
<file path=[Content_Types].xml><?xml version="1.0" encoding="utf-8"?>
<Types xmlns="http://schemas.openxmlformats.org/package/2006/content-types">
  <Default ContentType="image/jpeg" Extension="jpg"/>
  <Default ContentType="application/vnd.openxmlformats-officedocument.spreadsheetml.sheet" Extension="xlsx"/>
  <Default ContentType="application/xml" Extension="xml"/>
  <Default ContentType="image/png" Extension="png"/>
  <Default ContentType="application/vnd.openxmlformats-package.relationships+xml" Extension="rels"/>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1.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drawingml.chart+xml" PartName="/ppt/charts/chart1.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ms-office.chartstyle+xml" PartName="/ppt/charts/style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 id="214748365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Lst>
  <p:sldSz cy="6858000" cx="9906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120">
          <p15:clr>
            <a:srgbClr val="A4A3A4"/>
          </p15:clr>
        </p15:guide>
      </p15:sldGuideLst>
    </p:ext>
    <p:ext uri="GoogleSlidesCustomDataVersion2">
      <go:slidesCustomData xmlns:go="http://customooxmlschemas.google.com/" r:id="rId80" roundtripDataSignature="AMtx7miit7qAR1sPKHSV7RtJcErFQkAzu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12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customschemas.google.com/relationships/presentationmetadata" Target="meta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barChart>
        <c:barDir val="bar"/>
        <c:grouping val="clustered"/>
        <c:varyColors val="0"/>
        <c:ser>
          <c:idx val="0"/>
          <c:order val="0"/>
          <c:tx>
            <c:strRef>
              <c:f>Sheet1!$B$1</c:f>
              <c:strCache>
                <c:ptCount val="1"/>
                <c:pt idx="0">
                  <c:v>계열 1</c:v>
                </c:pt>
              </c:strCache>
            </c:strRef>
          </c:tx>
          <c:spPr>
            <a:gradFill rotWithShape="1">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Lst>
              <a:lin ang="5400000" scaled="0"/>
            </a:gradFill>
            <a:ln w="9525" cap="flat" cmpd="sng" algn="ctr">
              <a:solidFill>
                <a:schemeClr val="accent5">
                  <a:shade val="95000"/>
                </a:schemeClr>
              </a:solidFill>
              <a:round/>
            </a:ln>
            <a:effectLst/>
          </c:spPr>
          <c:invertIfNegative val="0"/>
          <c:dPt>
            <c:idx val="12"/>
            <c:invertIfNegative val="0"/>
            <c:bubble3D val="0"/>
            <c:extLst>
              <c:ext xmlns:c16="http://schemas.microsoft.com/office/drawing/2014/chart" uri="{C3380CC4-5D6E-409C-BE32-E72D297353CC}">
                <c16:uniqueId val="{00000000-F127-4177-9154-75574213FFC2}"/>
              </c:ext>
            </c:extLst>
          </c:dPt>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rgbClr val="6D7FED"/>
                    </a:solidFill>
                    <a:latin typeface="SamsungOne-400" panose="020B0503030303020204" pitchFamily="34" charset="0"/>
                    <a:ea typeface="SamsungOne-400" panose="020B0503030303020204" pitchFamily="34" charset="0"/>
                    <a:cs typeface="+mn-cs"/>
                  </a:defRPr>
                </a:pPr>
                <a:endParaRPr lang="en-V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Sheet1!$A$2:$A$14</c:f>
              <c:strCache>
                <c:ptCount val="13"/>
                <c:pt idx="0">
                  <c:v>IBM Z w/Linux or Z/OS</c:v>
                </c:pt>
                <c:pt idx="1">
                  <c:v>IBM Power w/Linux</c:v>
                </c:pt>
                <c:pt idx="2">
                  <c:v>Lenovo ThinkSystem w/Linux</c:v>
                </c:pt>
                <c:pt idx="3">
                  <c:v>Huawei Kunlun &amp; FusionServer w/Linux</c:v>
                </c:pt>
                <c:pt idx="4">
                  <c:v>HPE Superdome w/Linux</c:v>
                </c:pt>
                <c:pt idx="5">
                  <c:v>Cisco UCS w/Linux</c:v>
                </c:pt>
                <c:pt idx="6">
                  <c:v>Fujitsu Primergy</c:v>
                </c:pt>
                <c:pt idx="7">
                  <c:v>Inspur</c:v>
                </c:pt>
                <c:pt idx="8">
                  <c:v>Dell PowerEdge w/Linux</c:v>
                </c:pt>
                <c:pt idx="9">
                  <c:v>Oracle x86 w/Linux</c:v>
                </c:pt>
                <c:pt idx="10">
                  <c:v>Oracle OpenSolaris UltraSPARC</c:v>
                </c:pt>
                <c:pt idx="11">
                  <c:v>HPE ProLiant w/Linux</c:v>
                </c:pt>
                <c:pt idx="12">
                  <c:v>White Box servers w/Linux</c:v>
                </c:pt>
              </c:strCache>
            </c:strRef>
          </c:cat>
          <c:val>
            <c:numRef>
              <c:f>Sheet1!$B$2:$B$14</c:f>
              <c:numCache>
                <c:formatCode>General</c:formatCode>
                <c:ptCount val="13"/>
                <c:pt idx="0">
                  <c:v>0.62</c:v>
                </c:pt>
                <c:pt idx="1">
                  <c:v>1.54</c:v>
                </c:pt>
                <c:pt idx="2">
                  <c:v>1.64</c:v>
                </c:pt>
                <c:pt idx="3">
                  <c:v>1.82</c:v>
                </c:pt>
                <c:pt idx="4">
                  <c:v>2</c:v>
                </c:pt>
                <c:pt idx="5">
                  <c:v>2.2999999999999998</c:v>
                </c:pt>
                <c:pt idx="6">
                  <c:v>3.5</c:v>
                </c:pt>
                <c:pt idx="7">
                  <c:v>10</c:v>
                </c:pt>
                <c:pt idx="8">
                  <c:v>26</c:v>
                </c:pt>
                <c:pt idx="9">
                  <c:v>37</c:v>
                </c:pt>
                <c:pt idx="10">
                  <c:v>43</c:v>
                </c:pt>
                <c:pt idx="11">
                  <c:v>43</c:v>
                </c:pt>
                <c:pt idx="12">
                  <c:v>53</c:v>
                </c:pt>
              </c:numCache>
            </c:numRef>
          </c:val>
          <c:extLst>
            <c:ext xmlns:c16="http://schemas.microsoft.com/office/drawing/2014/chart" uri="{C3380CC4-5D6E-409C-BE32-E72D297353CC}">
              <c16:uniqueId val="{00000001-F127-4177-9154-75574213FFC2}"/>
            </c:ext>
          </c:extLst>
        </c:ser>
        <c:dLbls>
          <c:showLegendKey val="0"/>
          <c:showVal val="0"/>
          <c:showCatName val="0"/>
          <c:showSerName val="0"/>
          <c:showPercent val="0"/>
          <c:showBubbleSize val="0"/>
        </c:dLbls>
        <c:gapWidth val="100"/>
        <c:axId val="566652880"/>
        <c:axId val="604757664"/>
      </c:barChart>
      <c:catAx>
        <c:axId val="5666528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rgbClr val="1F45BC"/>
                </a:solidFill>
                <a:latin typeface="SamsungOne-600C" panose="020B0706030303020204" pitchFamily="34" charset="0"/>
                <a:ea typeface="SamsungOne-600C" panose="020B0706030303020204" pitchFamily="34" charset="0"/>
                <a:cs typeface="+mn-cs"/>
              </a:defRPr>
            </a:pPr>
            <a:endParaRPr lang="en-VN"/>
          </a:p>
        </c:txPr>
        <c:crossAx val="604757664"/>
        <c:crosses val="autoZero"/>
        <c:auto val="1"/>
        <c:lblAlgn val="r"/>
        <c:lblOffset val="100"/>
        <c:noMultiLvlLbl val="0"/>
      </c:catAx>
      <c:valAx>
        <c:axId val="604757664"/>
        <c:scaling>
          <c:orientation val="minMax"/>
        </c:scaling>
        <c:delete val="1"/>
        <c:axPos val="b"/>
        <c:numFmt formatCode="General" sourceLinked="1"/>
        <c:majorTickMark val="none"/>
        <c:minorTickMark val="none"/>
        <c:tickLblPos val="nextTo"/>
        <c:crossAx val="5666528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VN"/>
    </a:p>
  </c:txPr>
  <c:externalData r:id="rId3">
    <c:autoUpdate val="0"/>
  </c:externalData>
</c:chartSpace>
</file>

<file path=ppt/charts/colors1.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219">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129159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 name="Google Shape;9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Note:</a:t>
            </a:r>
            <a:endParaRPr/>
          </a:p>
        </p:txBody>
      </p:sp>
      <p:sp>
        <p:nvSpPr>
          <p:cNvPr id="100" name="Google Shape;100;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0: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 name="Google Shape;20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a:solidFill>
                  <a:schemeClr val="dk1"/>
                </a:solidFill>
                <a:latin typeface="Arial"/>
                <a:ea typeface="Arial"/>
                <a:cs typeface="Arial"/>
                <a:sym typeface="Arial"/>
              </a:rPr>
              <a:t>[Hướng dẫn của giảng viên]</a:t>
            </a:r>
            <a:endParaRPr b="1" sz="1200">
              <a:solidFill>
                <a:schemeClr val="dk1"/>
              </a:solidFill>
              <a:latin typeface="Arial"/>
              <a:ea typeface="Arial"/>
              <a:cs typeface="Arial"/>
              <a:sym typeface="Arial"/>
            </a:endParaRPr>
          </a:p>
          <a:p>
            <a:pPr indent="0" lvl="0" marL="0" rtl="0" algn="l">
              <a:spcBef>
                <a:spcPts val="0"/>
              </a:spcBef>
              <a:spcAft>
                <a:spcPts val="0"/>
              </a:spcAft>
              <a:buNone/>
            </a:pPr>
            <a:r>
              <a:rPr lang="en-US"/>
              <a:t>Bây giờ chúng ta bước vào một kỷ nguyên mới về lưu giữ hồ sơ và xử lý dữ liệu của con người. Khi chúng ta bước vào thời đại công nghiệp, nhiều hồ sơ được lưu giữ rất giống với những hồ sơ mà chúng ta đang lưu giữ ngày nay. Kế toán, hàng tồn kho, v.v.</a:t>
            </a:r>
            <a:endParaRPr/>
          </a:p>
          <a:p>
            <a:pPr indent="0" lvl="0" marL="0" rtl="0" algn="l">
              <a:spcBef>
                <a:spcPts val="0"/>
              </a:spcBef>
              <a:spcAft>
                <a:spcPts val="0"/>
              </a:spcAft>
              <a:buNone/>
            </a:pPr>
            <a:r>
              <a:rPr lang="en-US"/>
              <a:t>Những hình ảnh trên là những công cụ được sử dụng bởi con người trong thời đại công nghiệp.</a:t>
            </a:r>
            <a:endParaRPr/>
          </a:p>
          <a:p>
            <a:pPr indent="0" lvl="0" marL="0" rtl="0" algn="l">
              <a:spcBef>
                <a:spcPts val="0"/>
              </a:spcBef>
              <a:spcAft>
                <a:spcPts val="0"/>
              </a:spcAft>
              <a:buNone/>
            </a:pPr>
            <a:r>
              <a:rPr lang="en-US"/>
              <a:t>Tăng trưởng kinh tế nhanh chóng kéo theo sự phát triển của hệ thống kế toán để giải quyết vấn đề tổng hợp vốn, phương pháp lao động và chi phí sản xuất.</a:t>
            </a:r>
            <a:endParaRPr/>
          </a:p>
          <a:p>
            <a:pPr indent="0" lvl="0" marL="0" rtl="0" algn="l">
              <a:spcBef>
                <a:spcPts val="0"/>
              </a:spcBef>
              <a:spcAft>
                <a:spcPts val="0"/>
              </a:spcAft>
              <a:buNone/>
            </a:pPr>
            <a:r>
              <a:rPr lang="en-US"/>
              <a:t>Bản lưu trữ hồ sơ do các nhà công nghiệp và kỹ thuật viên của thời kỳ này tạo ra là một nguồn thông tin không thể so sánh được về các phương pháp của họ. Có lẽ nó là một trong những cơ sở dữ liệu đầu tiên của con người.</a:t>
            </a:r>
            <a:endParaRPr/>
          </a:p>
          <a:p>
            <a:pPr indent="0" lvl="0" marL="0" rtl="0" algn="l">
              <a:spcBef>
                <a:spcPts val="0"/>
              </a:spcBef>
              <a:spcAft>
                <a:spcPts val="0"/>
              </a:spcAft>
              <a:buNone/>
            </a:pPr>
            <a:r>
              <a:t/>
            </a:r>
            <a:endParaRPr b="1" sz="1200" u="none">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1" lang="en-US" sz="1200" u="none">
                <a:latin typeface="Arial"/>
                <a:ea typeface="Arial"/>
                <a:cs typeface="Arial"/>
                <a:sym typeface="Arial"/>
              </a:rPr>
              <a:t>[Thông điệp chính]</a:t>
            </a:r>
            <a:endParaRPr/>
          </a:p>
          <a:p>
            <a:pPr indent="0" lvl="0" marL="0" marR="0" rtl="0" algn="l">
              <a:lnSpc>
                <a:spcPct val="100000"/>
              </a:lnSpc>
              <a:spcBef>
                <a:spcPts val="0"/>
              </a:spcBef>
              <a:spcAft>
                <a:spcPts val="0"/>
              </a:spcAft>
              <a:buClr>
                <a:schemeClr val="dk1"/>
              </a:buClr>
              <a:buSzPts val="1200"/>
              <a:buFont typeface="Arial"/>
              <a:buNone/>
            </a:pPr>
            <a:r>
              <a:rPr b="0" lang="en-US" sz="1200" u="none">
                <a:latin typeface="Arial"/>
                <a:ea typeface="Arial"/>
                <a:cs typeface="Arial"/>
                <a:sym typeface="Arial"/>
              </a:rPr>
              <a:t>Cuộc cách mạng công nghiệp vào đầu thế kỷ 19 bắt đầu tập trung đông đảo những người lao động thủ công lại với nhau. Vào đầu thế kỷ 20, sự tập trung lớn của các nhân viên văn thư đã được tập hợp lại với nhau trong một số tổ chức. Điều này dẫn đến một cuộc cách mạng trong việc lưu trữ hồ sơ.</a:t>
            </a:r>
            <a:endParaRPr b="0" sz="1200" u="none">
              <a:latin typeface="Arial"/>
              <a:ea typeface="Arial"/>
              <a:cs typeface="Arial"/>
              <a:sym typeface="Arial"/>
            </a:endParaRPr>
          </a:p>
        </p:txBody>
      </p:sp>
      <p:sp>
        <p:nvSpPr>
          <p:cNvPr id="208" name="Google Shape;208;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1: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Google Shape;226;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a:solidFill>
                  <a:schemeClr val="dk1"/>
                </a:solidFill>
                <a:latin typeface="Arial"/>
                <a:ea typeface="Arial"/>
                <a:cs typeface="Arial"/>
                <a:sym typeface="Arial"/>
              </a:rPr>
              <a:t>[Hướng dẫn của giảng viên]</a:t>
            </a:r>
            <a:endParaRPr b="1" sz="12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Bây giờ chúng ta bước vào một thời đại mới trong lịch sử loài người với việc lưu giữ và xử lý hồ sơ.</a:t>
            </a:r>
            <a:endParaRPr/>
          </a:p>
          <a:p>
            <a:pPr indent="0" lvl="0" marL="0" marR="0" rtl="0" algn="l">
              <a:lnSpc>
                <a:spcPct val="100000"/>
              </a:lnSpc>
              <a:spcBef>
                <a:spcPts val="0"/>
              </a:spcBef>
              <a:spcAft>
                <a:spcPts val="0"/>
              </a:spcAft>
              <a:buClr>
                <a:schemeClr val="dk1"/>
              </a:buClr>
              <a:buSzPts val="1200"/>
              <a:buFont typeface="Arial"/>
              <a:buNone/>
            </a:pPr>
            <a:r>
              <a:t/>
            </a:r>
            <a:endParaRPr>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Collossus (1943) là máy tính lập trình kỹ thuật số điện tử đầu tiên trên thế giới.</a:t>
            </a:r>
            <a:endParaRPr/>
          </a:p>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Nó sử dụng các ống chân không và được sử dụng để phân tích mật mã.</a:t>
            </a:r>
            <a:endParaRPr/>
          </a:p>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Nó được sử dụng để đánh chặn tình báo quân sự cấp cao từ Natzi Đức.</a:t>
            </a:r>
            <a:endParaRPr/>
          </a:p>
          <a:p>
            <a:pPr indent="0" lvl="0" marL="0" marR="0" rtl="0" algn="l">
              <a:lnSpc>
                <a:spcPct val="100000"/>
              </a:lnSpc>
              <a:spcBef>
                <a:spcPts val="0"/>
              </a:spcBef>
              <a:spcAft>
                <a:spcPts val="0"/>
              </a:spcAft>
              <a:buClr>
                <a:schemeClr val="dk1"/>
              </a:buClr>
              <a:buSzPts val="1200"/>
              <a:buFont typeface="Arial"/>
              <a:buNone/>
            </a:pPr>
            <a:r>
              <a:t/>
            </a:r>
            <a:endParaRPr>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Máy tính kỹ thuật số thực sự đầu tiên là Eniac. (https://vi.wikipedia.org/wiki/ENIAC).</a:t>
            </a:r>
            <a:endParaRPr/>
          </a:p>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Nó được hoàn thành vào năm 1945 và được coi là một máy tính điện tử có mục đích chung.</a:t>
            </a:r>
            <a:endParaRPr/>
          </a:p>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Nó chủ yếu được sử dụng để tính toán các bảng bắn pháo được sử dụng bởi Phòng thí nghiệm nghiên cứu đạn đạo của quân đội Baied States.</a:t>
            </a:r>
            <a:endParaRPr>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t/>
            </a:r>
            <a:endParaRPr>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[Thông điệp chính]</a:t>
            </a:r>
            <a:endParaRPr/>
          </a:p>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Thời đại của máy tính và quá trình số hóa sơ khai.</a:t>
            </a:r>
            <a:endParaRPr b="1">
              <a:latin typeface="Arial"/>
              <a:ea typeface="Arial"/>
              <a:cs typeface="Arial"/>
              <a:sym typeface="Arial"/>
            </a:endParaRPr>
          </a:p>
        </p:txBody>
      </p:sp>
      <p:sp>
        <p:nvSpPr>
          <p:cNvPr id="227" name="Google Shape;227;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2: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Google Shape;241;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a:solidFill>
                  <a:schemeClr val="dk1"/>
                </a:solidFill>
                <a:latin typeface="Arial"/>
                <a:ea typeface="Arial"/>
                <a:cs typeface="Arial"/>
                <a:sym typeface="Arial"/>
              </a:rPr>
              <a:t>[Hướng dẫn của giảng viên]</a:t>
            </a:r>
            <a:endParaRPr b="1" sz="12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Một vài slide tiếp theo là để minh họa vị trí hiện tại của chúng ta.</a:t>
            </a:r>
            <a:endParaRPr/>
          </a:p>
          <a:p>
            <a:pPr indent="0" lvl="0" marL="0" marR="0" rtl="0" algn="l">
              <a:lnSpc>
                <a:spcPct val="100000"/>
              </a:lnSpc>
              <a:spcBef>
                <a:spcPts val="0"/>
              </a:spcBef>
              <a:spcAft>
                <a:spcPts val="0"/>
              </a:spcAft>
              <a:buClr>
                <a:schemeClr val="dk1"/>
              </a:buClr>
              <a:buSzPts val="1200"/>
              <a:buFont typeface="Arial"/>
              <a:buNone/>
            </a:pPr>
            <a:r>
              <a:t/>
            </a:r>
            <a:endParaRPr b="1" sz="1200" u="none">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1" lang="en-US" sz="1200" u="none">
                <a:latin typeface="Arial"/>
                <a:ea typeface="Arial"/>
                <a:cs typeface="Arial"/>
                <a:sym typeface="Arial"/>
              </a:rPr>
              <a:t>[Thông điệp chính]</a:t>
            </a:r>
            <a:endParaRPr u="none">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Chúng ta cuối cùng đã đến thời đại thông tin.</a:t>
            </a:r>
            <a:endParaRPr/>
          </a:p>
          <a:p>
            <a:pPr indent="0" lvl="0" marL="0" rtl="0" algn="l">
              <a:spcBef>
                <a:spcPts val="0"/>
              </a:spcBef>
              <a:spcAft>
                <a:spcPts val="0"/>
              </a:spcAft>
              <a:buNone/>
            </a:pPr>
            <a:r>
              <a:rPr lang="en-US">
                <a:latin typeface="Arial"/>
                <a:ea typeface="Arial"/>
                <a:cs typeface="Arial"/>
                <a:sym typeface="Arial"/>
              </a:rPr>
              <a:t>Dữ liệu và công nghệ thông tin đang thúc đẩy sự tiến bộ của con người trong mọi khía cạnh của cuộc sống.</a:t>
            </a:r>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Thế giới đang trở nên kết nối. Chúng ta có web trên toàn thế giới. Mọi người được kết nối Internet liên tục với điện thoại thông minh của họ.</a:t>
            </a:r>
            <a:endParaRPr/>
          </a:p>
          <a:p>
            <a:pPr indent="0" lvl="0" marL="0" rtl="0" algn="l">
              <a:spcBef>
                <a:spcPts val="0"/>
              </a:spcBef>
              <a:spcAft>
                <a:spcPts val="0"/>
              </a:spcAft>
              <a:buNone/>
            </a:pPr>
            <a:r>
              <a:rPr lang="en-US">
                <a:latin typeface="Arial"/>
                <a:ea typeface="Arial"/>
                <a:cs typeface="Arial"/>
                <a:sym typeface="Arial"/>
              </a:rPr>
              <a:t>Điện thoại thông minh có mặt khắp nơi và phổ biến rộng rãi trên phạm vi toàn cầu.</a:t>
            </a:r>
            <a:endParaRPr/>
          </a:p>
          <a:p>
            <a:pPr indent="0" lvl="0" marL="0" rtl="0" algn="l">
              <a:spcBef>
                <a:spcPts val="0"/>
              </a:spcBef>
              <a:spcAft>
                <a:spcPts val="0"/>
              </a:spcAft>
              <a:buNone/>
            </a:pPr>
            <a:r>
              <a:rPr lang="en-US">
                <a:latin typeface="Arial"/>
                <a:ea typeface="Arial"/>
                <a:cs typeface="Arial"/>
                <a:sym typeface="Arial"/>
              </a:rPr>
              <a:t>Lượng dữ liệu được tạo ra là không thể dò được. Dù sớm hay muộn, máy móc sẽ tạo ra dữ liệu khi IoT thu hút được sự chú ý. Chi phí máy tính đang giảm đáng kể và số lượng máy tính có sẵn cho chúng ta dồi dào và rẻ. Tất cả những điều này là những thành phần cần thiết để máy học trở nên khả thi và phát triển.</a:t>
            </a:r>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Giờ đây, chúng ta có thể tiếp cận bất kỳ ai ở bất kỳ đâu trên thế giới một cách dễ dàng.</a:t>
            </a:r>
            <a:endParaRPr/>
          </a:p>
          <a:p>
            <a:pPr indent="0" lvl="0" marL="0" rtl="0" algn="l">
              <a:spcBef>
                <a:spcPts val="0"/>
              </a:spcBef>
              <a:spcAft>
                <a:spcPts val="0"/>
              </a:spcAft>
              <a:buNone/>
            </a:pPr>
            <a:r>
              <a:rPr lang="en-US">
                <a:latin typeface="Arial"/>
                <a:ea typeface="Arial"/>
                <a:cs typeface="Arial"/>
                <a:sym typeface="Arial"/>
              </a:rPr>
              <a:t>Chúng ta đã phát triển từ điện thoại vệ tinh sang điện thoại thông minh giúp tất cả chúng ta kết nối với toàn thế giới.</a:t>
            </a:r>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Hãy nhớ rằng chúng ta không chỉ trình chiếu các trang chiếu về các công cụ nâng cao khi bước vào thời đại thông tin, mà chúng ta còn trình chiếu chúng ở một mức độ nào đó theo trình tự thời gian.</a:t>
            </a:r>
            <a:endParaRPr/>
          </a:p>
          <a:p>
            <a:pPr indent="0" lvl="0" marL="0" rtl="0" algn="l">
              <a:spcBef>
                <a:spcPts val="0"/>
              </a:spcBef>
              <a:spcAft>
                <a:spcPts val="0"/>
              </a:spcAft>
              <a:buNone/>
            </a:pPr>
            <a:r>
              <a:rPr lang="en-US">
                <a:latin typeface="Arial"/>
                <a:ea typeface="Arial"/>
                <a:cs typeface="Arial"/>
                <a:sym typeface="Arial"/>
              </a:rPr>
              <a:t>Điều này là để giúp câu chuyện của chúng ta kể về những thay đổi đang diễn ra trong thế giới của chúng tôi đang thúc đẩy Big Data và Học máy.</a:t>
            </a:r>
            <a:endParaRPr>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42" name="Google Shape;242;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3: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 name="Google Shape;254;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a:solidFill>
                  <a:schemeClr val="dk1"/>
                </a:solidFill>
                <a:latin typeface="Arial"/>
                <a:ea typeface="Arial"/>
                <a:cs typeface="Arial"/>
                <a:sym typeface="Arial"/>
              </a:rPr>
              <a:t>[Hướng dẫn của giảng viên]</a:t>
            </a:r>
            <a:endParaRPr b="1" sz="12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Lý do tại sao Big Data xuất hiện</a:t>
            </a:r>
            <a:endParaRPr b="1">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t/>
            </a:r>
            <a:endParaRPr b="1" sz="1200" u="none">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1" lang="en-US" sz="1200" u="none">
                <a:latin typeface="Arial"/>
                <a:ea typeface="Arial"/>
                <a:cs typeface="Arial"/>
                <a:sym typeface="Arial"/>
              </a:rPr>
              <a:t>[Thông điệp chính]</a:t>
            </a:r>
            <a:endParaRPr/>
          </a:p>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Các trung tâm dữ liệu rất lớn. Đây là hình ảnh của một trong những trung tâm dữ liệu của Google.</a:t>
            </a:r>
            <a:endParaRPr/>
          </a:p>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Nó cung cấp chi phí tính toán thấp hơn và lượng dữ liệu khổng lồ để phân tích.</a:t>
            </a:r>
            <a:endParaRPr/>
          </a:p>
          <a:p>
            <a:pPr indent="0" lvl="0" marL="0" marR="0" rtl="0" algn="l">
              <a:lnSpc>
                <a:spcPct val="100000"/>
              </a:lnSpc>
              <a:spcBef>
                <a:spcPts val="0"/>
              </a:spcBef>
              <a:spcAft>
                <a:spcPts val="0"/>
              </a:spcAft>
              <a:buClr>
                <a:schemeClr val="dk1"/>
              </a:buClr>
              <a:buSzPts val="1200"/>
              <a:buFont typeface="Arial"/>
              <a:buNone/>
            </a:pPr>
            <a:r>
              <a:t/>
            </a:r>
            <a:endParaRPr>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Internet of Things đại diện cho một sự thay đổi sẽ thúc đẩy cả lượng dữ liệu được tạo ra cũng như giúp tạo ra một thế giới nơi tất cả máy móc và thiết bị của chúng ta sẽ được kết nối với nhau.</a:t>
            </a:r>
            <a:endParaRPr/>
          </a:p>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Ô tô tự lái hoàn toàn là một trong những ví dụ điển hình nhất về IoT.</a:t>
            </a:r>
            <a:endParaRPr/>
          </a:p>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Internet of Things dự kiến ​​sẽ rất lớn.</a:t>
            </a:r>
            <a:endParaRPr/>
          </a:p>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Lượng dữ liệu do máy tạo ra dự kiến sẽ gấp khoảng 50 lần so với lượng dữ liệu do con người tạo ra.</a:t>
            </a:r>
            <a:endParaRPr/>
          </a:p>
          <a:p>
            <a:pPr indent="0" lvl="0" marL="0" marR="0" rtl="0" algn="l">
              <a:lnSpc>
                <a:spcPct val="100000"/>
              </a:lnSpc>
              <a:spcBef>
                <a:spcPts val="0"/>
              </a:spcBef>
              <a:spcAft>
                <a:spcPts val="0"/>
              </a:spcAft>
              <a:buClr>
                <a:schemeClr val="dk1"/>
              </a:buClr>
              <a:buSzPts val="1200"/>
              <a:buFont typeface="Arial"/>
              <a:buNone/>
            </a:pPr>
            <a:r>
              <a:t/>
            </a:r>
            <a:endParaRPr>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Đám mây cung cấp khả năng mở rộng gần như vô hạn và cho phép xử lý Dữ liệu lớn theo thời gian thực.</a:t>
            </a:r>
            <a:endParaRPr/>
          </a:p>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Chúng tôi đang chứng kiến sự chuyển đổi từ điện toán tại chỗ cho dù đó là ở trung tâm dữ liệu hay cục bộ.</a:t>
            </a:r>
            <a:endParaRPr/>
          </a:p>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Ở đây, chúng tôi định nghĩa tại chỗ là quản lý máy chủ kim loại trần hoặc máy vi tính của riêng bạn.</a:t>
            </a:r>
            <a:endParaRPr/>
          </a:p>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Chúng ta đang chứng kiến ​​sự tăng trưởng vượt bậc của thị trường IaaS, PaaS và SaaS. Dẫn đầu là Amazon AWS và Microsoft Azure, tiếp theo là Google Cloud Platform.</a:t>
            </a:r>
            <a:endParaRPr/>
          </a:p>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Ngày càng có nhiều công ty chọn tập trung vào các yêu cầu và logic kinh doanh của họ hơn là quản trị và bảo trì cơ sở hạ tầng.</a:t>
            </a:r>
            <a:endParaRPr>
              <a:latin typeface="Arial"/>
              <a:ea typeface="Arial"/>
              <a:cs typeface="Arial"/>
              <a:sym typeface="Arial"/>
            </a:endParaRPr>
          </a:p>
        </p:txBody>
      </p:sp>
      <p:sp>
        <p:nvSpPr>
          <p:cNvPr id="255" name="Google Shape;255;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 name="Google Shape;275;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a:solidFill>
                  <a:schemeClr val="dk1"/>
                </a:solidFill>
                <a:latin typeface="Arial"/>
                <a:ea typeface="Arial"/>
                <a:cs typeface="Arial"/>
                <a:sym typeface="Arial"/>
              </a:rPr>
              <a:t>[Hướng dẫn của giảng viên]</a:t>
            </a:r>
            <a:endParaRPr b="1" sz="1200">
              <a:solidFill>
                <a:schemeClr val="dk1"/>
              </a:solidFill>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Chúng ta sẽ khám phá cách các công ty đang tận dụng dữ liệu để phát triển kinh doanh và cung cấp dịch vụ tốt hơn cho khách hàng trong các trang trình bày tiếp theo với một vài ví dụ.</a:t>
            </a:r>
            <a:endParaRPr>
              <a:latin typeface="Arial"/>
              <a:ea typeface="Arial"/>
              <a:cs typeface="Arial"/>
              <a:sym typeface="Arial"/>
            </a:endParaRPr>
          </a:p>
          <a:p>
            <a:pPr indent="0" lvl="0" marL="0" rtl="0" algn="l">
              <a:spcBef>
                <a:spcPts val="0"/>
              </a:spcBef>
              <a:spcAft>
                <a:spcPts val="0"/>
              </a:spcAft>
              <a:buNone/>
            </a:pPr>
            <a:r>
              <a:t/>
            </a:r>
            <a:endParaRPr b="1" sz="1200" u="none">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1" lang="en-US" sz="1200" u="none">
                <a:latin typeface="Arial"/>
                <a:ea typeface="Arial"/>
                <a:cs typeface="Arial"/>
                <a:sym typeface="Arial"/>
              </a:rPr>
              <a:t>[Thông điệp chính]</a:t>
            </a:r>
            <a:endParaRPr u="none"/>
          </a:p>
          <a:p>
            <a:pPr indent="0" lvl="0" marL="0" marR="0" rtl="0" algn="l">
              <a:lnSpc>
                <a:spcPct val="100000"/>
              </a:lnSpc>
              <a:spcBef>
                <a:spcPts val="0"/>
              </a:spcBef>
              <a:spcAft>
                <a:spcPts val="0"/>
              </a:spcAft>
              <a:buClr>
                <a:schemeClr val="dk1"/>
              </a:buClr>
              <a:buSzPts val="1200"/>
              <a:buFont typeface="Arial"/>
              <a:buNone/>
            </a:pPr>
            <a:r>
              <a:rPr b="0" lang="en-US" sz="1200" u="none">
                <a:latin typeface="Arial"/>
                <a:ea typeface="Arial"/>
                <a:cs typeface="Arial"/>
                <a:sym typeface="Arial"/>
              </a:rPr>
              <a:t>Không còn nghi ngờ gì nữa, dữ liệu là loại dầu mới và hàng hóa có giá trị nhất trên thế giới.</a:t>
            </a:r>
            <a:endParaRPr/>
          </a:p>
        </p:txBody>
      </p:sp>
      <p:sp>
        <p:nvSpPr>
          <p:cNvPr id="295" name="Google Shape;295;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1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5" name="Google Shape;315;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u="none">
                <a:latin typeface="Arial"/>
                <a:ea typeface="Arial"/>
                <a:cs typeface="Arial"/>
                <a:sym typeface="Arial"/>
              </a:rPr>
              <a:t>[Hướng dẫn của giảng viên]</a:t>
            </a:r>
            <a:endParaRPr u="none"/>
          </a:p>
          <a:p>
            <a:pPr indent="0" lvl="0" marL="0" rtl="0" algn="l">
              <a:spcBef>
                <a:spcPts val="0"/>
              </a:spcBef>
              <a:spcAft>
                <a:spcPts val="0"/>
              </a:spcAft>
              <a:buNone/>
            </a:pPr>
            <a:r>
              <a:rPr lang="en-US">
                <a:latin typeface="Arial"/>
                <a:ea typeface="Arial"/>
                <a:cs typeface="Arial"/>
                <a:sym typeface="Arial"/>
              </a:rPr>
              <a:t>Chúng ta sẽ xem xét ba trường hợp sử dụng Big Data</a:t>
            </a:r>
            <a:endParaRPr>
              <a:latin typeface="Arial"/>
              <a:ea typeface="Arial"/>
              <a:cs typeface="Arial"/>
              <a:sym typeface="Arial"/>
            </a:endParaRPr>
          </a:p>
          <a:p>
            <a:pPr indent="-171450" lvl="0" marL="171450" rtl="0" algn="l">
              <a:spcBef>
                <a:spcPts val="0"/>
              </a:spcBef>
              <a:spcAft>
                <a:spcPts val="0"/>
              </a:spcAft>
              <a:buClr>
                <a:schemeClr val="dk1"/>
              </a:buClr>
              <a:buSzPts val="1200"/>
              <a:buFont typeface="Arial"/>
              <a:buChar char="•"/>
            </a:pPr>
            <a:r>
              <a:rPr lang="en-US">
                <a:latin typeface="Arial"/>
                <a:ea typeface="Arial"/>
                <a:cs typeface="Arial"/>
                <a:sym typeface="Arial"/>
              </a:rPr>
              <a:t>Công cụ tìm kiếm</a:t>
            </a:r>
            <a:endParaRPr>
              <a:latin typeface="Arial"/>
              <a:ea typeface="Arial"/>
              <a:cs typeface="Arial"/>
              <a:sym typeface="Arial"/>
            </a:endParaRPr>
          </a:p>
          <a:p>
            <a:pPr indent="-171450" lvl="0" marL="171450" rtl="0" algn="l">
              <a:spcBef>
                <a:spcPts val="0"/>
              </a:spcBef>
              <a:spcAft>
                <a:spcPts val="0"/>
              </a:spcAft>
              <a:buClr>
                <a:schemeClr val="dk1"/>
              </a:buClr>
              <a:buSzPts val="1200"/>
              <a:buFont typeface="Arial"/>
              <a:buChar char="•"/>
            </a:pPr>
            <a:r>
              <a:rPr b="0" lang="en-US" sz="1200" u="none">
                <a:latin typeface="Arial"/>
                <a:ea typeface="Arial"/>
                <a:cs typeface="Arial"/>
                <a:sym typeface="Arial"/>
              </a:rPr>
              <a:t>Thương mại điện tử</a:t>
            </a:r>
            <a:endParaRPr b="0" sz="1200" u="none">
              <a:latin typeface="Arial"/>
              <a:ea typeface="Arial"/>
              <a:cs typeface="Arial"/>
              <a:sym typeface="Arial"/>
            </a:endParaRPr>
          </a:p>
          <a:p>
            <a:pPr indent="-171450" lvl="0" marL="171450" rtl="0" algn="l">
              <a:spcBef>
                <a:spcPts val="0"/>
              </a:spcBef>
              <a:spcAft>
                <a:spcPts val="0"/>
              </a:spcAft>
              <a:buClr>
                <a:schemeClr val="dk1"/>
              </a:buClr>
              <a:buSzPts val="1200"/>
              <a:buFont typeface="Arial"/>
              <a:buChar char="•"/>
            </a:pPr>
            <a:r>
              <a:rPr b="0" lang="en-US" sz="1200" u="none">
                <a:latin typeface="Arial"/>
                <a:ea typeface="Arial"/>
                <a:cs typeface="Arial"/>
                <a:sym typeface="Arial"/>
              </a:rPr>
              <a:t>Nội dung kinh doanh</a:t>
            </a:r>
            <a:endParaRPr b="0" sz="1200" u="none">
              <a:latin typeface="Arial"/>
              <a:ea typeface="Arial"/>
              <a:cs typeface="Arial"/>
              <a:sym typeface="Arial"/>
            </a:endParaRPr>
          </a:p>
          <a:p>
            <a:pPr indent="0" lvl="0" marL="0" rtl="0" algn="l">
              <a:spcBef>
                <a:spcPts val="0"/>
              </a:spcBef>
              <a:spcAft>
                <a:spcPts val="0"/>
              </a:spcAft>
              <a:buNone/>
            </a:pPr>
            <a:r>
              <a:t/>
            </a:r>
            <a:endParaRPr/>
          </a:p>
        </p:txBody>
      </p:sp>
      <p:sp>
        <p:nvSpPr>
          <p:cNvPr id="316" name="Google Shape;316;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400" u="none">
                <a:latin typeface="Arial"/>
                <a:ea typeface="Arial"/>
                <a:cs typeface="Arial"/>
                <a:sym typeface="Arial"/>
              </a:rPr>
              <a:t>[Hướng dẫn của giảng viên]</a:t>
            </a:r>
            <a:endParaRPr sz="1400" u="none"/>
          </a:p>
          <a:p>
            <a:pPr indent="0" lvl="0" marL="0" rtl="0" algn="l">
              <a:spcBef>
                <a:spcPts val="0"/>
              </a:spcBef>
              <a:spcAft>
                <a:spcPts val="0"/>
              </a:spcAft>
              <a:buNone/>
            </a:pPr>
            <a:r>
              <a:rPr lang="en-US" sz="1400">
                <a:latin typeface="Arial"/>
                <a:ea typeface="Arial"/>
                <a:cs typeface="Arial"/>
                <a:sym typeface="Arial"/>
              </a:rPr>
              <a:t>Trường hợp đầu tiên là công cụ tìm kiếm, Google.</a:t>
            </a:r>
            <a:endParaRPr sz="1400"/>
          </a:p>
          <a:p>
            <a:pPr indent="0" lvl="0" marL="0" rtl="0" algn="l">
              <a:spcBef>
                <a:spcPts val="0"/>
              </a:spcBef>
              <a:spcAft>
                <a:spcPts val="0"/>
              </a:spcAft>
              <a:buNone/>
            </a:pPr>
            <a:r>
              <a:rPr lang="en-US" sz="1400">
                <a:latin typeface="Arial"/>
                <a:ea typeface="Arial"/>
                <a:cs typeface="Arial"/>
                <a:sym typeface="Arial"/>
              </a:rPr>
              <a:t>“Công cụ tìm kiếm” là một số cơ chế được liên kết với nhau hoạt động cùng nhau để xác định các phần nội dung web — hình ảnh, video, trang web, v.v. — dựa trên các từ bạn nhập vào thanh tìm kiếm.</a:t>
            </a:r>
            <a:endParaRPr sz="1400">
              <a:latin typeface="Arial"/>
              <a:ea typeface="Arial"/>
              <a:cs typeface="Arial"/>
              <a:sym typeface="Arial"/>
            </a:endParaRPr>
          </a:p>
          <a:p>
            <a:pPr indent="0" lvl="0" marL="0" rtl="0" algn="l">
              <a:spcBef>
                <a:spcPts val="0"/>
              </a:spcBef>
              <a:spcAft>
                <a:spcPts val="0"/>
              </a:spcAft>
              <a:buNone/>
            </a:pPr>
            <a:r>
              <a:t/>
            </a:r>
            <a:endParaRPr b="1" sz="1400" u="none">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1" lang="en-US" sz="1400" u="none">
                <a:latin typeface="Arial"/>
                <a:ea typeface="Arial"/>
                <a:cs typeface="Arial"/>
                <a:sym typeface="Arial"/>
              </a:rPr>
              <a:t>[Thông điệp chính]</a:t>
            </a:r>
            <a:endParaRPr sz="1400" u="none"/>
          </a:p>
          <a:p>
            <a:pPr indent="0" lvl="0" marL="0" rtl="0" algn="l">
              <a:spcBef>
                <a:spcPts val="0"/>
              </a:spcBef>
              <a:spcAft>
                <a:spcPts val="0"/>
              </a:spcAft>
              <a:buNone/>
            </a:pPr>
            <a:r>
              <a:rPr lang="en-US" sz="1400"/>
              <a:t>Google đã và đang sử dụng các công cụ tìm kiếm và nền tảng của mình để cung cấp các quảng cáo tùy chỉnh trên các trang web.</a:t>
            </a:r>
            <a:endParaRPr sz="1400"/>
          </a:p>
          <a:p>
            <a:pPr indent="0" lvl="0" marL="0" rtl="0" algn="l">
              <a:spcBef>
                <a:spcPts val="0"/>
              </a:spcBef>
              <a:spcAft>
                <a:spcPts val="0"/>
              </a:spcAft>
              <a:buNone/>
            </a:pPr>
            <a:r>
              <a:rPr lang="en-US" sz="1400"/>
              <a:t>Google theo dõi các hoạt động lướt web của chúng ta và nhấp vào luồng và xác định quảng cáo phù hợp nhất để đặt trước mặt chúng ta.</a:t>
            </a:r>
            <a:endParaRPr sz="1400"/>
          </a:p>
          <a:p>
            <a:pPr indent="0" lvl="0" marL="0" rtl="0" algn="l">
              <a:spcBef>
                <a:spcPts val="0"/>
              </a:spcBef>
              <a:spcAft>
                <a:spcPts val="0"/>
              </a:spcAft>
              <a:buNone/>
            </a:pPr>
            <a:r>
              <a:t/>
            </a:r>
            <a:endParaRPr sz="1400"/>
          </a:p>
          <a:p>
            <a:pPr indent="-184150" lvl="0" marL="171450" rtl="0" algn="l">
              <a:spcBef>
                <a:spcPts val="0"/>
              </a:spcBef>
              <a:spcAft>
                <a:spcPts val="0"/>
              </a:spcAft>
              <a:buClr>
                <a:schemeClr val="dk1"/>
              </a:buClr>
              <a:buSzPts val="1400"/>
              <a:buFont typeface="Arial"/>
              <a:buChar char="•"/>
            </a:pPr>
            <a:r>
              <a:rPr b="0" i="0" lang="en-US" sz="1400">
                <a:solidFill>
                  <a:schemeClr val="dk1"/>
                </a:solidFill>
              </a:rPr>
              <a:t>Quảng cáo cá nhân hóa</a:t>
            </a:r>
            <a:endParaRPr b="0" i="0" sz="1400">
              <a:solidFill>
                <a:schemeClr val="dk1"/>
              </a:solidFill>
            </a:endParaRPr>
          </a:p>
          <a:p>
            <a:pPr indent="0" lvl="0" marL="0" rtl="0" algn="l">
              <a:spcBef>
                <a:spcPts val="0"/>
              </a:spcBef>
              <a:spcAft>
                <a:spcPts val="0"/>
              </a:spcAft>
              <a:buNone/>
            </a:pPr>
            <a:r>
              <a:rPr b="0" i="0" lang="en-US" sz="1400">
                <a:solidFill>
                  <a:schemeClr val="dk1"/>
                </a:solidFill>
              </a:rPr>
              <a:t>Nếu quảng cáo cá nhân hóa được bật, Google sẽ sử dụng thông tin của bạn để làm cho quảng cáo của bạn hữu ích hơn cho bạn.</a:t>
            </a:r>
            <a:endParaRPr sz="1400"/>
          </a:p>
          <a:p>
            <a:pPr indent="0" lvl="0" marL="0" rtl="0" algn="l">
              <a:spcBef>
                <a:spcPts val="0"/>
              </a:spcBef>
              <a:spcAft>
                <a:spcPts val="0"/>
              </a:spcAft>
              <a:buNone/>
            </a:pPr>
            <a:r>
              <a:rPr b="0" i="0" lang="en-US" sz="1400">
                <a:solidFill>
                  <a:schemeClr val="dk1"/>
                </a:solidFill>
              </a:rPr>
              <a:t>Ví dụ: trang web bán xe đạp leo núi có thể sử dụng dịch vụ quảng cáo của Google.</a:t>
            </a:r>
            <a:endParaRPr sz="1400"/>
          </a:p>
          <a:p>
            <a:pPr indent="0" lvl="0" marL="0" rtl="0" algn="l">
              <a:spcBef>
                <a:spcPts val="0"/>
              </a:spcBef>
              <a:spcAft>
                <a:spcPts val="0"/>
              </a:spcAft>
              <a:buNone/>
            </a:pPr>
            <a:r>
              <a:rPr b="0" i="0" lang="en-US" sz="1400">
                <a:solidFill>
                  <a:schemeClr val="dk1"/>
                </a:solidFill>
              </a:rPr>
              <a:t>Sau khi truy cập trang web đó, bạn có thể thấy quảng cáo về xe đạp leo núi trên một trang web khác hiển thị quảng cáo do Google phân phát. </a:t>
            </a:r>
            <a:endParaRPr sz="1400"/>
          </a:p>
        </p:txBody>
      </p:sp>
      <p:sp>
        <p:nvSpPr>
          <p:cNvPr id="338" name="Google Shape;338;p17:notes"/>
          <p:cNvSpPr/>
          <p:nvPr>
            <p:ph idx="2" type="sldImg"/>
          </p:nvPr>
        </p:nvSpPr>
        <p:spPr>
          <a:xfrm>
            <a:off x="129159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1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 name="Google Shape;349;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u="none">
                <a:latin typeface="Arial"/>
                <a:ea typeface="Arial"/>
                <a:cs typeface="Arial"/>
                <a:sym typeface="Arial"/>
              </a:rPr>
              <a:t>[Thông điệp chính]</a:t>
            </a:r>
            <a:endParaRPr/>
          </a:p>
          <a:p>
            <a:pPr indent="0" lvl="0" marL="0" marR="0" rtl="0" algn="l">
              <a:lnSpc>
                <a:spcPct val="100000"/>
              </a:lnSpc>
              <a:spcBef>
                <a:spcPts val="0"/>
              </a:spcBef>
              <a:spcAft>
                <a:spcPts val="0"/>
              </a:spcAft>
              <a:buClr>
                <a:schemeClr val="dk1"/>
              </a:buClr>
              <a:buSzPts val="1200"/>
              <a:buFont typeface="Arial"/>
              <a:buNone/>
            </a:pPr>
            <a:r>
              <a:rPr b="0" lang="en-US" sz="1200" u="none">
                <a:latin typeface="Arial"/>
                <a:ea typeface="Arial"/>
                <a:cs typeface="Arial"/>
                <a:sym typeface="Arial"/>
              </a:rPr>
              <a:t>Google là một trong những công ty tiêu biểu tận dụng tốt dữ liệu. Nó đã kiếm được doanh thu đáng kinh ngạc 181,7 tỷ đô la (146,9 tỷ đô la doanh thu quảng cáo). Điều này cho thấy giá trị của thông tin to lớn và quan trọng như thế nào.</a:t>
            </a:r>
            <a:endParaRPr/>
          </a:p>
        </p:txBody>
      </p:sp>
      <p:sp>
        <p:nvSpPr>
          <p:cNvPr id="350" name="Google Shape;350;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9: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u="none">
                <a:latin typeface="Arial"/>
                <a:ea typeface="Arial"/>
                <a:cs typeface="Arial"/>
                <a:sym typeface="Arial"/>
              </a:rPr>
              <a:t>[Thông điệp chính]</a:t>
            </a:r>
            <a:endParaRPr/>
          </a:p>
          <a:p>
            <a:pPr indent="0" lvl="0" marL="0" marR="0" rtl="0" algn="l">
              <a:lnSpc>
                <a:spcPct val="100000"/>
              </a:lnSpc>
              <a:spcBef>
                <a:spcPts val="0"/>
              </a:spcBef>
              <a:spcAft>
                <a:spcPts val="0"/>
              </a:spcAft>
              <a:buClr>
                <a:schemeClr val="dk1"/>
              </a:buClr>
              <a:buSzPts val="1200"/>
              <a:buFont typeface="Arial"/>
              <a:buNone/>
            </a:pPr>
            <a:r>
              <a:rPr b="0" lang="en-US" sz="1200" u="none">
                <a:latin typeface="Arial"/>
                <a:ea typeface="Arial"/>
                <a:cs typeface="Arial"/>
                <a:sym typeface="Arial"/>
              </a:rPr>
              <a:t>Google là một trong những công ty tiêu biểu tận dụng tốt dữ liệu. Nó đã kiếm được doanh thu đáng kinh ngạc 181,7 tỷ đô la (146,9 tỷ đô la doanh thu quảng cáo). Điều này cho thấy giá trị của thông tin to lớn và quan trọng như thế nào.</a:t>
            </a:r>
            <a:endParaRPr/>
          </a:p>
        </p:txBody>
      </p:sp>
      <p:sp>
        <p:nvSpPr>
          <p:cNvPr id="361" name="Google Shape;361;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2:notes"/>
          <p:cNvSpPr/>
          <p:nvPr>
            <p:ph idx="2" type="sldImg"/>
          </p:nvPr>
        </p:nvSpPr>
        <p:spPr>
          <a:xfrm>
            <a:off x="129159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20: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 name="Google Shape;372;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u="none">
                <a:latin typeface="Arial"/>
                <a:ea typeface="Arial"/>
                <a:cs typeface="Arial"/>
                <a:sym typeface="Arial"/>
              </a:rPr>
              <a:t>[Thông điệp chính]</a:t>
            </a:r>
            <a:endParaRPr u="none"/>
          </a:p>
          <a:p>
            <a:pPr indent="0" lvl="0" marL="0" rtl="0" algn="l">
              <a:spcBef>
                <a:spcPts val="0"/>
              </a:spcBef>
              <a:spcAft>
                <a:spcPts val="0"/>
              </a:spcAft>
              <a:buNone/>
            </a:pPr>
            <a:r>
              <a:rPr lang="en-US"/>
              <a:t>Big Data sẽ biến đổi thị trường thương mại điện tử như thế nào?</a:t>
            </a:r>
            <a:endParaRPr/>
          </a:p>
          <a:p>
            <a:pPr indent="0" lvl="0" marL="0" rtl="0" algn="l">
              <a:spcBef>
                <a:spcPts val="0"/>
              </a:spcBef>
              <a:spcAft>
                <a:spcPts val="0"/>
              </a:spcAft>
              <a:buNone/>
            </a:pPr>
            <a:r>
              <a:rPr lang="en-US"/>
              <a:t>Big Data cho phép các công ty thương mại điện tử cải thiện việc ra quyết định, đạt được lợi thế cạnh tranh, nâng cao hiệu suất, sản phẩm và quy trình hoạt động của họ.</a:t>
            </a:r>
            <a:endParaRPr/>
          </a:p>
          <a:p>
            <a:pPr indent="0" lvl="0" marL="0" rtl="0" algn="l">
              <a:spcBef>
                <a:spcPts val="0"/>
              </a:spcBef>
              <a:spcAft>
                <a:spcPts val="0"/>
              </a:spcAft>
              <a:buNone/>
            </a:pPr>
            <a:r>
              <a:rPr lang="en-US"/>
              <a:t>Nó cũng cho phép phân tích hành vi của khách hàng và thúc đẩy việc khám phá những thông tin chi tiết có thể hành động.</a:t>
            </a:r>
            <a:endParaRPr/>
          </a:p>
          <a:p>
            <a:pPr indent="0" lvl="0" marL="0" rtl="0" algn="l">
              <a:spcBef>
                <a:spcPts val="0"/>
              </a:spcBef>
              <a:spcAft>
                <a:spcPts val="0"/>
              </a:spcAft>
              <a:buNone/>
            </a:pPr>
            <a:r>
              <a:t/>
            </a:r>
            <a:endParaRPr b="1" sz="1200" u="none">
              <a:latin typeface="Arial"/>
              <a:ea typeface="Arial"/>
              <a:cs typeface="Arial"/>
              <a:sym typeface="Arial"/>
            </a:endParaRPr>
          </a:p>
          <a:p>
            <a:pPr indent="0" lvl="0" marL="0" rtl="0" algn="l">
              <a:spcBef>
                <a:spcPts val="0"/>
              </a:spcBef>
              <a:spcAft>
                <a:spcPts val="0"/>
              </a:spcAft>
              <a:buNone/>
            </a:pPr>
            <a:r>
              <a:rPr b="1" lang="en-US" sz="1200" u="none">
                <a:latin typeface="Arial"/>
                <a:ea typeface="Arial"/>
                <a:cs typeface="Arial"/>
                <a:sym typeface="Arial"/>
              </a:rPr>
              <a:t>[Tài liệu tham khảo]</a:t>
            </a:r>
            <a:endParaRPr/>
          </a:p>
          <a:p>
            <a:pPr indent="-171450" lvl="0" marL="171450" rtl="0" algn="l">
              <a:spcBef>
                <a:spcPts val="0"/>
              </a:spcBef>
              <a:spcAft>
                <a:spcPts val="0"/>
              </a:spcAft>
              <a:buClr>
                <a:srgbClr val="000000"/>
              </a:buClr>
              <a:buSzPts val="1200"/>
              <a:buFont typeface="Arial"/>
              <a:buChar char="•"/>
            </a:pPr>
            <a:r>
              <a:rPr lang="en-US">
                <a:solidFill>
                  <a:srgbClr val="000000"/>
                </a:solidFill>
                <a:latin typeface="Arial"/>
                <a:ea typeface="Arial"/>
                <a:cs typeface="Arial"/>
                <a:sym typeface="Arial"/>
              </a:rPr>
              <a:t>https://www.statista.com/topics/871/online-shopping/</a:t>
            </a:r>
            <a:endParaRPr>
              <a:solidFill>
                <a:srgbClr val="000000"/>
              </a:solidFill>
              <a:latin typeface="Arial"/>
              <a:ea typeface="Arial"/>
              <a:cs typeface="Arial"/>
              <a:sym typeface="Arial"/>
            </a:endParaRPr>
          </a:p>
          <a:p>
            <a:pPr indent="-171450" lvl="0" marL="171450" rtl="0" algn="l">
              <a:spcBef>
                <a:spcPts val="0"/>
              </a:spcBef>
              <a:spcAft>
                <a:spcPts val="0"/>
              </a:spcAft>
              <a:buClr>
                <a:schemeClr val="dk1"/>
              </a:buClr>
              <a:buSzPts val="1200"/>
              <a:buFont typeface="Arial"/>
              <a:buChar char="•"/>
            </a:pPr>
            <a:r>
              <a:rPr lang="en-US"/>
              <a:t>http://barc-research.com/research/big-data-use-cases-2015/</a:t>
            </a:r>
            <a:endParaRPr/>
          </a:p>
        </p:txBody>
      </p:sp>
      <p:sp>
        <p:nvSpPr>
          <p:cNvPr id="373" name="Google Shape;373;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21: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 name="Google Shape;390;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[Hướng dẫn của giảng viên]</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Netflix sử dụng phân tích dữ liệu như thế nào? Bằng cách thu thập dữ liệu từ 151 triệu người đăng ký của họ và triển khai các mô hình phân tích dữ liệu để khám phá hành vi và kiểu mua hàng của khách hàng.</a:t>
            </a:r>
            <a:endParaRPr/>
          </a:p>
          <a:p>
            <a:pPr indent="0" lvl="0" marL="0" rtl="0" algn="l">
              <a:spcBef>
                <a:spcPts val="0"/>
              </a:spcBef>
              <a:spcAft>
                <a:spcPts val="0"/>
              </a:spcAft>
              <a:buNone/>
            </a:pPr>
            <a:r>
              <a:rPr lang="en-US">
                <a:latin typeface="Arial"/>
                <a:ea typeface="Arial"/>
                <a:cs typeface="Arial"/>
                <a:sym typeface="Arial"/>
              </a:rPr>
              <a:t>Sau đó, sử dụng thông tin đó để giới thiệu phim và chương trình truyền hình dựa trên sở thích của người đăng ký.</a:t>
            </a:r>
            <a:endParaRPr/>
          </a:p>
          <a:p>
            <a:pPr indent="0" lvl="0" marL="0" rtl="0" algn="l">
              <a:spcBef>
                <a:spcPts val="0"/>
              </a:spcBef>
              <a:spcAft>
                <a:spcPts val="0"/>
              </a:spcAft>
              <a:buNone/>
            </a:pPr>
            <a:r>
              <a:rPr lang="en-US">
                <a:latin typeface="Arial"/>
                <a:ea typeface="Arial"/>
                <a:cs typeface="Arial"/>
                <a:sym typeface="Arial"/>
              </a:rPr>
              <a:t>Theo Netflix, hơn 75% hoạt động của người xem dựa trên các đề xuất được cá nhân hóa.</a:t>
            </a:r>
            <a:endParaRPr/>
          </a:p>
          <a:p>
            <a:pPr indent="0" lvl="0" marL="0" rtl="0" algn="l">
              <a:spcBef>
                <a:spcPts val="0"/>
              </a:spcBef>
              <a:spcAft>
                <a:spcPts val="0"/>
              </a:spcAft>
              <a:buNone/>
            </a:pPr>
            <a:r>
              <a:rPr lang="en-US">
                <a:latin typeface="Arial"/>
                <a:ea typeface="Arial"/>
                <a:cs typeface="Arial"/>
                <a:sym typeface="Arial"/>
              </a:rPr>
              <a:t>Netflix thu thập một số điểm dữ liệu để tạo hồ sơ chi tiết về người đăng ký.</a:t>
            </a:r>
            <a:endParaRPr/>
          </a:p>
          <a:p>
            <a:pPr indent="0" lvl="0" marL="0" rtl="0" algn="l">
              <a:spcBef>
                <a:spcPts val="0"/>
              </a:spcBef>
              <a:spcAft>
                <a:spcPts val="0"/>
              </a:spcAft>
              <a:buNone/>
            </a:pPr>
            <a:r>
              <a:rPr lang="en-US">
                <a:latin typeface="Arial"/>
                <a:ea typeface="Arial"/>
                <a:cs typeface="Arial"/>
                <a:sym typeface="Arial"/>
              </a:rPr>
              <a:t>Hồ sơ chi tiết hơn nhiều so với các diện mạo được tạo thông qua tiếp thị thông thường.</a:t>
            </a:r>
            <a:endParaRPr/>
          </a:p>
          <a:p>
            <a:pPr indent="0" lvl="0" marL="0" rtl="0" algn="l">
              <a:spcBef>
                <a:spcPts val="0"/>
              </a:spcBef>
              <a:spcAft>
                <a:spcPts val="0"/>
              </a:spcAft>
              <a:buNone/>
            </a:pPr>
            <a:r>
              <a:rPr lang="en-US">
                <a:latin typeface="Arial"/>
                <a:ea typeface="Arial"/>
                <a:cs typeface="Arial"/>
                <a:sym typeface="Arial"/>
              </a:rPr>
              <a:t>Đáng chú ý nhất, Netflix thu thập dữ liệu tương tác và phản hồi của khách hàng đối với một chương trình truyền hình.</a:t>
            </a:r>
            <a:endParaRPr/>
          </a:p>
          <a:p>
            <a:pPr indent="0" lvl="0" marL="0" rtl="0" algn="l">
              <a:spcBef>
                <a:spcPts val="0"/>
              </a:spcBef>
              <a:spcAft>
                <a:spcPts val="0"/>
              </a:spcAft>
              <a:buNone/>
            </a:pPr>
            <a:r>
              <a:rPr lang="en-US">
                <a:latin typeface="Arial"/>
                <a:ea typeface="Arial"/>
                <a:cs typeface="Arial"/>
                <a:sym typeface="Arial"/>
              </a:rPr>
              <a:t>Ví dụ: Netflix biết ngày giờ người dùng xem chương trình, thiết bị được sử dụng, nếu chương trình bị tạm dừng, người xem có tiếp tục xem sau khi tạm dừng không?</a:t>
            </a:r>
            <a:endParaRPr/>
          </a:p>
          <a:p>
            <a:pPr indent="0" lvl="0" marL="0" rtl="0" algn="l">
              <a:spcBef>
                <a:spcPts val="0"/>
              </a:spcBef>
              <a:spcAft>
                <a:spcPts val="0"/>
              </a:spcAft>
              <a:buNone/>
            </a:pPr>
            <a:r>
              <a:rPr lang="en-US">
                <a:latin typeface="Arial"/>
                <a:ea typeface="Arial"/>
                <a:cs typeface="Arial"/>
                <a:sym typeface="Arial"/>
              </a:rPr>
              <a:t>Mọi người có xem hết một chương trình truyền hình hay không, mất bao lâu để người dùng xem hết một chương trình, v.v.</a:t>
            </a:r>
            <a:endParaRPr/>
          </a:p>
          <a:p>
            <a:pPr indent="0" lvl="0" marL="0" rtl="0" algn="l">
              <a:spcBef>
                <a:spcPts val="0"/>
              </a:spcBef>
              <a:spcAft>
                <a:spcPts val="0"/>
              </a:spcAft>
              <a:buNone/>
            </a:pPr>
            <a:r>
              <a:rPr lang="en-US">
                <a:latin typeface="Arial"/>
                <a:ea typeface="Arial"/>
                <a:cs typeface="Arial"/>
                <a:sym typeface="Arial"/>
              </a:rPr>
              <a:t>Netflix thậm chí còn có ảnh chụp màn hình của những cảnh mọi người có thể đã xem đi xem lại, nội dung xếp hạng được đưa ra, số lượt tìm kiếm và nội dung được tìm kiếm. Với dữ liệu này, Netflix có thể tạo hồ sơ chi tiết về người dùng của mình.</a:t>
            </a:r>
            <a:endParaRPr/>
          </a:p>
          <a:p>
            <a:pPr indent="0" lvl="0" marL="0" rtl="0" algn="l">
              <a:spcBef>
                <a:spcPts val="0"/>
              </a:spcBef>
              <a:spcAft>
                <a:spcPts val="0"/>
              </a:spcAft>
              <a:buNone/>
            </a:pPr>
            <a:r>
              <a:rPr lang="en-US">
                <a:latin typeface="Arial"/>
                <a:ea typeface="Arial"/>
                <a:cs typeface="Arial"/>
                <a:sym typeface="Arial"/>
              </a:rPr>
              <a:t>Để thu thập tất cả dữ liệu này và khai thác nó thành thông tin có ý nghĩa, Netflix yêu cầu phân tích dữ liệu.</a:t>
            </a:r>
            <a:endParaRPr/>
          </a:p>
          <a:p>
            <a:pPr indent="0" lvl="0" marL="0" rtl="0" algn="l">
              <a:spcBef>
                <a:spcPts val="0"/>
              </a:spcBef>
              <a:spcAft>
                <a:spcPts val="0"/>
              </a:spcAft>
              <a:buNone/>
            </a:pPr>
            <a:r>
              <a:rPr lang="en-US">
                <a:latin typeface="Arial"/>
                <a:ea typeface="Arial"/>
                <a:cs typeface="Arial"/>
                <a:sym typeface="Arial"/>
              </a:rPr>
              <a:t>Ví dụ: Netflix sử dụng thuật toán đề xuất để đề xuất các chương trình truyền hình và phim dựa trên sở thích của người dùng.</a:t>
            </a:r>
            <a:endParaRPr>
              <a:latin typeface="Arial"/>
              <a:ea typeface="Arial"/>
              <a:cs typeface="Arial"/>
              <a:sym typeface="Arial"/>
            </a:endParaRPr>
          </a:p>
          <a:p>
            <a:pPr indent="0" lvl="0" marL="0" rtl="0" algn="l">
              <a:spcBef>
                <a:spcPts val="0"/>
              </a:spcBef>
              <a:spcAft>
                <a:spcPts val="0"/>
              </a:spcAft>
              <a:buNone/>
            </a:pPr>
            <a:r>
              <a:t/>
            </a:r>
            <a:endParaRPr b="1" sz="1200" u="none">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1" lang="en-US" sz="1200" u="none">
                <a:latin typeface="Arial"/>
                <a:ea typeface="Arial"/>
                <a:cs typeface="Arial"/>
                <a:sym typeface="Arial"/>
              </a:rPr>
              <a:t>[Thông điệp chính]</a:t>
            </a:r>
            <a:endParaRPr u="none">
              <a:latin typeface="Arial"/>
              <a:ea typeface="Arial"/>
              <a:cs typeface="Arial"/>
              <a:sym typeface="Arial"/>
            </a:endParaRPr>
          </a:p>
          <a:p>
            <a:pPr indent="0" lvl="0" marL="0" rtl="0" algn="l">
              <a:spcBef>
                <a:spcPts val="0"/>
              </a:spcBef>
              <a:spcAft>
                <a:spcPts val="0"/>
              </a:spcAft>
              <a:buNone/>
            </a:pPr>
            <a:r>
              <a:rPr b="0" i="0" lang="en-US">
                <a:solidFill>
                  <a:srgbClr val="FFFFFF"/>
                </a:solidFill>
                <a:latin typeface="Arial"/>
                <a:ea typeface="Arial"/>
                <a:cs typeface="Arial"/>
                <a:sym typeface="Arial"/>
              </a:rPr>
              <a:t>Netflix là một dịch vụ phát trực tuyến cung cấp nhiều chương trình truyền hình, phim, phim hoạt hình, phim tài liệu từng đoạt giải thưởng, v.v. trên hàng nghìn thiết bị được kết nối internet. Netflix sử dụng dữ liệu lớn và máy học để đưa ra đề xuất.</a:t>
            </a:r>
            <a:endParaRPr/>
          </a:p>
          <a:p>
            <a:pPr indent="0" lvl="0" marL="0" rtl="0" algn="l">
              <a:spcBef>
                <a:spcPts val="0"/>
              </a:spcBef>
              <a:spcAft>
                <a:spcPts val="0"/>
              </a:spcAft>
              <a:buNone/>
            </a:pPr>
            <a:r>
              <a:t/>
            </a:r>
            <a:endParaRPr b="0" i="0">
              <a:solidFill>
                <a:srgbClr val="FFFFFF"/>
              </a:solidFill>
              <a:latin typeface="Arial"/>
              <a:ea typeface="Arial"/>
              <a:cs typeface="Arial"/>
              <a:sym typeface="Arial"/>
            </a:endParaRPr>
          </a:p>
          <a:p>
            <a:pPr indent="0" lvl="0" marL="0" rtl="0" algn="l">
              <a:spcBef>
                <a:spcPts val="0"/>
              </a:spcBef>
              <a:spcAft>
                <a:spcPts val="0"/>
              </a:spcAft>
              <a:buNone/>
            </a:pPr>
            <a:r>
              <a:rPr b="0" i="0" lang="en-US">
                <a:solidFill>
                  <a:srgbClr val="FFFFFF"/>
                </a:solidFill>
                <a:latin typeface="Arial"/>
                <a:ea typeface="Arial"/>
                <a:cs typeface="Arial"/>
                <a:sym typeface="Arial"/>
              </a:rPr>
              <a:t>Trong thời đại của đại dịch và corvid 19, Netflix đã chứng kiến ​​sự tăng trưởng vượt bậc.</a:t>
            </a:r>
            <a:endParaRPr/>
          </a:p>
          <a:p>
            <a:pPr indent="0" lvl="0" marL="0" rtl="0" algn="l">
              <a:spcBef>
                <a:spcPts val="0"/>
              </a:spcBef>
              <a:spcAft>
                <a:spcPts val="0"/>
              </a:spcAft>
              <a:buNone/>
            </a:pPr>
            <a:r>
              <a:rPr b="0" i="0" lang="en-US">
                <a:solidFill>
                  <a:srgbClr val="FFFFFF"/>
                </a:solidFill>
                <a:latin typeface="Arial"/>
                <a:ea typeface="Arial"/>
                <a:cs typeface="Arial"/>
                <a:sym typeface="Arial"/>
              </a:rPr>
              <a:t>Động lực chính thúc đẩy sự thành công của Netflix là khả năng đưa ra các đề xuất tùy chỉnh cho nội dung mà chúng ta yêu thích.</a:t>
            </a:r>
            <a:endParaRPr b="0" i="0">
              <a:solidFill>
                <a:srgbClr val="FFFFFF"/>
              </a:solidFill>
              <a:latin typeface="Arial"/>
              <a:ea typeface="Arial"/>
              <a:cs typeface="Arial"/>
              <a:sym typeface="Arial"/>
            </a:endParaRPr>
          </a:p>
          <a:p>
            <a:pPr indent="0" lvl="0" marL="0" rtl="0" algn="l">
              <a:spcBef>
                <a:spcPts val="0"/>
              </a:spcBef>
              <a:spcAft>
                <a:spcPts val="0"/>
              </a:spcAft>
              <a:buNone/>
            </a:pPr>
            <a:r>
              <a:t/>
            </a:r>
            <a:endParaRPr b="1">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1" lang="en-US" sz="1200" u="none">
                <a:latin typeface="Arial"/>
                <a:ea typeface="Arial"/>
                <a:cs typeface="Arial"/>
                <a:sym typeface="Arial"/>
              </a:rPr>
              <a:t>[Tài liệu tham khảo]</a:t>
            </a:r>
            <a:endParaRPr/>
          </a:p>
          <a:p>
            <a:pPr indent="-171450" lvl="0" marL="171450" rtl="0" algn="l">
              <a:spcBef>
                <a:spcPts val="0"/>
              </a:spcBef>
              <a:spcAft>
                <a:spcPts val="0"/>
              </a:spcAft>
              <a:buClr>
                <a:srgbClr val="000000"/>
              </a:buClr>
              <a:buSzPts val="1200"/>
              <a:buFont typeface="Arial"/>
              <a:buChar char="•"/>
            </a:pPr>
            <a:r>
              <a:rPr lang="en-US">
                <a:solidFill>
                  <a:srgbClr val="000000"/>
                </a:solidFill>
                <a:latin typeface="Arial"/>
                <a:ea typeface="Arial"/>
                <a:cs typeface="Arial"/>
                <a:sym typeface="Arial"/>
              </a:rPr>
              <a:t>https://www.</a:t>
            </a:r>
            <a:r>
              <a:rPr b="0" lang="en-US">
                <a:solidFill>
                  <a:srgbClr val="000000"/>
                </a:solidFill>
                <a:latin typeface="Arial"/>
                <a:ea typeface="Arial"/>
                <a:cs typeface="Arial"/>
                <a:sym typeface="Arial"/>
              </a:rPr>
              <a:t>netflix.com/</a:t>
            </a:r>
            <a:endParaRPr b="0">
              <a:latin typeface="Arial"/>
              <a:ea typeface="Arial"/>
              <a:cs typeface="Arial"/>
              <a:sym typeface="Arial"/>
            </a:endParaRPr>
          </a:p>
          <a:p>
            <a:pPr indent="0" lvl="0" marL="0" rtl="0" algn="l">
              <a:spcBef>
                <a:spcPts val="0"/>
              </a:spcBef>
              <a:spcAft>
                <a:spcPts val="0"/>
              </a:spcAft>
              <a:buNone/>
            </a:pPr>
            <a:r>
              <a:t/>
            </a:r>
            <a:endParaRPr/>
          </a:p>
        </p:txBody>
      </p:sp>
      <p:sp>
        <p:nvSpPr>
          <p:cNvPr id="391" name="Google Shape;391;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22: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 name="Google Shape;429;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u="none">
                <a:latin typeface="Arial"/>
                <a:ea typeface="Arial"/>
                <a:cs typeface="Arial"/>
                <a:sym typeface="Arial"/>
              </a:rPr>
              <a:t>[Thông điệp chính]</a:t>
            </a:r>
            <a:endParaRPr u="none">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Đây là những công ty lớn nhất thế giới tính theo vốn hóa thị trường.</a:t>
            </a:r>
            <a:endParaRPr/>
          </a:p>
          <a:p>
            <a:pPr indent="0" lvl="0" marL="0" rtl="0" algn="l">
              <a:spcBef>
                <a:spcPts val="0"/>
              </a:spcBef>
              <a:spcAft>
                <a:spcPts val="0"/>
              </a:spcAft>
              <a:buNone/>
            </a:pPr>
            <a:r>
              <a:rPr lang="en-US">
                <a:latin typeface="Arial"/>
                <a:ea typeface="Arial"/>
                <a:cs typeface="Arial"/>
                <a:sym typeface="Arial"/>
              </a:rPr>
              <a:t>Danh sách này được cập nhật đến ngày 23 tháng 6 năm 2021.</a:t>
            </a:r>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Vấn đề là chúng ta thấy sự kết hợp giữa các công ty dầu mỏ và công nghệ có mức vốn hóa thị trường lớn nhất vào năm 2009 và chỉ 12 năm sau, tất cả các công ty hàng đầu đều là công ty dựa trên dữ liệu.</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1" lang="en-US" sz="1200" u="none">
                <a:latin typeface="Arial"/>
                <a:ea typeface="Arial"/>
                <a:cs typeface="Arial"/>
                <a:sym typeface="Arial"/>
              </a:rPr>
              <a:t>[Tài liệu tham khảo]</a:t>
            </a:r>
            <a:endParaRPr/>
          </a:p>
          <a:p>
            <a:pPr indent="-171450" lvl="0" marL="171450" rtl="0" algn="l">
              <a:spcBef>
                <a:spcPts val="0"/>
              </a:spcBef>
              <a:spcAft>
                <a:spcPts val="0"/>
              </a:spcAft>
              <a:buClr>
                <a:schemeClr val="dk1"/>
              </a:buClr>
              <a:buSzPts val="1200"/>
              <a:buFont typeface="Arial"/>
              <a:buChar char="•"/>
            </a:pPr>
            <a:r>
              <a:rPr lang="en-US">
                <a:latin typeface="Arial"/>
                <a:ea typeface="Arial"/>
                <a:cs typeface="Arial"/>
                <a:sym typeface="Arial"/>
              </a:rPr>
              <a:t>https://www.statista.com/statistics/263264/top-companies-in-the-world-by-market-capitalization/</a:t>
            </a:r>
            <a:endParaRPr>
              <a:latin typeface="Arial"/>
              <a:ea typeface="Arial"/>
              <a:cs typeface="Arial"/>
              <a:sym typeface="Arial"/>
            </a:endParaRPr>
          </a:p>
        </p:txBody>
      </p:sp>
      <p:sp>
        <p:nvSpPr>
          <p:cNvPr id="430" name="Google Shape;430;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76d740bb38_7_0:notes"/>
          <p:cNvSpPr/>
          <p:nvPr>
            <p:ph idx="2" type="sldImg"/>
          </p:nvPr>
        </p:nvSpPr>
        <p:spPr>
          <a:xfrm>
            <a:off x="1291590" y="1143000"/>
            <a:ext cx="4457700" cy="30861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76d740bb38_7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9" name="Google Shape;469;g276d740bb38_7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23: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3" name="Google Shape;473;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24: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92" name="Google Shape;492;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a:t>[Hướng dẫn của giảng viên]</a:t>
            </a:r>
            <a:endParaRPr/>
          </a:p>
          <a:p>
            <a:pPr indent="0" lvl="0" marL="0" rtl="0" algn="l">
              <a:spcBef>
                <a:spcPts val="0"/>
              </a:spcBef>
              <a:spcAft>
                <a:spcPts val="0"/>
              </a:spcAft>
              <a:buNone/>
            </a:pPr>
            <a:r>
              <a:rPr lang="en-US">
                <a:latin typeface="Arial"/>
                <a:ea typeface="Arial"/>
                <a:cs typeface="Arial"/>
                <a:sym typeface="Arial"/>
              </a:rPr>
              <a:t>Có rất nhiều nhầm lẫn và thông tin sai lệch liên quan đến Big Data.</a:t>
            </a:r>
            <a:endParaRPr/>
          </a:p>
          <a:p>
            <a:pPr indent="0" lvl="0" marL="0" rtl="0" algn="l">
              <a:spcBef>
                <a:spcPts val="0"/>
              </a:spcBef>
              <a:spcAft>
                <a:spcPts val="0"/>
              </a:spcAft>
              <a:buNone/>
            </a:pPr>
            <a:r>
              <a:rPr lang="en-US">
                <a:latin typeface="Arial"/>
                <a:ea typeface="Arial"/>
                <a:cs typeface="Arial"/>
                <a:sym typeface="Arial"/>
              </a:rPr>
              <a:t>Chúng ta sẽ khám phá Big Data là gì.</a:t>
            </a:r>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Khuyến khích sinh viên tham gia bằng cách nói lên suy nghĩ của họ về Big Data là gì?</a:t>
            </a:r>
            <a:endParaRPr/>
          </a:p>
        </p:txBody>
      </p:sp>
      <p:sp>
        <p:nvSpPr>
          <p:cNvPr id="493" name="Google Shape;493;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2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8" name="Google Shape;508;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[Hướng dẫn của giảng viên]</a:t>
            </a:r>
            <a:endParaRPr>
              <a:latin typeface="Arial"/>
              <a:ea typeface="Arial"/>
              <a:cs typeface="Arial"/>
              <a:sym typeface="Arial"/>
            </a:endParaRPr>
          </a:p>
          <a:p>
            <a:pPr indent="0" lvl="0" marL="0" rtl="0" algn="l">
              <a:spcBef>
                <a:spcPts val="0"/>
              </a:spcBef>
              <a:spcAft>
                <a:spcPts val="0"/>
              </a:spcAft>
              <a:buNone/>
            </a:pPr>
            <a:r>
              <a:rPr b="0" lang="en-US" u="none">
                <a:latin typeface="Arial"/>
                <a:ea typeface="Arial"/>
                <a:cs typeface="Arial"/>
                <a:sym typeface="Arial"/>
              </a:rPr>
              <a:t>Mô tả định nghĩa cơ bản và thực tế là có nhiều định nghĩa khác nhau về Big Data. Tại sao các định nghĩa không hoàn toàn giống nhau? Chúng ta sẽ thấy lý do tại sao trong slide tiếp theo.</a:t>
            </a:r>
            <a:endParaRPr b="0" u="none">
              <a:latin typeface="Arial"/>
              <a:ea typeface="Arial"/>
              <a:cs typeface="Arial"/>
              <a:sym typeface="Arial"/>
            </a:endParaRPr>
          </a:p>
        </p:txBody>
      </p:sp>
      <p:sp>
        <p:nvSpPr>
          <p:cNvPr id="509" name="Google Shape;509;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2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0" name="Google Shape;520;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u="none">
                <a:latin typeface="Arial"/>
                <a:ea typeface="Arial"/>
                <a:cs typeface="Arial"/>
                <a:sym typeface="Arial"/>
              </a:rPr>
              <a:t>[Thông điệp chính]</a:t>
            </a:r>
            <a:endParaRPr/>
          </a:p>
          <a:p>
            <a:pPr indent="0" lvl="0" marL="0" rtl="0" algn="l">
              <a:spcBef>
                <a:spcPts val="0"/>
              </a:spcBef>
              <a:spcAft>
                <a:spcPts val="0"/>
              </a:spcAft>
              <a:buNone/>
            </a:pPr>
            <a:r>
              <a:rPr lang="en-US">
                <a:latin typeface="Arial"/>
                <a:ea typeface="Arial"/>
                <a:cs typeface="Arial"/>
                <a:sym typeface="Arial"/>
              </a:rPr>
              <a:t>Khi cố gắng trả lời Big Data “là gì”, trước tiên chúng ta sẽ trả lời "tại sao" Big Data.</a:t>
            </a:r>
            <a:endParaRPr/>
          </a:p>
          <a:p>
            <a:pPr indent="0" lvl="0" marL="0" rtl="0" algn="l">
              <a:spcBef>
                <a:spcPts val="0"/>
              </a:spcBef>
              <a:spcAft>
                <a:spcPts val="0"/>
              </a:spcAft>
              <a:buNone/>
            </a:pPr>
            <a:r>
              <a:rPr lang="en-US">
                <a:latin typeface="Arial"/>
                <a:ea typeface="Arial"/>
                <a:cs typeface="Arial"/>
                <a:sym typeface="Arial"/>
              </a:rPr>
              <a:t>Tại sao nó ra đời.</a:t>
            </a:r>
            <a:endParaRPr/>
          </a:p>
          <a:p>
            <a:pPr indent="0" lvl="0" marL="0" rtl="0" algn="l">
              <a:spcBef>
                <a:spcPts val="0"/>
              </a:spcBef>
              <a:spcAft>
                <a:spcPts val="0"/>
              </a:spcAft>
              <a:buNone/>
            </a:pPr>
            <a:r>
              <a:rPr lang="en-US">
                <a:latin typeface="Arial"/>
                <a:ea typeface="Arial"/>
                <a:cs typeface="Arial"/>
                <a:sym typeface="Arial"/>
              </a:rPr>
              <a:t>Điều gì đã xảy ra trên thế giới để thúc đẩy nó?</a:t>
            </a:r>
            <a:endParaRPr/>
          </a:p>
          <a:p>
            <a:pPr indent="0" lvl="0" marL="0" rtl="0" algn="l">
              <a:spcBef>
                <a:spcPts val="0"/>
              </a:spcBef>
              <a:spcAft>
                <a:spcPts val="0"/>
              </a:spcAft>
              <a:buNone/>
            </a:pPr>
            <a:r>
              <a:rPr lang="en-US">
                <a:latin typeface="Arial"/>
                <a:ea typeface="Arial"/>
                <a:cs typeface="Arial"/>
                <a:sym typeface="Arial"/>
              </a:rPr>
              <a:t>Nó đã cố gắng giải quyết những điểm đau nào?</a:t>
            </a:r>
            <a:endParaRPr>
              <a:latin typeface="Arial"/>
              <a:ea typeface="Arial"/>
              <a:cs typeface="Arial"/>
              <a:sym typeface="Arial"/>
            </a:endParaRPr>
          </a:p>
        </p:txBody>
      </p:sp>
      <p:sp>
        <p:nvSpPr>
          <p:cNvPr id="521" name="Google Shape;521;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27: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9" name="Google Shape;529;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[Hướng dẫn của giảng viên]</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Khuyến khích học viên thảo luận về quan điểm và góc nhìn của họ về Big Data.</a:t>
            </a:r>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Bức tranh trên nói về ''Người mù và con voi''. Đó là một bài thơ dựa trên truyện ngụ ngôn Ấn Độ kể về sáu người mù lần đầu tiên trong đời bắt gặp một con voi và cố gắng hình dung nó bằng cách chạm vào nó.</a:t>
            </a:r>
            <a:endParaRPr/>
          </a:p>
          <a:p>
            <a:pPr indent="0" lvl="0" marL="0" rtl="0" algn="l">
              <a:spcBef>
                <a:spcPts val="0"/>
              </a:spcBef>
              <a:spcAft>
                <a:spcPts val="0"/>
              </a:spcAft>
              <a:buNone/>
            </a:pPr>
            <a:r>
              <a:rPr lang="en-US">
                <a:latin typeface="Arial"/>
                <a:ea typeface="Arial"/>
                <a:cs typeface="Arial"/>
                <a:sym typeface="Arial"/>
              </a:rPr>
              <a:t>Tuy nhiên, tất cả những người mù đều cảm nhận được một bộ phận khác của con voi, dẫn đến sự bất đồng hoàn toàn về con voi là gì.</a:t>
            </a:r>
            <a:endParaRPr/>
          </a:p>
          <a:p>
            <a:pPr indent="0" lvl="0" marL="0" rtl="0" algn="l">
              <a:spcBef>
                <a:spcPts val="0"/>
              </a:spcBef>
              <a:spcAft>
                <a:spcPts val="0"/>
              </a:spcAft>
              <a:buNone/>
            </a:pPr>
            <a:r>
              <a:rPr lang="en-US">
                <a:latin typeface="Arial"/>
                <a:ea typeface="Arial"/>
                <a:cs typeface="Arial"/>
                <a:sym typeface="Arial"/>
              </a:rPr>
              <a:t>Câu chuyện minh họa cách con người có xu hướng coi những trải nghiệm từng phần của họ là sự thật toàn bộ và quan điểm cá nhân của họ là phiên bản duy nhất của thực tế.</a:t>
            </a:r>
            <a:endParaRPr/>
          </a:p>
          <a:p>
            <a:pPr indent="0" lvl="0" marL="0" rtl="0" algn="l">
              <a:spcBef>
                <a:spcPts val="0"/>
              </a:spcBef>
              <a:spcAft>
                <a:spcPts val="0"/>
              </a:spcAft>
              <a:buNone/>
            </a:pPr>
            <a:r>
              <a:rPr lang="en-US">
                <a:latin typeface="Arial"/>
                <a:ea typeface="Arial"/>
                <a:cs typeface="Arial"/>
                <a:sym typeface="Arial"/>
              </a:rPr>
              <a:t>Tuy nhiên, nhận thức của họ rất hạn chế; người ta nên nhớ rằng họ có thể chỉ đúng một phần và chỉ nắm giữ một phần thông tin.</a:t>
            </a:r>
            <a:endParaRPr>
              <a:latin typeface="Arial"/>
              <a:ea typeface="Arial"/>
              <a:cs typeface="Arial"/>
              <a:sym typeface="Arial"/>
            </a:endParaRPr>
          </a:p>
          <a:p>
            <a:pPr indent="0" lvl="0" marL="0" rtl="0" algn="l">
              <a:spcBef>
                <a:spcPts val="0"/>
              </a:spcBef>
              <a:spcAft>
                <a:spcPts val="0"/>
              </a:spcAft>
              <a:buNone/>
            </a:pPr>
            <a:r>
              <a:t/>
            </a:r>
            <a:endParaRPr b="1" sz="1200" u="none">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1" lang="en-US" sz="1200" u="none">
                <a:latin typeface="Arial"/>
                <a:ea typeface="Arial"/>
                <a:cs typeface="Arial"/>
                <a:sym typeface="Arial"/>
              </a:rPr>
              <a:t>[Thông điệp chính]</a:t>
            </a:r>
            <a:endParaRPr>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Tùy thuộc vào quan điểm, Big Data có thể được hiểu khác nhau.</a:t>
            </a:r>
            <a:endParaRPr b="1">
              <a:latin typeface="Arial"/>
              <a:ea typeface="Arial"/>
              <a:cs typeface="Arial"/>
              <a:sym typeface="Arial"/>
            </a:endParaRPr>
          </a:p>
        </p:txBody>
      </p:sp>
      <p:sp>
        <p:nvSpPr>
          <p:cNvPr id="530" name="Google Shape;530;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28: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7" name="Google Shape;547;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[Hướng dẫn của giảng viên]</a:t>
            </a:r>
            <a:endParaRPr>
              <a:latin typeface="Arial"/>
              <a:ea typeface="Arial"/>
              <a:cs typeface="Arial"/>
              <a:sym typeface="Arial"/>
            </a:endParaRPr>
          </a:p>
          <a:p>
            <a:pPr indent="0" lvl="0" marL="0" rtl="0" algn="l">
              <a:spcBef>
                <a:spcPts val="0"/>
              </a:spcBef>
              <a:spcAft>
                <a:spcPts val="0"/>
              </a:spcAft>
              <a:buNone/>
            </a:pPr>
            <a:r>
              <a:rPr b="0" lang="en-US" u="none"/>
              <a:t>Chúng tôi muốn nhấn mạnh rằng công nghệ thường không "tự dưng xảy ra".</a:t>
            </a:r>
            <a:endParaRPr/>
          </a:p>
          <a:p>
            <a:pPr indent="0" lvl="0" marL="0" rtl="0" algn="l">
              <a:spcBef>
                <a:spcPts val="0"/>
              </a:spcBef>
              <a:spcAft>
                <a:spcPts val="0"/>
              </a:spcAft>
              <a:buNone/>
            </a:pPr>
            <a:r>
              <a:rPr b="0" lang="en-US" u="none"/>
              <a:t>Người ta nói rằng con người được thúc đẩy bởi "tìm kiếm niềm vui" và "tránh đau đớn". Trong số hai, "tránh đau đớn" là động lực và động cơ mạnh mẽ hơn.</a:t>
            </a:r>
            <a:endParaRPr/>
          </a:p>
          <a:p>
            <a:pPr indent="0" lvl="0" marL="0" rtl="0" algn="l">
              <a:spcBef>
                <a:spcPts val="0"/>
              </a:spcBef>
              <a:spcAft>
                <a:spcPts val="0"/>
              </a:spcAft>
              <a:buNone/>
            </a:pPr>
            <a:r>
              <a:rPr b="0" lang="en-US" u="none"/>
              <a:t>Hệ quả tất yếu của kinh doanh là tăng lợi nhuận đồng thời giảm chi phí.</a:t>
            </a:r>
            <a:endParaRPr/>
          </a:p>
          <a:p>
            <a:pPr indent="0" lvl="0" marL="0" rtl="0" algn="l">
              <a:spcBef>
                <a:spcPts val="0"/>
              </a:spcBef>
              <a:spcAft>
                <a:spcPts val="0"/>
              </a:spcAft>
              <a:buNone/>
            </a:pPr>
            <a:r>
              <a:rPr b="0" lang="en-US" u="none"/>
              <a:t>Động lực thúc đẩy cải tiến công nghệ phản ánh những động cơ này và vì vậy chúng ta thường có thể hiểu tại sao một số công nghệ ra đời khi chúng ta xem xét những vấn đề khó khăn mà những công nghệ đó giúp giảm bớt.</a:t>
            </a:r>
            <a:endParaRPr b="0" u="none"/>
          </a:p>
          <a:p>
            <a:pPr indent="0" lvl="0" marL="0" rtl="0" algn="l">
              <a:spcBef>
                <a:spcPts val="0"/>
              </a:spcBef>
              <a:spcAft>
                <a:spcPts val="0"/>
              </a:spcAft>
              <a:buNone/>
            </a:pPr>
            <a:br>
              <a:rPr b="0" lang="en-US" u="none"/>
            </a:br>
            <a:r>
              <a:rPr b="1" lang="en-US" u="none"/>
              <a:t>[Thông điệp chính] </a:t>
            </a:r>
            <a:endParaRPr b="0" i="0" sz="1200" u="none" strike="noStrike">
              <a:solidFill>
                <a:schemeClr val="dk1"/>
              </a:solidFill>
            </a:endParaRPr>
          </a:p>
          <a:p>
            <a:pPr indent="-171450" lvl="0" marL="171450" rtl="0" algn="l">
              <a:spcBef>
                <a:spcPts val="0"/>
              </a:spcBef>
              <a:spcAft>
                <a:spcPts val="0"/>
              </a:spcAft>
              <a:buClr>
                <a:schemeClr val="dk1"/>
              </a:buClr>
              <a:buSzPts val="1200"/>
              <a:buFont typeface="Arial"/>
              <a:buChar char="•"/>
            </a:pPr>
            <a:r>
              <a:rPr b="0" i="0" lang="en-US" sz="1200" u="none" strike="noStrike">
                <a:solidFill>
                  <a:schemeClr val="dk1"/>
                </a:solidFill>
              </a:rPr>
              <a:t>Phương tiện lưu trữ</a:t>
            </a:r>
            <a:endParaRPr b="0" i="0" sz="1200" u="none" strike="noStrike">
              <a:solidFill>
                <a:schemeClr val="dk1"/>
              </a:solidFill>
            </a:endParaRPr>
          </a:p>
          <a:p>
            <a:pPr indent="0" lvl="0" marL="0" rtl="0" algn="l">
              <a:spcBef>
                <a:spcPts val="0"/>
              </a:spcBef>
              <a:spcAft>
                <a:spcPts val="0"/>
              </a:spcAft>
              <a:buNone/>
            </a:pPr>
            <a:r>
              <a:rPr b="0" i="0" lang="en-US" sz="1200" u="none" strike="noStrike">
                <a:solidFill>
                  <a:schemeClr val="dk1"/>
                </a:solidFill>
              </a:rPr>
              <a:t>Tắc nghẽn đầu vào/đầu ra của đĩa là một nguyên nhân phổ biến gây ra sự chậm trễ trong quá trình xử lý dữ liệu. Và có một vài thủ thuật có thể giúp giảm thiểu tác động.</a:t>
            </a:r>
            <a:endParaRPr/>
          </a:p>
          <a:p>
            <a:pPr indent="0" lvl="0" marL="0" rtl="0" algn="l">
              <a:spcBef>
                <a:spcPts val="0"/>
              </a:spcBef>
              <a:spcAft>
                <a:spcPts val="0"/>
              </a:spcAft>
              <a:buNone/>
            </a:pPr>
            <a:r>
              <a:rPr b="0" i="0" lang="en-US" sz="1200" u="none" strike="noStrike">
                <a:solidFill>
                  <a:schemeClr val="dk1"/>
                </a:solidFill>
              </a:rPr>
              <a:t>Và giải pháp cho vấn đề tương tự có thể là nâng cấp ổ cứng thể rắn (SSD) cơ sở hạ tầng dữ liệu của bạn – chạy nhanh hơn. Tùy chọn thứ hai xử lý dữ liệu trong bộ nhớ – nhanh hơn so với việc dựa vào bộ nhớ thông thường.</a:t>
            </a:r>
            <a:endParaRPr b="0" i="0" sz="1200" u="none" strike="noStrike">
              <a:solidFill>
                <a:schemeClr val="dk1"/>
              </a:solidFill>
            </a:endParaRPr>
          </a:p>
          <a:p>
            <a:pPr indent="0" lvl="0" marL="0" rtl="0" algn="l">
              <a:spcBef>
                <a:spcPts val="0"/>
              </a:spcBef>
              <a:spcAft>
                <a:spcPts val="0"/>
              </a:spcAft>
              <a:buNone/>
            </a:pPr>
            <a:r>
              <a:t/>
            </a:r>
            <a:endParaRPr b="0" i="0" sz="1200" u="none" strike="noStrike">
              <a:solidFill>
                <a:schemeClr val="dk1"/>
              </a:solidFill>
            </a:endParaRPr>
          </a:p>
          <a:p>
            <a:pPr indent="-171450" lvl="0" marL="171450" rtl="0" algn="l">
              <a:spcBef>
                <a:spcPts val="0"/>
              </a:spcBef>
              <a:spcAft>
                <a:spcPts val="0"/>
              </a:spcAft>
              <a:buClr>
                <a:schemeClr val="dk1"/>
              </a:buClr>
              <a:buSzPts val="1200"/>
              <a:buFont typeface="Arial"/>
              <a:buChar char="•"/>
            </a:pPr>
            <a:r>
              <a:rPr b="0" i="0" lang="en-US" sz="1200" u="none" strike="noStrike">
                <a:solidFill>
                  <a:schemeClr val="dk1"/>
                </a:solidFill>
              </a:rPr>
              <a:t>Khả năng mở rộng </a:t>
            </a:r>
            <a:endParaRPr/>
          </a:p>
          <a:p>
            <a:pPr indent="0" lvl="0" marL="0" rtl="0" algn="l">
              <a:spcBef>
                <a:spcPts val="0"/>
              </a:spcBef>
              <a:spcAft>
                <a:spcPts val="0"/>
              </a:spcAft>
              <a:buNone/>
            </a:pPr>
            <a:r>
              <a:rPr b="0" i="0" lang="en-US" sz="1200" u="none" strike="noStrike">
                <a:solidFill>
                  <a:schemeClr val="dk1"/>
                </a:solidFill>
              </a:rPr>
              <a:t>Nếu cơ sở hạ tầng dữ liệu không thể tăng kích thước khi dữ liệu tăng lên, thì nó sẽ làm giảm khả năng biến dữ liệu thành giá trị của bạn. Mặt khác, bạn sẽ không muốn duy trì cơ sở hạ tầng dữ liệu lớn hơn đáng kể so với dữ liệu bạn cần. Nếu không, nó sẽ giống như bạn đang trả tiền thuê căn hộ mà bạn không ở.</a:t>
            </a:r>
            <a:endParaRPr/>
          </a:p>
          <a:p>
            <a:pPr indent="0" lvl="0" marL="0" rtl="0" algn="l">
              <a:spcBef>
                <a:spcPts val="0"/>
              </a:spcBef>
              <a:spcAft>
                <a:spcPts val="0"/>
              </a:spcAft>
              <a:buNone/>
            </a:pPr>
            <a:r>
              <a:rPr b="0" i="0" lang="en-US" sz="1200" u="none" strike="noStrike">
                <a:solidFill>
                  <a:schemeClr val="dk1"/>
                </a:solidFill>
              </a:rPr>
              <a:t>Một trong những giải pháp cho vấn đề tương tự là triển khai khối lượng công việc dữ liệu lớn trên đám mây, nơi bạn có thể tăng/giảm kích thước cơ sở hạ tầng hầu như ngay lập tức theo nhu cầu của mình.</a:t>
            </a:r>
            <a:endParaRPr/>
          </a:p>
          <a:p>
            <a:pPr indent="0" lvl="0" marL="0" rtl="0" algn="l">
              <a:spcBef>
                <a:spcPts val="0"/>
              </a:spcBef>
              <a:spcAft>
                <a:spcPts val="0"/>
              </a:spcAft>
              <a:buNone/>
            </a:pPr>
            <a:r>
              <a:rPr b="0" i="0" lang="en-US" sz="1200" u="none" strike="noStrike">
                <a:solidFill>
                  <a:schemeClr val="dk1"/>
                </a:solidFill>
              </a:rPr>
              <a:t>Nếu không muốn chuyển tất cả khối lượng công việc dữ liệu lớn của mình sang đám mây, bạn có thể cân nhắc giữ hầu hết khối lượng công việc tại chỗ và cơ sở hạ tầng đám mây có thể xử lý tác động lan tỏa.</a:t>
            </a:r>
            <a:endParaRPr b="0" i="0" sz="1200" u="none" strike="noStrike">
              <a:solidFill>
                <a:schemeClr val="dk1"/>
              </a:solidFill>
            </a:endParaRPr>
          </a:p>
          <a:p>
            <a:pPr indent="0" lvl="0" marL="0" rtl="0" algn="l">
              <a:spcBef>
                <a:spcPts val="0"/>
              </a:spcBef>
              <a:spcAft>
                <a:spcPts val="0"/>
              </a:spcAft>
              <a:buNone/>
            </a:pPr>
            <a:r>
              <a:t/>
            </a:r>
            <a:endParaRPr b="0" i="0" sz="1200" u="none" strike="noStrike">
              <a:solidFill>
                <a:schemeClr val="dk1"/>
              </a:solidFill>
            </a:endParaRPr>
          </a:p>
          <a:p>
            <a:pPr indent="-171450" lvl="0" marL="171450" rtl="0" algn="l">
              <a:spcBef>
                <a:spcPts val="0"/>
              </a:spcBef>
              <a:spcAft>
                <a:spcPts val="0"/>
              </a:spcAft>
              <a:buClr>
                <a:schemeClr val="dk1"/>
              </a:buClr>
              <a:buSzPts val="1200"/>
              <a:buFont typeface="Arial"/>
              <a:buChar char="•"/>
            </a:pPr>
            <a:r>
              <a:rPr b="0" i="0" lang="en-US" sz="1200" u="none" strike="noStrike">
                <a:solidFill>
                  <a:schemeClr val="dk1"/>
                </a:solidFill>
              </a:rPr>
              <a:t>Kết nối mạng</a:t>
            </a:r>
            <a:endParaRPr b="0" i="0" sz="1200" u="none" strike="noStrike">
              <a:solidFill>
                <a:schemeClr val="dk1"/>
              </a:solidFill>
            </a:endParaRPr>
          </a:p>
          <a:p>
            <a:pPr indent="0" lvl="0" marL="0" rtl="0" algn="l">
              <a:spcBef>
                <a:spcPts val="0"/>
              </a:spcBef>
              <a:spcAft>
                <a:spcPts val="0"/>
              </a:spcAft>
              <a:buNone/>
            </a:pPr>
            <a:r>
              <a:rPr b="0" i="0" lang="en-US" sz="1200" u="none" strike="noStrike">
                <a:solidFill>
                  <a:schemeClr val="dk1"/>
                </a:solidFill>
              </a:rPr>
              <a:t>Mọi thứ có thể đi sai do nhiều lý do.</a:t>
            </a:r>
            <a:endParaRPr/>
          </a:p>
          <a:p>
            <a:pPr indent="0" lvl="0" marL="0" rtl="0" algn="l">
              <a:spcBef>
                <a:spcPts val="0"/>
              </a:spcBef>
              <a:spcAft>
                <a:spcPts val="0"/>
              </a:spcAft>
              <a:buNone/>
            </a:pPr>
            <a:r>
              <a:rPr b="0" i="0" lang="en-US" sz="1200" u="none" strike="noStrike">
                <a:solidFill>
                  <a:schemeClr val="dk1"/>
                </a:solidFill>
              </a:rPr>
              <a:t>Và đây là những vấn đề phổ biến nhất mà bạn có thể gặp phải – đó là sự chậm trễ hoặc ngăn cản bạn chuyển đổi dữ liệu lớn thành giá trị. Một trong những giải pháp là trả tiền cho băng thông nhiều hơn và tốt hơn.</a:t>
            </a:r>
            <a:endParaRPr/>
          </a:p>
          <a:p>
            <a:pPr indent="0" lvl="0" marL="0" rtl="0" algn="l">
              <a:spcBef>
                <a:spcPts val="0"/>
              </a:spcBef>
              <a:spcAft>
                <a:spcPts val="0"/>
              </a:spcAft>
              <a:buNone/>
            </a:pPr>
            <a:r>
              <a:rPr b="0" i="0" lang="en-US" sz="1200" u="none" strike="noStrike">
                <a:solidFill>
                  <a:schemeClr val="dk1"/>
                </a:solidFill>
              </a:rPr>
              <a:t>Cách tiếp cận tốt hơn là kiến trúc cơ sở hạ tầng dữ liệu lớn của bạn theo cách giảm thiểu lượng truyền dữ liệu – điều cần xảy ra qua mạng.</a:t>
            </a:r>
            <a:endParaRPr/>
          </a:p>
          <a:p>
            <a:pPr indent="0" lvl="0" marL="0" rtl="0" algn="l">
              <a:spcBef>
                <a:spcPts val="0"/>
              </a:spcBef>
              <a:spcAft>
                <a:spcPts val="0"/>
              </a:spcAft>
              <a:buNone/>
            </a:pPr>
            <a:r>
              <a:rPr b="0" i="0" lang="en-US" sz="1200" u="none" strike="noStrike">
                <a:solidFill>
                  <a:schemeClr val="dk1"/>
                </a:solidFill>
              </a:rPr>
              <a:t>Ví dụ: sử dụng các công cụ phân</a:t>
            </a:r>
            <a:r>
              <a:rPr b="0" i="0" lang="en-US" sz="1200" u="none" strike="noStrike">
                <a:solidFill>
                  <a:schemeClr val="dk1"/>
                </a:solidFill>
              </a:rPr>
              <a:t> tích dựa trên đám mây để phân tích dữ liệu được thu thập trên đám mây, thay vì tải dữ liệu xuống vị trí tiền đề trước.</a:t>
            </a:r>
            <a:endParaRPr b="0" i="0" sz="1200" u="none" strike="noStrike">
              <a:solidFill>
                <a:schemeClr val="dk1"/>
              </a:solidFill>
            </a:endParaRPr>
          </a:p>
          <a:p>
            <a:pPr indent="0" lvl="0" marL="0" rtl="0" algn="l">
              <a:spcBef>
                <a:spcPts val="0"/>
              </a:spcBef>
              <a:spcAft>
                <a:spcPts val="0"/>
              </a:spcAft>
              <a:buNone/>
            </a:pPr>
            <a:r>
              <a:t/>
            </a:r>
            <a:endParaRPr b="0" i="0" sz="1200" u="none" strike="noStrike">
              <a:solidFill>
                <a:schemeClr val="dk1"/>
              </a:solidFill>
            </a:endParaRPr>
          </a:p>
          <a:p>
            <a:pPr indent="-171450" lvl="0" marL="171450" rtl="0" algn="l">
              <a:spcBef>
                <a:spcPts val="0"/>
              </a:spcBef>
              <a:spcAft>
                <a:spcPts val="0"/>
              </a:spcAft>
              <a:buClr>
                <a:schemeClr val="dk1"/>
              </a:buClr>
              <a:buSzPts val="1200"/>
              <a:buFont typeface="Arial"/>
              <a:buChar char="•"/>
            </a:pPr>
            <a:r>
              <a:rPr b="0" i="0" lang="en-US" sz="1200" u="none" strike="noStrike">
                <a:solidFill>
                  <a:schemeClr val="dk1"/>
                </a:solidFill>
              </a:rPr>
              <a:t>Chuyển đổi dữ liệu dưới mức tối ưu</a:t>
            </a:r>
            <a:endParaRPr b="0" i="0" sz="1200" u="none" strike="noStrike">
              <a:solidFill>
                <a:schemeClr val="dk1"/>
              </a:solidFill>
            </a:endParaRPr>
          </a:p>
          <a:p>
            <a:pPr indent="0" lvl="0" marL="0" rtl="0" algn="l">
              <a:spcBef>
                <a:spcPts val="0"/>
              </a:spcBef>
              <a:spcAft>
                <a:spcPts val="0"/>
              </a:spcAft>
              <a:buNone/>
            </a:pPr>
            <a:r>
              <a:rPr b="0" i="0" lang="en-US" sz="1200" u="none" strike="noStrike">
                <a:solidFill>
                  <a:schemeClr val="dk1"/>
                </a:solidFill>
              </a:rPr>
              <a:t>Thông thường, các ứng dụng cấu trúc dữ liệu theo cách phù hợp nhất với chúng mà không cần cân nhắc xem những cấu trúc đó sẽ hoạt động tốt như thế nào đối với các ứng dụng hoặc bối cảnh khác.</a:t>
            </a:r>
            <a:endParaRPr/>
          </a:p>
          <a:p>
            <a:pPr indent="0" lvl="0" marL="0" rtl="0" algn="l">
              <a:spcBef>
                <a:spcPts val="0"/>
              </a:spcBef>
              <a:spcAft>
                <a:spcPts val="0"/>
              </a:spcAft>
              <a:buNone/>
            </a:pPr>
            <a:r>
              <a:rPr b="0" i="0" lang="en-US" sz="1200" u="none" strike="noStrike">
                <a:solidFill>
                  <a:schemeClr val="dk1"/>
                </a:solidFill>
              </a:rPr>
              <a:t>Lý do chuyển đổi dữ liệu là khá quan trọng.</a:t>
            </a:r>
            <a:endParaRPr/>
          </a:p>
          <a:p>
            <a:pPr indent="0" lvl="0" marL="0" rtl="0" algn="l">
              <a:spcBef>
                <a:spcPts val="0"/>
              </a:spcBef>
              <a:spcAft>
                <a:spcPts val="0"/>
              </a:spcAft>
              <a:buNone/>
            </a:pPr>
            <a:r>
              <a:rPr b="0" i="0" lang="en-US" sz="1200" u="none" strike="noStrike">
                <a:solidFill>
                  <a:schemeClr val="dk1"/>
                </a:solidFill>
              </a:rPr>
              <a:t>Nó sẽ cho phép bạn chuyển đổi dữ liệu từ định dạng này sang định dạng khác.</a:t>
            </a:r>
            <a:endParaRPr/>
          </a:p>
          <a:p>
            <a:pPr indent="0" lvl="0" marL="0" rtl="0" algn="l">
              <a:spcBef>
                <a:spcPts val="0"/>
              </a:spcBef>
              <a:spcAft>
                <a:spcPts val="0"/>
              </a:spcAft>
              <a:buNone/>
            </a:pPr>
            <a:r>
              <a:rPr b="0" i="0" lang="en-US" sz="1200" u="none" strike="noStrike">
                <a:solidFill>
                  <a:schemeClr val="dk1"/>
                </a:solidFill>
              </a:rPr>
              <a:t>Và nếu thực hiện không chính xác – việc chuyển đổi dữ liệu có thể nhanh chóng gây ra nhiều rắc rối hơn mức đáng có.</a:t>
            </a:r>
            <a:endParaRPr/>
          </a:p>
          <a:p>
            <a:pPr indent="0" lvl="0" marL="0" rtl="0" algn="l">
              <a:spcBef>
                <a:spcPts val="0"/>
              </a:spcBef>
              <a:spcAft>
                <a:spcPts val="0"/>
              </a:spcAft>
              <a:buNone/>
            </a:pPr>
            <a:r>
              <a:rPr b="0" i="0" lang="en-US" sz="1200" u="none" strike="noStrike">
                <a:solidFill>
                  <a:schemeClr val="dk1"/>
                </a:solidFill>
              </a:rPr>
              <a:t>Và nếu bạn tự động hóa quá trình chuyển đổi dữ liệu và đảm bảo chất lượng của dữ liệu thu được, bạn sẽ tối đa hóa khả năng đáp ứng nhu cầu dữ liệu lớn của cơ sở hạ tầng dữ liệu, bất kể cơ sở hạ tầng của bạn được xây dựng như thế nào.</a:t>
            </a:r>
            <a:endParaRPr b="0" i="0" sz="1200" u="none" strike="noStrike">
              <a:solidFill>
                <a:schemeClr val="dk1"/>
              </a:solidFill>
            </a:endParaRPr>
          </a:p>
          <a:p>
            <a:pPr indent="0" lvl="0" marL="0" rtl="0" algn="l">
              <a:spcBef>
                <a:spcPts val="0"/>
              </a:spcBef>
              <a:spcAft>
                <a:spcPts val="0"/>
              </a:spcAft>
              <a:buNone/>
            </a:pPr>
            <a:r>
              <a:t/>
            </a:r>
            <a:endParaRPr b="0" i="0" sz="1200" u="none" strike="noStrike">
              <a:solidFill>
                <a:schemeClr val="dk1"/>
              </a:solidFill>
            </a:endParaRPr>
          </a:p>
          <a:p>
            <a:pPr indent="-171450" lvl="0" marL="171450" rtl="0" algn="l">
              <a:spcBef>
                <a:spcPts val="0"/>
              </a:spcBef>
              <a:spcAft>
                <a:spcPts val="0"/>
              </a:spcAft>
              <a:buClr>
                <a:schemeClr val="dk1"/>
              </a:buClr>
              <a:buSzPts val="1200"/>
              <a:buFont typeface="Arial"/>
              <a:buChar char="•"/>
            </a:pPr>
            <a:r>
              <a:rPr b="0" i="0" lang="en-US" sz="1200" u="none" strike="noStrike">
                <a:solidFill>
                  <a:schemeClr val="dk1"/>
                </a:solidFill>
              </a:rPr>
              <a:t>Bảo mật dữ liệu</a:t>
            </a:r>
            <a:endParaRPr b="0" i="0" sz="1200" u="none" strike="noStrike">
              <a:solidFill>
                <a:schemeClr val="dk1"/>
              </a:solidFill>
            </a:endParaRPr>
          </a:p>
          <a:p>
            <a:pPr indent="0" lvl="0" marL="0" rtl="0" algn="l">
              <a:spcBef>
                <a:spcPts val="0"/>
              </a:spcBef>
              <a:spcAft>
                <a:spcPts val="0"/>
              </a:spcAft>
              <a:buNone/>
            </a:pPr>
            <a:r>
              <a:rPr b="0" i="0" lang="en-US" sz="1200" u="none" strike="noStrike">
                <a:solidFill>
                  <a:schemeClr val="dk1"/>
                </a:solidFill>
              </a:rPr>
              <a:t>Như chúng ta đã biết, Big Data đi kèm với rủi ro lớn.</a:t>
            </a:r>
            <a:endParaRPr/>
          </a:p>
          <a:p>
            <a:pPr indent="0" lvl="0" marL="0" rtl="0" algn="l">
              <a:spcBef>
                <a:spcPts val="0"/>
              </a:spcBef>
              <a:spcAft>
                <a:spcPts val="0"/>
              </a:spcAft>
              <a:buNone/>
            </a:pPr>
            <a:r>
              <a:rPr b="0" i="0" lang="en-US" sz="1200" u="none" strike="noStrike">
                <a:solidFill>
                  <a:schemeClr val="dk1"/>
                </a:solidFill>
              </a:rPr>
              <a:t>Đầu vào Big Data đến từ nhiều nguồn – điều quan trọng là phải đảm bảo rằng tất cả dữ liệu đi vào đều được bảo mật. Trojan lọt vào có thể phá hoại toàn bộ hệ thống.</a:t>
            </a:r>
            <a:endParaRPr/>
          </a:p>
          <a:p>
            <a:pPr indent="0" lvl="0" marL="0" rtl="0" algn="l">
              <a:spcBef>
                <a:spcPts val="0"/>
              </a:spcBef>
              <a:spcAft>
                <a:spcPts val="0"/>
              </a:spcAft>
              <a:buNone/>
            </a:pPr>
            <a:r>
              <a:rPr b="0" i="0" lang="en-US" sz="1200" u="none" strike="noStrike">
                <a:solidFill>
                  <a:schemeClr val="dk1"/>
                </a:solidFill>
              </a:rPr>
              <a:t>Khá dễ dàng để thao tác Big Data ở cấp độ xử lý, vì các công cụ xử lý Dữ liệu lớn không được thiết kế với mục đích bảo mật cao cấp như vậy.</a:t>
            </a:r>
            <a:endParaRPr b="0" i="0" sz="1200" u="none" strike="noStrike">
              <a:solidFill>
                <a:schemeClr val="dk1"/>
              </a:solidFill>
            </a:endParaRPr>
          </a:p>
        </p:txBody>
      </p:sp>
      <p:sp>
        <p:nvSpPr>
          <p:cNvPr id="548" name="Google Shape;548;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3: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29: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1" name="Google Shape;561;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u="none">
                <a:latin typeface="Arial"/>
                <a:ea typeface="Arial"/>
                <a:cs typeface="Arial"/>
                <a:sym typeface="Arial"/>
              </a:rPr>
              <a:t>[Hướng dẫn của giảng viên]</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Không thảo luận về OLTP (xử lý giao dịch trực tuyến) và OLAP (xử lý phân tích trực tuyến) tại đây.</a:t>
            </a:r>
            <a:endParaRPr/>
          </a:p>
          <a:p>
            <a:pPr indent="0" lvl="0" marL="0" rtl="0" algn="l">
              <a:spcBef>
                <a:spcPts val="0"/>
              </a:spcBef>
              <a:spcAft>
                <a:spcPts val="0"/>
              </a:spcAft>
              <a:buNone/>
            </a:pPr>
            <a:r>
              <a:rPr lang="en-US">
                <a:latin typeface="Arial"/>
                <a:ea typeface="Arial"/>
                <a:cs typeface="Arial"/>
                <a:sym typeface="Arial"/>
              </a:rPr>
              <a:t>Chúng tôi không muốn dành thời gian thảo luận về một số chi tiết kỹ thuật trong chương này.</a:t>
            </a:r>
            <a:endParaRPr/>
          </a:p>
          <a:p>
            <a:pPr indent="0" lvl="0" marL="0" rtl="0" algn="l">
              <a:spcBef>
                <a:spcPts val="0"/>
              </a:spcBef>
              <a:spcAft>
                <a:spcPts val="0"/>
              </a:spcAft>
              <a:buNone/>
            </a:pPr>
            <a:r>
              <a:rPr lang="en-US">
                <a:latin typeface="Arial"/>
                <a:ea typeface="Arial"/>
                <a:cs typeface="Arial"/>
                <a:sym typeface="Arial"/>
              </a:rPr>
              <a:t>Những khái niệm này sẽ được đề cập chi tiết ở chương sau.</a:t>
            </a:r>
            <a:endParaRPr>
              <a:latin typeface="Arial"/>
              <a:ea typeface="Arial"/>
              <a:cs typeface="Arial"/>
              <a:sym typeface="Arial"/>
            </a:endParaRPr>
          </a:p>
          <a:p>
            <a:pPr indent="0" lvl="0" marL="0" rtl="0" algn="l">
              <a:spcBef>
                <a:spcPts val="0"/>
              </a:spcBef>
              <a:spcAft>
                <a:spcPts val="0"/>
              </a:spcAft>
              <a:buNone/>
            </a:pPr>
            <a:r>
              <a:t/>
            </a:r>
            <a:endParaRPr b="1" u="none">
              <a:latin typeface="Arial"/>
              <a:ea typeface="Arial"/>
              <a:cs typeface="Arial"/>
              <a:sym typeface="Arial"/>
            </a:endParaRPr>
          </a:p>
          <a:p>
            <a:pPr indent="0" lvl="0" marL="0" rtl="0" algn="l">
              <a:spcBef>
                <a:spcPts val="0"/>
              </a:spcBef>
              <a:spcAft>
                <a:spcPts val="0"/>
              </a:spcAft>
              <a:buNone/>
            </a:pPr>
            <a:r>
              <a:rPr b="1" lang="en-US" u="none">
                <a:latin typeface="Arial"/>
                <a:ea typeface="Arial"/>
                <a:cs typeface="Arial"/>
                <a:sym typeface="Arial"/>
              </a:rPr>
              <a:t>[Thông điệp chính]</a:t>
            </a:r>
            <a:endParaRPr sz="1200" u="none">
              <a:solidFill>
                <a:schemeClr val="dk1"/>
              </a:solidFill>
              <a:latin typeface="Arial"/>
              <a:ea typeface="Arial"/>
              <a:cs typeface="Arial"/>
              <a:sym typeface="Arial"/>
            </a:endParaRPr>
          </a:p>
          <a:p>
            <a:pPr indent="0" lvl="0" marL="0" rtl="0" algn="l">
              <a:spcBef>
                <a:spcPts val="0"/>
              </a:spcBef>
              <a:spcAft>
                <a:spcPts val="0"/>
              </a:spcAft>
              <a:buNone/>
            </a:pPr>
            <a:r>
              <a:rPr lang="en-US" sz="1200">
                <a:solidFill>
                  <a:schemeClr val="dk1"/>
                </a:solidFill>
                <a:latin typeface="Arial"/>
                <a:ea typeface="Arial"/>
                <a:cs typeface="Arial"/>
                <a:sym typeface="Arial"/>
              </a:rPr>
              <a:t>Ở đây chúng tôi chỉ ra cách con người thường xử lý dữ liệu trong thời đại Kho dữ liệu doanh nghiệp.</a:t>
            </a:r>
            <a:endParaRPr/>
          </a:p>
          <a:p>
            <a:pPr indent="0" lvl="0" marL="0" rtl="0" algn="l">
              <a:spcBef>
                <a:spcPts val="0"/>
              </a:spcBef>
              <a:spcAft>
                <a:spcPts val="0"/>
              </a:spcAft>
              <a:buNone/>
            </a:pPr>
            <a:r>
              <a:rPr lang="en-US" sz="1200">
                <a:solidFill>
                  <a:schemeClr val="dk1"/>
                </a:solidFill>
                <a:latin typeface="Arial"/>
                <a:ea typeface="Arial"/>
                <a:cs typeface="Arial"/>
                <a:sym typeface="Arial"/>
              </a:rPr>
              <a:t>Kho dữ liệu là một hệ thống được sử dụng để báo cáo và phân tích dữ liệu, đồng thời được coi là thành phần cốt lõi của hoạt động kinh doanh thông minh.</a:t>
            </a:r>
            <a:endParaRPr/>
          </a:p>
          <a:p>
            <a:pPr indent="0" lvl="0" marL="0" rtl="0" algn="l">
              <a:spcBef>
                <a:spcPts val="0"/>
              </a:spcBef>
              <a:spcAft>
                <a:spcPts val="0"/>
              </a:spcAft>
              <a:buNone/>
            </a:pPr>
            <a:r>
              <a:rPr lang="en-US" sz="1200">
                <a:solidFill>
                  <a:schemeClr val="dk1"/>
                </a:solidFill>
                <a:latin typeface="Arial"/>
                <a:ea typeface="Arial"/>
                <a:cs typeface="Arial"/>
                <a:sym typeface="Arial"/>
              </a:rPr>
              <a:t>Nó là kho lưu trữ trung tâm của dữ liệu tích hợp từ một hoặc nhiều nguồn khác nhau.</a:t>
            </a:r>
            <a:endParaRPr/>
          </a:p>
          <a:p>
            <a:pPr indent="0" lvl="0" marL="0" rtl="0" algn="l">
              <a:spcBef>
                <a:spcPts val="0"/>
              </a:spcBef>
              <a:spcAft>
                <a:spcPts val="0"/>
              </a:spcAft>
              <a:buNone/>
            </a:pPr>
            <a:r>
              <a:t/>
            </a:r>
            <a:endParaRPr sz="1200">
              <a:solidFill>
                <a:schemeClr val="dk1"/>
              </a:solidFill>
              <a:latin typeface="Arial"/>
              <a:ea typeface="Arial"/>
              <a:cs typeface="Arial"/>
              <a:sym typeface="Arial"/>
            </a:endParaRPr>
          </a:p>
          <a:p>
            <a:pPr indent="0" lvl="0" marL="0" rtl="0" algn="l">
              <a:spcBef>
                <a:spcPts val="0"/>
              </a:spcBef>
              <a:spcAft>
                <a:spcPts val="0"/>
              </a:spcAft>
              <a:buNone/>
            </a:pPr>
            <a:r>
              <a:rPr lang="en-US" sz="1200">
                <a:solidFill>
                  <a:schemeClr val="dk1"/>
                </a:solidFill>
                <a:latin typeface="Arial"/>
                <a:ea typeface="Arial"/>
                <a:cs typeface="Arial"/>
                <a:sym typeface="Arial"/>
              </a:rPr>
              <a:t>Thông thường, dữ liệu đang được tạo ở nhiều địa điểm và phòng ban.</a:t>
            </a:r>
            <a:endParaRPr/>
          </a:p>
          <a:p>
            <a:pPr indent="0" lvl="0" marL="0" rtl="0" algn="l">
              <a:spcBef>
                <a:spcPts val="0"/>
              </a:spcBef>
              <a:spcAft>
                <a:spcPts val="0"/>
              </a:spcAft>
              <a:buNone/>
            </a:pPr>
            <a:r>
              <a:rPr lang="en-US" sz="1200">
                <a:solidFill>
                  <a:schemeClr val="dk1"/>
                </a:solidFill>
                <a:latin typeface="Arial"/>
                <a:ea typeface="Arial"/>
                <a:cs typeface="Arial"/>
                <a:sym typeface="Arial"/>
              </a:rPr>
              <a:t>Mỗi silo dữ liệu được tạo ra này đã được hợp nhất, xử lý và làm sạch để chuẩn bị cho phân tích.</a:t>
            </a:r>
            <a:endParaRPr>
              <a:latin typeface="Arial"/>
              <a:ea typeface="Arial"/>
              <a:cs typeface="Arial"/>
              <a:sym typeface="Arial"/>
            </a:endParaRPr>
          </a:p>
        </p:txBody>
      </p:sp>
      <p:sp>
        <p:nvSpPr>
          <p:cNvPr id="562" name="Google Shape;562;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30: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7" name="Google Shape;597;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u="none">
                <a:latin typeface="Arial"/>
                <a:ea typeface="Arial"/>
                <a:cs typeface="Arial"/>
                <a:sym typeface="Arial"/>
              </a:rPr>
              <a:t>[Hướng dẫn của giảng viên]</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Giải thích các silo dữ liệu và dữ liệu được tạo ra từ các phần khác nhau trong hoạt động của một Doanh nghiệp.</a:t>
            </a:r>
            <a:endParaRPr/>
          </a:p>
          <a:p>
            <a:pPr indent="0" lvl="0" marL="0" rtl="0" algn="l">
              <a:spcBef>
                <a:spcPts val="0"/>
              </a:spcBef>
              <a:spcAft>
                <a:spcPts val="0"/>
              </a:spcAft>
              <a:buNone/>
            </a:pPr>
            <a:r>
              <a:rPr lang="en-US">
                <a:latin typeface="Arial"/>
                <a:ea typeface="Arial"/>
                <a:cs typeface="Arial"/>
                <a:sym typeface="Arial"/>
              </a:rPr>
              <a:t>Khi giải thích dữ liệu có cấu trúc, cách dễ nhất là sử dụng các bảng Excel làm phép loại suy.</a:t>
            </a:r>
            <a:endParaRPr/>
          </a:p>
          <a:p>
            <a:pPr indent="0" lvl="0" marL="0" rtl="0" algn="l">
              <a:spcBef>
                <a:spcPts val="0"/>
              </a:spcBef>
              <a:spcAft>
                <a:spcPts val="0"/>
              </a:spcAft>
              <a:buNone/>
            </a:pPr>
            <a:r>
              <a:rPr lang="en-US">
                <a:latin typeface="Arial"/>
                <a:ea typeface="Arial"/>
                <a:cs typeface="Arial"/>
                <a:sym typeface="Arial"/>
              </a:rPr>
              <a:t>Nếu Excel quá đặc thù của Microsoft, hãy sử dụng một số phép loại suy khác.</a:t>
            </a:r>
            <a:endParaRPr/>
          </a:p>
          <a:p>
            <a:pPr indent="0" lvl="0" marL="0" rtl="0" algn="l">
              <a:spcBef>
                <a:spcPts val="0"/>
              </a:spcBef>
              <a:spcAft>
                <a:spcPts val="0"/>
              </a:spcAft>
              <a:buNone/>
            </a:pPr>
            <a:r>
              <a:rPr lang="en-US">
                <a:latin typeface="Arial"/>
                <a:ea typeface="Arial"/>
                <a:cs typeface="Arial"/>
                <a:sym typeface="Arial"/>
              </a:rPr>
              <a:t>Ở đây chúng ta sẽ sử dụng các thuật ngữ "bảng" và "khung nhìn" – tuy nhiên không cần phải tìm hiểu kỹ thuật và thảo luận trong ngữ cảnh cơ sở dữ liệu quan hệ.</a:t>
            </a:r>
            <a:endParaRPr/>
          </a:p>
          <a:p>
            <a:pPr indent="0" lvl="0" marL="0" rtl="0" algn="l">
              <a:spcBef>
                <a:spcPts val="0"/>
              </a:spcBef>
              <a:spcAft>
                <a:spcPts val="0"/>
              </a:spcAft>
              <a:buNone/>
            </a:pPr>
            <a:r>
              <a:rPr lang="en-US">
                <a:latin typeface="Arial"/>
                <a:ea typeface="Arial"/>
                <a:cs typeface="Arial"/>
                <a:sym typeface="Arial"/>
              </a:rPr>
              <a:t>Chúng tôi sẽ đề cập đến những chi tiết này sau.</a:t>
            </a:r>
            <a:endParaRPr/>
          </a:p>
          <a:p>
            <a:pPr indent="0" lvl="0" marL="0" rtl="0" algn="l">
              <a:spcBef>
                <a:spcPts val="0"/>
              </a:spcBef>
              <a:spcAft>
                <a:spcPts val="0"/>
              </a:spcAft>
              <a:buNone/>
            </a:pPr>
            <a:r>
              <a:rPr lang="en-US">
                <a:latin typeface="Arial"/>
                <a:ea typeface="Arial"/>
                <a:cs typeface="Arial"/>
                <a:sym typeface="Arial"/>
              </a:rPr>
              <a:t>Ở đây các bảng và dạng xem nên được sử dụng một cách tổng quát.</a:t>
            </a:r>
            <a:endParaRPr>
              <a:latin typeface="Arial"/>
              <a:ea typeface="Arial"/>
              <a:cs typeface="Arial"/>
              <a:sym typeface="Arial"/>
            </a:endParaRPr>
          </a:p>
          <a:p>
            <a:pPr indent="0" lvl="0" marL="0" rtl="0" algn="l">
              <a:spcBef>
                <a:spcPts val="0"/>
              </a:spcBef>
              <a:spcAft>
                <a:spcPts val="0"/>
              </a:spcAft>
              <a:buNone/>
            </a:pPr>
            <a:br>
              <a:rPr lang="en-US">
                <a:latin typeface="Arial"/>
                <a:ea typeface="Arial"/>
                <a:cs typeface="Arial"/>
                <a:sym typeface="Arial"/>
              </a:rPr>
            </a:br>
            <a:r>
              <a:rPr b="1" lang="en-US" u="none">
                <a:latin typeface="Arial"/>
                <a:ea typeface="Arial"/>
                <a:cs typeface="Arial"/>
                <a:sym typeface="Arial"/>
              </a:rPr>
              <a:t>[Thông điệp chính]</a:t>
            </a:r>
            <a:endParaRPr sz="1200" u="none">
              <a:solidFill>
                <a:schemeClr val="dk1"/>
              </a:solidFill>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Chúng ta có thể xác định dữ liệu được tạo từ nhiều nguồn khác nhau từ trang trình bày trước dưới dạng silo dữ liệu.</a:t>
            </a:r>
            <a:endParaRPr/>
          </a:p>
          <a:p>
            <a:pPr indent="0" lvl="0" marL="0" rtl="0" algn="l">
              <a:spcBef>
                <a:spcPts val="0"/>
              </a:spcBef>
              <a:spcAft>
                <a:spcPts val="0"/>
              </a:spcAft>
              <a:buNone/>
            </a:pPr>
            <a:r>
              <a:rPr lang="en-US">
                <a:latin typeface="Arial"/>
                <a:ea typeface="Arial"/>
                <a:cs typeface="Arial"/>
                <a:sym typeface="Arial"/>
              </a:rPr>
              <a:t>Những dữ liệu này được xử lý, tinh chỉnh và đưa vào Kho dữ liệu doanh nghiệp nơi cơ sở dữ liệu quan hệ được sử dụng nơi các bảng được nối để hiểu rõ hơn.</a:t>
            </a:r>
            <a:endParaRPr/>
          </a:p>
          <a:p>
            <a:pPr indent="0" lvl="0" marL="0" rtl="0" algn="l">
              <a:spcBef>
                <a:spcPts val="0"/>
              </a:spcBef>
              <a:spcAft>
                <a:spcPts val="0"/>
              </a:spcAft>
              <a:buNone/>
            </a:pPr>
            <a:r>
              <a:rPr lang="en-US">
                <a:latin typeface="Arial"/>
                <a:ea typeface="Arial"/>
                <a:cs typeface="Arial"/>
                <a:sym typeface="Arial"/>
              </a:rPr>
              <a:t>Đây là một quy trình đơn giản về cách sắp xếp các kho lưu trữ dữ liệu trong kho dữ liệu và cách dữ liệu truyền từ hệ thống nguồn đến người dùng thông qua các kho lưu trữ dữ liệu này.</a:t>
            </a:r>
            <a:endParaRPr>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[Nguồn tài liệu tham khảo]</a:t>
            </a:r>
            <a:endParaRPr/>
          </a:p>
          <a:p>
            <a:pPr indent="0" lvl="0" marL="0" marR="0" rtl="0" algn="l">
              <a:lnSpc>
                <a:spcPct val="100000"/>
              </a:lnSpc>
              <a:spcBef>
                <a:spcPts val="0"/>
              </a:spcBef>
              <a:spcAft>
                <a:spcPts val="0"/>
              </a:spcAft>
              <a:buClr>
                <a:schemeClr val="dk1"/>
              </a:buClr>
              <a:buSzPts val="1200"/>
              <a:buFont typeface="Arial"/>
              <a:buNone/>
            </a:pPr>
            <a:r>
              <a:rPr b="0" i="0" lang="en-US" sz="1200" u="none" strike="noStrike">
                <a:solidFill>
                  <a:schemeClr val="dk1"/>
                </a:solidFill>
                <a:latin typeface="Arial"/>
                <a:ea typeface="Arial"/>
                <a:cs typeface="Arial"/>
                <a:sym typeface="Arial"/>
              </a:rPr>
              <a:t>Data warehouse</a:t>
            </a:r>
            <a:endParaRPr b="0" i="0" sz="1200" u="none" strike="noStrike">
              <a:solidFill>
                <a:schemeClr val="dk1"/>
              </a:solidFill>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https://en.wikipedia.org/wiki/Data_warehouse</a:t>
            </a:r>
            <a:endParaRPr/>
          </a:p>
        </p:txBody>
      </p:sp>
      <p:sp>
        <p:nvSpPr>
          <p:cNvPr id="598" name="Google Shape;598;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31: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1" name="Google Shape;641;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lang="en-US">
                <a:latin typeface="Arial"/>
                <a:ea typeface="Arial"/>
                <a:cs typeface="Arial"/>
                <a:sym typeface="Arial"/>
              </a:rPr>
              <a:t>Đây là slide để giải thích RDBMS. Tuy nhiên, vẫn giữ cho cuộc trò chuyện nhẹ nhàng.</a:t>
            </a:r>
            <a:endParaRPr/>
          </a:p>
          <a:p>
            <a:pPr indent="0" lvl="0" marL="0" rtl="0" algn="l">
              <a:spcBef>
                <a:spcPts val="0"/>
              </a:spcBef>
              <a:spcAft>
                <a:spcPts val="0"/>
              </a:spcAft>
              <a:buNone/>
            </a:pPr>
            <a:r>
              <a:rPr lang="en-US">
                <a:latin typeface="Arial"/>
                <a:ea typeface="Arial"/>
                <a:cs typeface="Arial"/>
                <a:sym typeface="Arial"/>
              </a:rPr>
              <a:t>Chúng tôi không muốn làm sinh viên choáng ngợp với các khái niệm RDBMS như chuẩn hóa, lập chỉ mục, khóa chính, khóa ngoại, v.v.</a:t>
            </a:r>
            <a:endParaRPr/>
          </a:p>
          <a:p>
            <a:pPr indent="0" lvl="0" marL="0" rtl="0" algn="l">
              <a:spcBef>
                <a:spcPts val="0"/>
              </a:spcBef>
              <a:spcAft>
                <a:spcPts val="0"/>
              </a:spcAft>
              <a:buNone/>
            </a:pPr>
            <a:r>
              <a:rPr lang="en-US">
                <a:latin typeface="Arial"/>
                <a:ea typeface="Arial"/>
                <a:cs typeface="Arial"/>
                <a:sym typeface="Arial"/>
              </a:rPr>
              <a:t>Điều quan trọng nhất cần loại bỏ là dữ liệu là dữ liệu có cấu trúc.</a:t>
            </a:r>
            <a:endParaRPr/>
          </a:p>
          <a:p>
            <a:pPr indent="0" lvl="0" marL="0" rtl="0" algn="l">
              <a:spcBef>
                <a:spcPts val="0"/>
              </a:spcBef>
              <a:spcAft>
                <a:spcPts val="0"/>
              </a:spcAft>
              <a:buNone/>
            </a:pPr>
            <a:r>
              <a:rPr lang="en-US">
                <a:latin typeface="Arial"/>
                <a:ea typeface="Arial"/>
                <a:cs typeface="Arial"/>
                <a:sym typeface="Arial"/>
              </a:rPr>
              <a:t>Hãy coi slide này như một cách giới thiệu thuật ngữ RDBMS.</a:t>
            </a:r>
            <a:endParaRPr>
              <a:latin typeface="Arial"/>
              <a:ea typeface="Arial"/>
              <a:cs typeface="Arial"/>
              <a:sym typeface="Arial"/>
            </a:endParaRPr>
          </a:p>
          <a:p>
            <a:pPr indent="0" lvl="0" marL="0" rtl="0" algn="l">
              <a:spcBef>
                <a:spcPts val="0"/>
              </a:spcBef>
              <a:spcAft>
                <a:spcPts val="0"/>
              </a:spcAft>
              <a:buNone/>
            </a:pPr>
            <a:br>
              <a:rPr lang="en-US">
                <a:latin typeface="Arial"/>
                <a:ea typeface="Arial"/>
                <a:cs typeface="Arial"/>
                <a:sym typeface="Arial"/>
              </a:rPr>
            </a:br>
            <a:r>
              <a:rPr b="1" lang="en-US" u="none">
                <a:latin typeface="Arial"/>
                <a:ea typeface="Arial"/>
                <a:cs typeface="Arial"/>
                <a:sym typeface="Arial"/>
              </a:rPr>
              <a:t>[Thông điệp chính]</a:t>
            </a:r>
            <a:endParaRPr/>
          </a:p>
          <a:p>
            <a:pPr indent="0" lvl="0" marL="0" rtl="0" algn="l">
              <a:spcBef>
                <a:spcPts val="0"/>
              </a:spcBef>
              <a:spcAft>
                <a:spcPts val="0"/>
              </a:spcAft>
              <a:buNone/>
            </a:pPr>
            <a:r>
              <a:rPr b="0" i="0" lang="en-US" sz="1200" u="none" strike="noStrike">
                <a:solidFill>
                  <a:schemeClr val="dk1"/>
                </a:solidFill>
                <a:latin typeface="Arial"/>
                <a:ea typeface="Arial"/>
                <a:cs typeface="Arial"/>
                <a:sym typeface="Arial"/>
              </a:rPr>
              <a:t>Định nghĩa chung về những gì cấu thành một hệ thống cơ sở dữ liệu quan hệ là ở mức tối thiểu,</a:t>
            </a:r>
            <a:endParaRPr b="1" u="none">
              <a:latin typeface="Arial"/>
              <a:ea typeface="Arial"/>
              <a:cs typeface="Arial"/>
              <a:sym typeface="Arial"/>
            </a:endParaRPr>
          </a:p>
          <a:p>
            <a:pPr indent="-171450" lvl="0" marL="171450" rtl="0" algn="l">
              <a:spcBef>
                <a:spcPts val="0"/>
              </a:spcBef>
              <a:spcAft>
                <a:spcPts val="0"/>
              </a:spcAft>
              <a:buClr>
                <a:schemeClr val="dk1"/>
              </a:buClr>
              <a:buSzPts val="1200"/>
              <a:buFont typeface="Arial"/>
              <a:buChar char="•"/>
            </a:pPr>
            <a:r>
              <a:rPr lang="en-US">
                <a:latin typeface="Arial"/>
                <a:ea typeface="Arial"/>
                <a:cs typeface="Arial"/>
                <a:sym typeface="Arial"/>
              </a:rPr>
              <a:t>Trình bày dữ liệu cho người dùng dưới dạng quan hệ (bản trình bày ở dạng bảng, tức là dưới dạng tập hợp các bảng với mỗi bảng bao gồm một tập hợp các hàng và cột)</a:t>
            </a:r>
            <a:endParaRPr/>
          </a:p>
          <a:p>
            <a:pPr indent="-171450" lvl="0" marL="171450" rtl="0" algn="l">
              <a:spcBef>
                <a:spcPts val="0"/>
              </a:spcBef>
              <a:spcAft>
                <a:spcPts val="0"/>
              </a:spcAft>
              <a:buClr>
                <a:schemeClr val="dk1"/>
              </a:buClr>
              <a:buSzPts val="1200"/>
              <a:buFont typeface="Arial"/>
              <a:buChar char="•"/>
            </a:pPr>
            <a:r>
              <a:rPr lang="en-US">
                <a:latin typeface="Arial"/>
                <a:ea typeface="Arial"/>
                <a:cs typeface="Arial"/>
                <a:sym typeface="Arial"/>
              </a:rPr>
              <a:t>Cung cấp các toán tử quan hệ để thao tác dữ liệu ở dạng bảng.</a:t>
            </a:r>
            <a:endParaRPr>
              <a:latin typeface="Arial"/>
              <a:ea typeface="Arial"/>
              <a:cs typeface="Arial"/>
              <a:sym typeface="Arial"/>
            </a:endParaRPr>
          </a:p>
          <a:p>
            <a:pPr indent="-95250" lvl="0" marL="171450" rtl="0" algn="l">
              <a:spcBef>
                <a:spcPts val="0"/>
              </a:spcBef>
              <a:spcAft>
                <a:spcPts val="0"/>
              </a:spcAft>
              <a:buClr>
                <a:schemeClr val="dk1"/>
              </a:buClr>
              <a:buSzPts val="1200"/>
              <a:buFont typeface="Arial"/>
              <a:buNone/>
            </a:pPr>
            <a:r>
              <a:t/>
            </a:r>
            <a:endParaRPr b="1" u="none">
              <a:latin typeface="Arial"/>
              <a:ea typeface="Arial"/>
              <a:cs typeface="Arial"/>
              <a:sym typeface="Arial"/>
            </a:endParaRPr>
          </a:p>
          <a:p>
            <a:pPr indent="0" lvl="0" marL="0" rtl="0" algn="l">
              <a:spcBef>
                <a:spcPts val="0"/>
              </a:spcBef>
              <a:spcAft>
                <a:spcPts val="0"/>
              </a:spcAft>
              <a:buClr>
                <a:schemeClr val="dk1"/>
              </a:buClr>
              <a:buSzPts val="1200"/>
              <a:buFont typeface="Arial"/>
              <a:buNone/>
            </a:pPr>
            <a:r>
              <a:rPr b="0" i="0" lang="en-US" sz="1200" u="none" strike="noStrike">
                <a:solidFill>
                  <a:schemeClr val="dk1"/>
                </a:solidFill>
                <a:latin typeface="Arial"/>
                <a:ea typeface="Arial"/>
                <a:cs typeface="Arial"/>
                <a:sym typeface="Arial"/>
              </a:rPr>
              <a:t>Dữ liệu có cấu trúc thường được lưu trữ trong cơ sở dữ liệu quan hệ (RDBMS).</a:t>
            </a:r>
            <a:endParaRPr/>
          </a:p>
          <a:p>
            <a:pPr indent="0" lvl="0" marL="0" rtl="0" algn="l">
              <a:spcBef>
                <a:spcPts val="0"/>
              </a:spcBef>
              <a:spcAft>
                <a:spcPts val="0"/>
              </a:spcAft>
              <a:buClr>
                <a:schemeClr val="dk1"/>
              </a:buClr>
              <a:buSzPts val="1200"/>
              <a:buFont typeface="Arial"/>
              <a:buNone/>
            </a:pPr>
            <a:r>
              <a:rPr b="0" i="0" lang="en-US" sz="1200" u="none" strike="noStrike">
                <a:solidFill>
                  <a:schemeClr val="dk1"/>
                </a:solidFill>
                <a:latin typeface="Arial"/>
                <a:ea typeface="Arial"/>
                <a:cs typeface="Arial"/>
                <a:sym typeface="Arial"/>
              </a:rPr>
              <a:t>Nó có thể bao gồm các số và văn bản, đồng thời việc tìm nguồn có thể diễn ra tự động hoặc thủ công, miễn là nó nằm trong cấu trúc RDBMS.</a:t>
            </a:r>
            <a:endParaRPr/>
          </a:p>
          <a:p>
            <a:pPr indent="0" lvl="0" marL="0" rtl="0" algn="l">
              <a:spcBef>
                <a:spcPts val="0"/>
              </a:spcBef>
              <a:spcAft>
                <a:spcPts val="0"/>
              </a:spcAft>
              <a:buClr>
                <a:schemeClr val="dk1"/>
              </a:buClr>
              <a:buSzPts val="1200"/>
              <a:buFont typeface="Arial"/>
              <a:buNone/>
            </a:pPr>
            <a:r>
              <a:rPr b="0" i="0" lang="en-US" sz="1200" u="none" strike="noStrike">
                <a:solidFill>
                  <a:schemeClr val="dk1"/>
                </a:solidFill>
                <a:latin typeface="Arial"/>
                <a:ea typeface="Arial"/>
                <a:cs typeface="Arial"/>
                <a:sym typeface="Arial"/>
              </a:rPr>
              <a:t>Cấu trúc này giúp dễ dàng định vị và truy cập các giá trị cụ thể trong cơ sở dữ liệu.</a:t>
            </a:r>
            <a:endParaRPr/>
          </a:p>
          <a:p>
            <a:pPr indent="0" lvl="0" marL="0" rtl="0" algn="l">
              <a:spcBef>
                <a:spcPts val="0"/>
              </a:spcBef>
              <a:spcAft>
                <a:spcPts val="0"/>
              </a:spcAft>
              <a:buClr>
                <a:schemeClr val="dk1"/>
              </a:buClr>
              <a:buSzPts val="1200"/>
              <a:buFont typeface="Arial"/>
              <a:buNone/>
            </a:pPr>
            <a:r>
              <a:t/>
            </a:r>
            <a:endParaRPr b="0" i="0" sz="1200" u="none" strike="noStrike">
              <a:solidFill>
                <a:schemeClr val="dk1"/>
              </a:solidFill>
              <a:latin typeface="Arial"/>
              <a:ea typeface="Arial"/>
              <a:cs typeface="Arial"/>
              <a:sym typeface="Arial"/>
            </a:endParaRPr>
          </a:p>
          <a:p>
            <a:pPr indent="0" lvl="0" marL="0" rtl="0" algn="l">
              <a:spcBef>
                <a:spcPts val="0"/>
              </a:spcBef>
              <a:spcAft>
                <a:spcPts val="0"/>
              </a:spcAft>
              <a:buClr>
                <a:schemeClr val="dk1"/>
              </a:buClr>
              <a:buSzPts val="1200"/>
              <a:buFont typeface="Arial"/>
              <a:buNone/>
            </a:pPr>
            <a:r>
              <a:rPr b="0" i="0" lang="en-US" sz="1200" u="none" strike="noStrike">
                <a:solidFill>
                  <a:schemeClr val="dk1"/>
                </a:solidFill>
                <a:latin typeface="Arial"/>
                <a:ea typeface="Arial"/>
                <a:cs typeface="Arial"/>
                <a:sym typeface="Arial"/>
              </a:rPr>
              <a:t>Hầu hết các ứng dụng DBMS nổi tiếng (Cơ sở dữ liệu Oracle, MySQL, Microsoft SQL Server và IBM DB2) đều thuộc danh mục RDBMS.</a:t>
            </a:r>
            <a:endParaRPr b="0" i="0" sz="1200" u="none" strike="noStrike">
              <a:solidFill>
                <a:schemeClr val="dk1"/>
              </a:solidFill>
              <a:latin typeface="Arial"/>
              <a:ea typeface="Arial"/>
              <a:cs typeface="Arial"/>
              <a:sym typeface="Arial"/>
            </a:endParaRPr>
          </a:p>
          <a:p>
            <a:pPr indent="0" lvl="0" marL="0" rtl="0" algn="l">
              <a:spcBef>
                <a:spcPts val="0"/>
              </a:spcBef>
              <a:spcAft>
                <a:spcPts val="0"/>
              </a:spcAft>
              <a:buClr>
                <a:schemeClr val="dk1"/>
              </a:buClr>
              <a:buSzPts val="1200"/>
              <a:buFont typeface="Arial"/>
              <a:buNone/>
            </a:pPr>
            <a:r>
              <a:t/>
            </a:r>
            <a:endParaRPr sz="1200">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[Nguồn tài liệu tham khảo] </a:t>
            </a:r>
            <a:endParaRPr b="0" i="0" sz="1200" u="none" strike="noStrike">
              <a:solidFill>
                <a:schemeClr val="dk1"/>
              </a:solidFill>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https://en.wikipedia.org/wiki/Relational_database</a:t>
            </a:r>
            <a:endParaRPr/>
          </a:p>
        </p:txBody>
      </p:sp>
      <p:sp>
        <p:nvSpPr>
          <p:cNvPr id="642" name="Google Shape;642;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3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6" name="Google Shape;656;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u="none"/>
              <a:t>[</a:t>
            </a:r>
            <a:r>
              <a:rPr b="1" lang="en-US" u="sng"/>
              <a:t>Thông điệp chính</a:t>
            </a:r>
            <a:r>
              <a:rPr b="1" lang="en-US" u="none"/>
              <a:t>]</a:t>
            </a:r>
            <a:endParaRPr/>
          </a:p>
          <a:p>
            <a:pPr indent="0" lvl="0" marL="0" rtl="0" algn="l">
              <a:spcBef>
                <a:spcPts val="0"/>
              </a:spcBef>
              <a:spcAft>
                <a:spcPts val="0"/>
              </a:spcAft>
              <a:buNone/>
            </a:pPr>
            <a:r>
              <a:rPr lang="en-US"/>
              <a:t>Sau Y2K, chúng ta bắt đầu thấy sự ổn định của các công ty dot com.</a:t>
            </a:r>
            <a:endParaRPr/>
          </a:p>
          <a:p>
            <a:pPr indent="0" lvl="0" marL="0" rtl="0" algn="l">
              <a:spcBef>
                <a:spcPts val="0"/>
              </a:spcBef>
              <a:spcAft>
                <a:spcPts val="0"/>
              </a:spcAft>
              <a:buNone/>
            </a:pPr>
            <a:r>
              <a:rPr lang="en-US"/>
              <a:t>Nhiều công ty dot com "tôi cũng vậy" đã thất bại và giờ đây các công ty dot com đã trưởng thành và khả thi đang tung hoành trên Internet.</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Mỗi phút của mỗi ngày, những điều sau đây xảy ra trên internet:</a:t>
            </a:r>
            <a:endParaRPr/>
          </a:p>
          <a:p>
            <a:pPr indent="-182563" lvl="0" marL="182563" rtl="0" algn="l">
              <a:spcBef>
                <a:spcPts val="0"/>
              </a:spcBef>
              <a:spcAft>
                <a:spcPts val="0"/>
              </a:spcAft>
              <a:buClr>
                <a:srgbClr val="193EB0"/>
              </a:buClr>
              <a:buSzPts val="1200"/>
              <a:buFont typeface="Arial"/>
              <a:buChar char="•"/>
            </a:pPr>
            <a:r>
              <a:rPr lang="en-US" sz="1200">
                <a:solidFill>
                  <a:srgbClr val="262626"/>
                </a:solidFill>
                <a:latin typeface="Arial"/>
                <a:ea typeface="Arial"/>
                <a:cs typeface="Arial"/>
                <a:sym typeface="Arial"/>
              </a:rPr>
              <a:t>Mạng xã hội rất là KHỔNG LỒ – có gần 300 triệu người dùng mạng xã hội mới mỗi năm. Đó là 550 người dùng phương tiện truyền thông xã hội mới mỗi phút.</a:t>
            </a:r>
            <a:endParaRPr/>
          </a:p>
          <a:p>
            <a:pPr indent="-182563" lvl="0" marL="182563" rtl="0" algn="l">
              <a:spcBef>
                <a:spcPts val="800"/>
              </a:spcBef>
              <a:spcAft>
                <a:spcPts val="0"/>
              </a:spcAft>
              <a:buClr>
                <a:srgbClr val="193EB0"/>
              </a:buClr>
              <a:buSzPts val="1200"/>
              <a:buFont typeface="Arial"/>
              <a:buChar char="•"/>
            </a:pPr>
            <a:r>
              <a:rPr lang="en-US" sz="1200">
                <a:solidFill>
                  <a:srgbClr val="262626"/>
                </a:solidFill>
                <a:latin typeface="Arial"/>
                <a:ea typeface="Arial"/>
                <a:cs typeface="Arial"/>
                <a:sym typeface="Arial"/>
              </a:rPr>
              <a:t>Kể từ năm 2013, số lượng Tweet mỗi phút đã tăng 58% lên hơn 474.000 Tweet MỖI PHÚT vào năm 2019!</a:t>
            </a:r>
            <a:endParaRPr/>
          </a:p>
          <a:p>
            <a:pPr indent="-182563" lvl="0" marL="182563" rtl="0" algn="l">
              <a:spcBef>
                <a:spcPts val="800"/>
              </a:spcBef>
              <a:spcAft>
                <a:spcPts val="0"/>
              </a:spcAft>
              <a:buClr>
                <a:srgbClr val="193EB0"/>
              </a:buClr>
              <a:buSzPts val="1200"/>
              <a:buFont typeface="Arial"/>
              <a:buChar char="•"/>
            </a:pPr>
            <a:r>
              <a:rPr lang="en-US" sz="1200">
                <a:solidFill>
                  <a:srgbClr val="262626"/>
                </a:solidFill>
                <a:latin typeface="Arial"/>
                <a:ea typeface="Arial"/>
                <a:cs typeface="Arial"/>
                <a:sym typeface="Arial"/>
              </a:rPr>
              <a:t>Việc sử dụng Youtube đã tăng hơn gấp ba lần từ năm 2014-2016 với việc người dùng tải lên 400 giờ video mới mỗi phút mỗi ngày! Giờ đây, vào năm 2019, người dùng đang xem 4.333.560 video mỗi phút. Và 300 giờ video được tải lên YouTube mỗi phút!</a:t>
            </a:r>
            <a:endParaRPr/>
          </a:p>
          <a:p>
            <a:pPr indent="-182563" lvl="0" marL="182563" rtl="0" algn="l">
              <a:spcBef>
                <a:spcPts val="800"/>
              </a:spcBef>
              <a:spcAft>
                <a:spcPts val="0"/>
              </a:spcAft>
              <a:buClr>
                <a:srgbClr val="193EB0"/>
              </a:buClr>
              <a:buSzPts val="1200"/>
              <a:buFont typeface="Arial"/>
              <a:buChar char="•"/>
            </a:pPr>
            <a:r>
              <a:rPr lang="en-US" sz="1200">
                <a:solidFill>
                  <a:srgbClr val="262626"/>
                </a:solidFill>
                <a:latin typeface="Arial"/>
                <a:ea typeface="Arial"/>
                <a:cs typeface="Arial"/>
                <a:sym typeface="Arial"/>
              </a:rPr>
              <a:t>Người dùng Instagram tải lên hơn 100 triệu ảnh và video mỗi ngày. Đó là 69,444 triệu bài đăng mỗi phút!</a:t>
            </a:r>
            <a:endParaRPr/>
          </a:p>
          <a:p>
            <a:pPr indent="-182563" lvl="0" marL="182563" rtl="0" algn="l">
              <a:spcBef>
                <a:spcPts val="800"/>
              </a:spcBef>
              <a:spcAft>
                <a:spcPts val="0"/>
              </a:spcAft>
              <a:buClr>
                <a:srgbClr val="193EB0"/>
              </a:buClr>
              <a:buSzPts val="1200"/>
              <a:buFont typeface="Arial"/>
              <a:buChar char="•"/>
            </a:pPr>
            <a:r>
              <a:rPr lang="en-US" sz="1200">
                <a:solidFill>
                  <a:srgbClr val="262626"/>
                </a:solidFill>
                <a:latin typeface="Arial"/>
                <a:ea typeface="Arial"/>
                <a:cs typeface="Arial"/>
                <a:sym typeface="Arial"/>
              </a:rPr>
              <a:t>Người dùng dành gần một giờ mỗi ngày trên Facebook, nhưng Instagram và Snapchat đang nhanh chóng bắt kịp.</a:t>
            </a:r>
            <a:endParaRPr/>
          </a:p>
          <a:p>
            <a:pPr indent="-182563" lvl="0" marL="182563" rtl="0" algn="l">
              <a:spcBef>
                <a:spcPts val="800"/>
              </a:spcBef>
              <a:spcAft>
                <a:spcPts val="0"/>
              </a:spcAft>
              <a:buClr>
                <a:srgbClr val="193EB0"/>
              </a:buClr>
              <a:buSzPts val="1200"/>
              <a:buFont typeface="Arial"/>
              <a:buChar char="•"/>
            </a:pPr>
            <a:r>
              <a:rPr lang="en-US" sz="1200">
                <a:solidFill>
                  <a:srgbClr val="262626"/>
                </a:solidFill>
                <a:latin typeface="Arial"/>
                <a:ea typeface="Arial"/>
                <a:cs typeface="Arial"/>
                <a:sym typeface="Arial"/>
              </a:rPr>
              <a:t>Kể từ năm 2013, số lượng Bài đăng trên Facebook được chia sẻ mỗi phút đã tăng 22%, từ 2,5 triệu lên 3 triệu bài đăng mỗi phút vào năm 2016. Con số này đã tăng hơn 300 phần trăm, từ khoảng 650.000 bài đăng mỗi phút vào năm 2011!</a:t>
            </a:r>
            <a:endParaRPr/>
          </a:p>
          <a:p>
            <a:pPr indent="-182563" lvl="0" marL="182563" rtl="0" algn="l">
              <a:spcBef>
                <a:spcPts val="800"/>
              </a:spcBef>
              <a:spcAft>
                <a:spcPts val="0"/>
              </a:spcAft>
              <a:buClr>
                <a:srgbClr val="193EB0"/>
              </a:buClr>
              <a:buSzPts val="1200"/>
              <a:buFont typeface="Arial"/>
              <a:buChar char="•"/>
            </a:pPr>
            <a:r>
              <a:rPr lang="en-US" sz="1200">
                <a:solidFill>
                  <a:srgbClr val="262626"/>
                </a:solidFill>
                <a:latin typeface="Arial"/>
                <a:ea typeface="Arial"/>
                <a:cs typeface="Arial"/>
                <a:sym typeface="Arial"/>
              </a:rPr>
              <a:t>Mỗi phút trên Facebook: 510.000 bình luận được đăng, 293.000 trạng thái được cập nhật và 136.000 ảnh được tải lên.</a:t>
            </a:r>
            <a:endParaRPr/>
          </a:p>
          <a:p>
            <a:pPr indent="-182563" lvl="0" marL="182563" rtl="0" algn="l">
              <a:spcBef>
                <a:spcPts val="800"/>
              </a:spcBef>
              <a:spcAft>
                <a:spcPts val="0"/>
              </a:spcAft>
              <a:buClr>
                <a:srgbClr val="193EB0"/>
              </a:buClr>
              <a:buSzPts val="1200"/>
              <a:buFont typeface="Arial"/>
              <a:buChar char="•"/>
            </a:pPr>
            <a:r>
              <a:rPr lang="en-US" sz="1200">
                <a:solidFill>
                  <a:srgbClr val="262626"/>
                </a:solidFill>
                <a:latin typeface="Arial"/>
                <a:ea typeface="Arial"/>
                <a:cs typeface="Arial"/>
                <a:sym typeface="Arial"/>
              </a:rPr>
              <a:t>Hơn 3,5 tỷ lượt tìm kiếm trên Google được thực hiện trên toàn thế giới mỗi phút mỗi ngày. Đó là 2 nghìn tỷ lượt tìm kiếm mỗi năm trên toàn thế giới. Đó là hơn 40.000 truy vấn tìm kiếm mỗi giây!</a:t>
            </a:r>
            <a:endParaRPr sz="1200">
              <a:solidFill>
                <a:srgbClr val="262626"/>
              </a:solidFill>
              <a:latin typeface="Arial"/>
              <a:ea typeface="Arial"/>
              <a:cs typeface="Arial"/>
              <a:sym typeface="Arial"/>
            </a:endParaRPr>
          </a:p>
          <a:p>
            <a:pPr indent="-106363" lvl="0" marL="182563" rtl="0" algn="l">
              <a:spcBef>
                <a:spcPts val="800"/>
              </a:spcBef>
              <a:spcAft>
                <a:spcPts val="0"/>
              </a:spcAft>
              <a:buClr>
                <a:srgbClr val="193EB0"/>
              </a:buClr>
              <a:buSzPts val="1200"/>
              <a:buFont typeface="Arial"/>
              <a:buNone/>
            </a:pPr>
            <a:r>
              <a:t/>
            </a:r>
            <a:endParaRPr/>
          </a:p>
          <a:p>
            <a:pPr indent="0" lvl="0" marL="0" marR="0" rtl="0" algn="l">
              <a:lnSpc>
                <a:spcPct val="100000"/>
              </a:lnSpc>
              <a:spcBef>
                <a:spcPts val="800"/>
              </a:spcBef>
              <a:spcAft>
                <a:spcPts val="0"/>
              </a:spcAft>
              <a:buClr>
                <a:schemeClr val="dk1"/>
              </a:buClr>
              <a:buSzPts val="1200"/>
              <a:buFont typeface="Arial"/>
              <a:buNone/>
            </a:pPr>
            <a:r>
              <a:rPr b="1" lang="en-US">
                <a:latin typeface="Arial"/>
                <a:ea typeface="Arial"/>
                <a:cs typeface="Arial"/>
                <a:sym typeface="Arial"/>
              </a:rPr>
              <a:t>[Nguồn tài liệu tham khảo] </a:t>
            </a:r>
            <a:endParaRPr>
              <a:latin typeface="Arial"/>
              <a:ea typeface="Arial"/>
              <a:cs typeface="Arial"/>
              <a:sym typeface="Arial"/>
            </a:endParaRPr>
          </a:p>
          <a:p>
            <a:pPr indent="-171450" lvl="0" marL="171450" rtl="0" algn="l">
              <a:spcBef>
                <a:spcPts val="0"/>
              </a:spcBef>
              <a:spcAft>
                <a:spcPts val="0"/>
              </a:spcAft>
              <a:buClr>
                <a:schemeClr val="dk1"/>
              </a:buClr>
              <a:buSzPts val="1200"/>
              <a:buFont typeface="Arial"/>
              <a:buChar char="•"/>
            </a:pPr>
            <a:r>
              <a:rPr lang="en-US"/>
              <a:t>https://blog.microfocus.com/how-much-data-is-created-on-the-internet-each-day</a:t>
            </a:r>
            <a:endParaRPr/>
          </a:p>
        </p:txBody>
      </p:sp>
      <p:sp>
        <p:nvSpPr>
          <p:cNvPr id="657" name="Google Shape;657;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33: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6" name="Google Shape;676;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u="none"/>
              <a:t>[Hướng dẫn của giảng viên]</a:t>
            </a:r>
            <a:endParaRPr u="none"/>
          </a:p>
          <a:p>
            <a:pPr indent="0" lvl="0" marL="0" rtl="0" algn="l">
              <a:spcBef>
                <a:spcPts val="0"/>
              </a:spcBef>
              <a:spcAft>
                <a:spcPts val="0"/>
              </a:spcAft>
              <a:buNone/>
            </a:pPr>
            <a:r>
              <a:rPr lang="en-US"/>
              <a:t>Thay vì tập trung vào tên của các trang web, hãy thảo luận về các loại dữ liệu khác nhau được tạo ra trong các trang web này.</a:t>
            </a:r>
            <a:endParaRPr/>
          </a:p>
          <a:p>
            <a:pPr indent="0" lvl="0" marL="0" rtl="0" algn="l">
              <a:spcBef>
                <a:spcPts val="0"/>
              </a:spcBef>
              <a:spcAft>
                <a:spcPts val="0"/>
              </a:spcAft>
              <a:buNone/>
            </a:pPr>
            <a:r>
              <a:rPr lang="en-US"/>
              <a:t>Cụ thể hơn, chúng tôi muốn chỉ ra rằng rất nhiều nội dung đa phương tiện, dữ liệu phi cấu trúc và bán cấu trúc đang được tạo ra.</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Arial"/>
              <a:buNone/>
            </a:pPr>
            <a:r>
              <a:rPr b="1" lang="en-US" u="none"/>
              <a:t>[Thông điệp chính]</a:t>
            </a:r>
            <a:endParaRPr u="none"/>
          </a:p>
          <a:p>
            <a:pPr indent="-171450" lvl="0" marL="171450" rtl="0" algn="l">
              <a:spcBef>
                <a:spcPts val="0"/>
              </a:spcBef>
              <a:spcAft>
                <a:spcPts val="0"/>
              </a:spcAft>
              <a:buClr>
                <a:schemeClr val="dk1"/>
              </a:buClr>
              <a:buSzPts val="1200"/>
              <a:buFont typeface="Arial"/>
              <a:buChar char="•"/>
            </a:pPr>
            <a:r>
              <a:rPr b="0" i="0" lang="en-US" sz="1200" u="none">
                <a:solidFill>
                  <a:schemeClr val="dk1"/>
                </a:solidFill>
              </a:rPr>
              <a:t>Văn bản và Siêu văn bản</a:t>
            </a:r>
            <a:endParaRPr b="0" i="0" sz="1200" u="none">
              <a:solidFill>
                <a:schemeClr val="dk1"/>
              </a:solidFill>
            </a:endParaRPr>
          </a:p>
          <a:p>
            <a:pPr indent="0" lvl="0" marL="0" rtl="0" algn="l">
              <a:spcBef>
                <a:spcPts val="0"/>
              </a:spcBef>
              <a:spcAft>
                <a:spcPts val="0"/>
              </a:spcAft>
              <a:buNone/>
            </a:pPr>
            <a:r>
              <a:rPr lang="en-US" sz="1200">
                <a:solidFill>
                  <a:schemeClr val="dk1"/>
                </a:solidFill>
              </a:rPr>
              <a:t>Văn bản là dữ liệu bao gồm các ký tự có thể in được, được phân tách bằng ký tự khoảng trắng (ký tự không in được).</a:t>
            </a:r>
            <a:endParaRPr/>
          </a:p>
          <a:p>
            <a:pPr indent="0" lvl="0" marL="0" rtl="0" algn="l">
              <a:spcBef>
                <a:spcPts val="0"/>
              </a:spcBef>
              <a:spcAft>
                <a:spcPts val="0"/>
              </a:spcAft>
              <a:buNone/>
            </a:pPr>
            <a:r>
              <a:rPr lang="en-US" sz="1200">
                <a:solidFill>
                  <a:schemeClr val="dk1"/>
                </a:solidFill>
              </a:rPr>
              <a:t>Nó thô là một chuỗi các số 1 và 0, được nhóm thành tám bit (byte) bằng cách sử dụng một mã chung được gọi là ASCII (Mã tiêu chuẩn Mỹ để trao đổi thông tin).</a:t>
            </a:r>
            <a:endParaRPr/>
          </a:p>
          <a:p>
            <a:pPr indent="0" lvl="0" marL="0" rtl="0" algn="l">
              <a:spcBef>
                <a:spcPts val="0"/>
              </a:spcBef>
              <a:spcAft>
                <a:spcPts val="0"/>
              </a:spcAft>
              <a:buNone/>
            </a:pPr>
            <a:r>
              <a:rPr lang="en-US" sz="1200">
                <a:solidFill>
                  <a:schemeClr val="dk1"/>
                </a:solidFill>
              </a:rPr>
              <a:t>Trong đa phương tiện, văn bản có thể được sử dụng theo nhiều cách khác nhau.</a:t>
            </a:r>
            <a:endParaRPr sz="1200">
              <a:solidFill>
                <a:schemeClr val="dk1"/>
              </a:solidFill>
            </a:endParaRPr>
          </a:p>
          <a:p>
            <a:pPr indent="-171450" lvl="0" marL="171450" rtl="0" algn="l">
              <a:spcBef>
                <a:spcPts val="0"/>
              </a:spcBef>
              <a:spcAft>
                <a:spcPts val="0"/>
              </a:spcAft>
              <a:buClr>
                <a:schemeClr val="dk1"/>
              </a:buClr>
              <a:buSzPts val="1200"/>
              <a:buFont typeface="Arial"/>
              <a:buChar char="•"/>
            </a:pPr>
            <a:r>
              <a:rPr b="0" i="0" lang="en-US" sz="1200" u="none">
                <a:solidFill>
                  <a:schemeClr val="dk1"/>
                </a:solidFill>
              </a:rPr>
              <a:t>Siêu văn bản và Siêu phương tiện (hypermedia)</a:t>
            </a:r>
            <a:endParaRPr b="0" i="0" sz="1200" u="none">
              <a:solidFill>
                <a:schemeClr val="dk1"/>
              </a:solidFill>
            </a:endParaRPr>
          </a:p>
          <a:p>
            <a:pPr indent="0" lvl="0" marL="0" rtl="0" algn="l">
              <a:spcBef>
                <a:spcPts val="0"/>
              </a:spcBef>
              <a:spcAft>
                <a:spcPts val="0"/>
              </a:spcAft>
              <a:buNone/>
            </a:pPr>
            <a:r>
              <a:rPr lang="en-US" sz="1200">
                <a:solidFill>
                  <a:schemeClr val="dk1"/>
                </a:solidFill>
              </a:rPr>
              <a:t>Phương tiện tương tác là việc kiểm soát một sản phẩm đa phương tiện, tương tác với nó và đưa ra quyết định bởi người dùng.</a:t>
            </a:r>
            <a:endParaRPr/>
          </a:p>
          <a:p>
            <a:pPr indent="0" lvl="0" marL="0" rtl="0" algn="l">
              <a:spcBef>
                <a:spcPts val="0"/>
              </a:spcBef>
              <a:spcAft>
                <a:spcPts val="0"/>
              </a:spcAft>
              <a:buNone/>
            </a:pPr>
            <a:r>
              <a:rPr lang="en-US" sz="1200">
                <a:solidFill>
                  <a:schemeClr val="dk1"/>
                </a:solidFill>
              </a:rPr>
              <a:t>Thông thường, điều này có nghĩa là một hình thức siêu phương tiện được sử dụng.</a:t>
            </a:r>
            <a:endParaRPr/>
          </a:p>
          <a:p>
            <a:pPr indent="0" lvl="0" marL="0" rtl="0" algn="l">
              <a:spcBef>
                <a:spcPts val="0"/>
              </a:spcBef>
              <a:spcAft>
                <a:spcPts val="0"/>
              </a:spcAft>
              <a:buNone/>
            </a:pPr>
            <a:r>
              <a:rPr lang="en-US" sz="1200">
                <a:solidFill>
                  <a:schemeClr val="dk1"/>
                </a:solidFill>
              </a:rPr>
              <a:t>Siêu văn bản chỉ đơn giản là văn bản hoạt động như một nút bấm.</a:t>
            </a:r>
            <a:endParaRPr/>
          </a:p>
          <a:p>
            <a:pPr indent="0" lvl="0" marL="0" rtl="0" algn="l">
              <a:spcBef>
                <a:spcPts val="0"/>
              </a:spcBef>
              <a:spcAft>
                <a:spcPts val="0"/>
              </a:spcAft>
              <a:buNone/>
            </a:pPr>
            <a:r>
              <a:rPr lang="en-US" sz="1200">
                <a:solidFill>
                  <a:schemeClr val="dk1"/>
                </a:solidFill>
              </a:rPr>
              <a:t>Khi văn bản được gạch chân hoặc tô sáng được chọn, nó sẽ đưa người dùng đến một mục có liên quan.</a:t>
            </a:r>
            <a:endParaRPr/>
          </a:p>
          <a:p>
            <a:pPr indent="0" lvl="0" marL="0" rtl="0" algn="l">
              <a:spcBef>
                <a:spcPts val="0"/>
              </a:spcBef>
              <a:spcAft>
                <a:spcPts val="0"/>
              </a:spcAft>
              <a:buNone/>
            </a:pPr>
            <a:r>
              <a:rPr lang="en-US" sz="1200">
                <a:solidFill>
                  <a:schemeClr val="dk1"/>
                </a:solidFill>
              </a:rPr>
              <a:t>Tài liệu làm việc hiện tại không đóng khi siêu văn bản được chọn.</a:t>
            </a:r>
            <a:endParaRPr/>
          </a:p>
          <a:p>
            <a:pPr indent="0" lvl="0" marL="0" rtl="0" algn="l">
              <a:spcBef>
                <a:spcPts val="0"/>
              </a:spcBef>
              <a:spcAft>
                <a:spcPts val="0"/>
              </a:spcAft>
              <a:buNone/>
            </a:pPr>
            <a:r>
              <a:rPr lang="en-US" sz="1200">
                <a:solidFill>
                  <a:schemeClr val="dk1"/>
                </a:solidFill>
              </a:rPr>
              <a:t>Cùng với nhau, tất cả các loại siêu kết nối được gọi là hypermedia.</a:t>
            </a:r>
            <a:endParaRPr b="1" i="1" sz="1200" u="sng">
              <a:solidFill>
                <a:schemeClr val="dk1"/>
              </a:solidFill>
            </a:endParaRPr>
          </a:p>
          <a:p>
            <a:pPr indent="-171450" lvl="0" marL="171450" rtl="0" algn="l">
              <a:spcBef>
                <a:spcPts val="0"/>
              </a:spcBef>
              <a:spcAft>
                <a:spcPts val="0"/>
              </a:spcAft>
              <a:buClr>
                <a:schemeClr val="dk1"/>
              </a:buClr>
              <a:buSzPts val="1200"/>
              <a:buFont typeface="Arial"/>
              <a:buChar char="•"/>
            </a:pPr>
            <a:r>
              <a:rPr b="0" i="0" lang="en-US" sz="1200" u="none">
                <a:solidFill>
                  <a:schemeClr val="dk1"/>
                </a:solidFill>
              </a:rPr>
              <a:t>Đồ họa</a:t>
            </a:r>
            <a:endParaRPr b="0" i="0" sz="1200" u="none">
              <a:solidFill>
                <a:schemeClr val="dk1"/>
              </a:solidFill>
            </a:endParaRPr>
          </a:p>
          <a:p>
            <a:pPr indent="0" lvl="0" marL="0" rtl="0" algn="l">
              <a:spcBef>
                <a:spcPts val="0"/>
              </a:spcBef>
              <a:spcAft>
                <a:spcPts val="0"/>
              </a:spcAft>
              <a:buNone/>
            </a:pPr>
            <a:r>
              <a:rPr lang="en-US" sz="1200">
                <a:solidFill>
                  <a:schemeClr val="dk1"/>
                </a:solidFill>
              </a:rPr>
              <a:t>Đồ họa máy tính là một mô tả tĩnh bằng hình ảnh của dữ liệu có thể được ánh xạ bit hoặc dựa trên vector0. Đồ họa có thể ở dạng 2D hoặc 3D.</a:t>
            </a:r>
            <a:endParaRPr b="1" i="1" sz="1200" u="sng">
              <a:solidFill>
                <a:schemeClr val="dk1"/>
              </a:solidFill>
            </a:endParaRPr>
          </a:p>
          <a:p>
            <a:pPr indent="-171450" lvl="0" marL="171450" rtl="0" algn="l">
              <a:spcBef>
                <a:spcPts val="0"/>
              </a:spcBef>
              <a:spcAft>
                <a:spcPts val="0"/>
              </a:spcAft>
              <a:buClr>
                <a:schemeClr val="dk1"/>
              </a:buClr>
              <a:buSzPts val="1200"/>
              <a:buFont typeface="Arial"/>
              <a:buChar char="•"/>
            </a:pPr>
            <a:r>
              <a:rPr b="0" i="0" lang="en-US" sz="1200" u="none">
                <a:solidFill>
                  <a:schemeClr val="dk1"/>
                </a:solidFill>
              </a:rPr>
              <a:t>Âm thanh</a:t>
            </a:r>
            <a:endParaRPr b="0" i="0" sz="1200" u="none">
              <a:solidFill>
                <a:schemeClr val="dk1"/>
              </a:solidFill>
            </a:endParaRPr>
          </a:p>
          <a:p>
            <a:pPr indent="0" lvl="0" marL="0" rtl="0" algn="l">
              <a:spcBef>
                <a:spcPts val="0"/>
              </a:spcBef>
              <a:spcAft>
                <a:spcPts val="0"/>
              </a:spcAft>
              <a:buNone/>
            </a:pPr>
            <a:r>
              <a:rPr lang="en-US" sz="1200">
                <a:solidFill>
                  <a:schemeClr val="dk1"/>
                </a:solidFill>
              </a:rPr>
              <a:t>Âm thanh đóng vai trò quan trọng trong việc tạo kết nối cảm xúc với khán giả hoặc người dùng.</a:t>
            </a:r>
            <a:endParaRPr/>
          </a:p>
          <a:p>
            <a:pPr indent="0" lvl="0" marL="0" rtl="0" algn="l">
              <a:spcBef>
                <a:spcPts val="0"/>
              </a:spcBef>
              <a:spcAft>
                <a:spcPts val="0"/>
              </a:spcAft>
              <a:buNone/>
            </a:pPr>
            <a:r>
              <a:rPr lang="en-US" sz="1200">
                <a:solidFill>
                  <a:schemeClr val="dk1"/>
                </a:solidFill>
              </a:rPr>
              <a:t>Âm thanh trên máy tính là dữ liệu số thể hiện âm thanh (giọng nói, nhạc, hiệu ứng âm thanh và nhạc nền).</a:t>
            </a:r>
            <a:endParaRPr/>
          </a:p>
          <a:p>
            <a:pPr indent="0" lvl="0" marL="0" rtl="0" algn="l">
              <a:spcBef>
                <a:spcPts val="0"/>
              </a:spcBef>
              <a:spcAft>
                <a:spcPts val="0"/>
              </a:spcAft>
              <a:buNone/>
            </a:pPr>
            <a:r>
              <a:rPr lang="en-US" sz="1200">
                <a:solidFill>
                  <a:schemeClr val="dk1"/>
                </a:solidFill>
              </a:rPr>
              <a:t>Âm thanh có tầm quan trọng hơn là chỉ nhấn mạnh vào các yếu tố hình ảnh; cấp độ giao tiếp thứ hai. Có hai loại âm thanh kỹ thuật số chính: Giao diện Kỹ thuật số Nhạc cụ (MIDI) và Tệp âm thanh số hóa.</a:t>
            </a:r>
            <a:endParaRPr/>
          </a:p>
          <a:p>
            <a:pPr indent="0" lvl="0" marL="0" rtl="0" algn="l">
              <a:spcBef>
                <a:spcPts val="0"/>
              </a:spcBef>
              <a:spcAft>
                <a:spcPts val="0"/>
              </a:spcAft>
              <a:buNone/>
            </a:pPr>
            <a:r>
              <a:rPr lang="en-US" sz="1200">
                <a:solidFill>
                  <a:schemeClr val="dk1"/>
                </a:solidFill>
              </a:rPr>
              <a:t>Cả hai loại được sử dụng chủ yếu trong đa phương tiện. </a:t>
            </a:r>
            <a:endParaRPr/>
          </a:p>
          <a:p>
            <a:pPr indent="-171450" lvl="0" marL="171450" rtl="0" algn="l">
              <a:spcBef>
                <a:spcPts val="0"/>
              </a:spcBef>
              <a:spcAft>
                <a:spcPts val="0"/>
              </a:spcAft>
              <a:buClr>
                <a:schemeClr val="dk1"/>
              </a:buClr>
              <a:buSzPts val="1200"/>
              <a:buFont typeface="Arial"/>
              <a:buChar char="•"/>
            </a:pPr>
            <a:r>
              <a:rPr b="0" i="0" lang="en-US" sz="1200" u="none">
                <a:solidFill>
                  <a:schemeClr val="dk1"/>
                </a:solidFill>
              </a:rPr>
              <a:t>Video</a:t>
            </a:r>
            <a:endParaRPr/>
          </a:p>
          <a:p>
            <a:pPr indent="0" lvl="0" marL="0" rtl="0" algn="l">
              <a:spcBef>
                <a:spcPts val="0"/>
              </a:spcBef>
              <a:spcAft>
                <a:spcPts val="0"/>
              </a:spcAft>
              <a:buNone/>
            </a:pPr>
            <a:r>
              <a:rPr lang="en-US" sz="1200">
                <a:solidFill>
                  <a:schemeClr val="dk1"/>
                </a:solidFill>
              </a:rPr>
              <a:t>Video bao gồm các khung riêng biệt của đồ họa bitmap tiến triển, được hiển thị nhanh chóng, tạo ảo giác về chuyển động.</a:t>
            </a:r>
            <a:endParaRPr/>
          </a:p>
          <a:p>
            <a:pPr indent="0" lvl="0" marL="0" rtl="0" algn="l">
              <a:spcBef>
                <a:spcPts val="0"/>
              </a:spcBef>
              <a:spcAft>
                <a:spcPts val="0"/>
              </a:spcAft>
              <a:buNone/>
            </a:pPr>
            <a:r>
              <a:rPr lang="en-US" sz="1200">
                <a:solidFill>
                  <a:schemeClr val="dk1"/>
                </a:solidFill>
              </a:rPr>
              <a:t>Điều này thường được sử dụng bằng kỹ thuật nén. Máy tính yêu cầu video phải được số hóa.</a:t>
            </a:r>
            <a:endParaRPr sz="1200">
              <a:solidFill>
                <a:schemeClr val="dk1"/>
              </a:solidFill>
            </a:endParaRPr>
          </a:p>
          <a:p>
            <a:pPr indent="-171450" lvl="0" marL="171450" rtl="0" algn="l">
              <a:spcBef>
                <a:spcPts val="0"/>
              </a:spcBef>
              <a:spcAft>
                <a:spcPts val="0"/>
              </a:spcAft>
              <a:buClr>
                <a:schemeClr val="dk1"/>
              </a:buClr>
              <a:buSzPts val="1200"/>
              <a:buFont typeface="Arial"/>
              <a:buChar char="•"/>
            </a:pPr>
            <a:r>
              <a:rPr b="0" i="0" lang="en-US" sz="1200" u="none">
                <a:solidFill>
                  <a:schemeClr val="dk1"/>
                </a:solidFill>
              </a:rPr>
              <a:t>Hoạt ảnh</a:t>
            </a:r>
            <a:endParaRPr b="0" i="0" sz="1200" u="none">
              <a:solidFill>
                <a:schemeClr val="dk1"/>
              </a:solidFill>
            </a:endParaRPr>
          </a:p>
          <a:p>
            <a:pPr indent="0" lvl="0" marL="0" rtl="0" algn="l">
              <a:spcBef>
                <a:spcPts val="0"/>
              </a:spcBef>
              <a:spcAft>
                <a:spcPts val="0"/>
              </a:spcAft>
              <a:buNone/>
            </a:pPr>
            <a:r>
              <a:rPr lang="en-US" sz="1200">
                <a:solidFill>
                  <a:schemeClr val="dk1"/>
                </a:solidFill>
              </a:rPr>
              <a:t>Hoạt ảnh đã được sử dụng trong hơn 100 năm.</a:t>
            </a:r>
            <a:endParaRPr/>
          </a:p>
          <a:p>
            <a:pPr indent="0" lvl="0" marL="0" rtl="0" algn="l">
              <a:spcBef>
                <a:spcPts val="0"/>
              </a:spcBef>
              <a:spcAft>
                <a:spcPts val="0"/>
              </a:spcAft>
              <a:buNone/>
            </a:pPr>
            <a:r>
              <a:rPr lang="en-US" sz="1200">
                <a:solidFill>
                  <a:schemeClr val="dk1"/>
                </a:solidFill>
              </a:rPr>
              <a:t>Hoạt ảnh là ảo giác về chuyển động được tạo ra bởi một loạt các đồ họa tĩnh được hiển thị nhanh chóng trước mắt.</a:t>
            </a:r>
            <a:endParaRPr/>
          </a:p>
          <a:p>
            <a:pPr indent="0" lvl="0" marL="0" rtl="0" algn="l">
              <a:spcBef>
                <a:spcPts val="0"/>
              </a:spcBef>
              <a:spcAft>
                <a:spcPts val="0"/>
              </a:spcAft>
              <a:buNone/>
            </a:pPr>
            <a:r>
              <a:rPr lang="en-US" sz="1200">
                <a:solidFill>
                  <a:schemeClr val="dk1"/>
                </a:solidFill>
              </a:rPr>
              <a:t>Mỗi đồ họa hơi khác so với trước đó.</a:t>
            </a:r>
            <a:endParaRPr sz="1200">
              <a:solidFill>
                <a:schemeClr val="dk1"/>
              </a:solidFill>
            </a:endParaRPr>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0"/>
              </a:spcBef>
              <a:spcAft>
                <a:spcPts val="0"/>
              </a:spcAft>
              <a:buNone/>
            </a:pPr>
            <a:r>
              <a:rPr b="1" lang="en-US"/>
              <a:t>[Tài liệu tham khảo] </a:t>
            </a:r>
            <a:endParaRPr sz="1200">
              <a:solidFill>
                <a:schemeClr val="dk1"/>
              </a:solidFill>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rPr>
              <a:t>https://sites.google.com/site/bdcist9ep/home/theory/multimedia-data-types</a:t>
            </a:r>
            <a:endParaRPr/>
          </a:p>
        </p:txBody>
      </p:sp>
      <p:sp>
        <p:nvSpPr>
          <p:cNvPr id="677" name="Google Shape;677;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34: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5" name="Google Shape;695;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u="none">
                <a:latin typeface="Arial"/>
                <a:ea typeface="Arial"/>
                <a:cs typeface="Arial"/>
                <a:sym typeface="Arial"/>
              </a:rPr>
              <a:t>[Thông điệp chính]</a:t>
            </a:r>
            <a:endParaRPr u="none">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Sự ra đời của điện thoại thông minh thực sự là một yếu tố thay đổi cuộc chơi.</a:t>
            </a:r>
            <a:endParaRPr/>
          </a:p>
          <a:p>
            <a:pPr indent="0" lvl="0" marL="0" rtl="0" algn="l">
              <a:spcBef>
                <a:spcPts val="0"/>
              </a:spcBef>
              <a:spcAft>
                <a:spcPts val="0"/>
              </a:spcAft>
              <a:buNone/>
            </a:pPr>
            <a:r>
              <a:rPr lang="en-US">
                <a:latin typeface="Arial"/>
                <a:ea typeface="Arial"/>
                <a:cs typeface="Arial"/>
                <a:sym typeface="Arial"/>
              </a:rPr>
              <a:t>Đột nhiên, hầu hết mọi người trên hành tinh đều trở thành người tiêu dùng dữ liệu và nội dung cũng như nhà sản xuất.</a:t>
            </a:r>
            <a:endParaRPr/>
          </a:p>
          <a:p>
            <a:pPr indent="0" lvl="0" marL="0" rtl="0" algn="l">
              <a:spcBef>
                <a:spcPts val="0"/>
              </a:spcBef>
              <a:spcAft>
                <a:spcPts val="0"/>
              </a:spcAft>
              <a:buNone/>
            </a:pPr>
            <a:r>
              <a:rPr lang="en-US">
                <a:latin typeface="Arial"/>
                <a:ea typeface="Arial"/>
                <a:cs typeface="Arial"/>
                <a:sym typeface="Arial"/>
              </a:rPr>
              <a:t>Một lần nữa, vấn đề là lượng dữ liệu được tạo ra.</a:t>
            </a:r>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Lượng dữ liệu di động cũng tăng vọt - vào đầu năm 2014, điện thoại di động/máy tính bảng đã tải lên và tải xuống khoảng 2 exabyte (1 exabyte = 1 tỷ gigabyte) dữ liệu. Vào đầu năm 2017, dữ liệu được tạo trên thiết bị di động đã tăng gấp bốn lần lên hơn 8 exabyte.</a:t>
            </a:r>
            <a:endParaRPr/>
          </a:p>
          <a:p>
            <a:pPr indent="0" lvl="0" marL="0" rtl="0" algn="l">
              <a:spcBef>
                <a:spcPts val="0"/>
              </a:spcBef>
              <a:spcAft>
                <a:spcPts val="0"/>
              </a:spcAft>
              <a:buNone/>
            </a:pPr>
            <a:r>
              <a:rPr lang="en-US">
                <a:latin typeface="Arial"/>
                <a:ea typeface="Arial"/>
                <a:cs typeface="Arial"/>
                <a:sym typeface="Arial"/>
              </a:rPr>
              <a:t>Vào đầu năm 2017, có 394 tỷ người dùng internet di động. Hiện có hơn 5 tỷ người dùng thiết bị di động vào năm 2019. Tỷ lệ thâm nhập 67% của toàn bộ dân số toàn cầu.</a:t>
            </a:r>
            <a:endParaRPr/>
          </a:p>
          <a:p>
            <a:pPr indent="0" lvl="0" marL="0" rtl="0" algn="l">
              <a:spcBef>
                <a:spcPts val="0"/>
              </a:spcBef>
              <a:spcAft>
                <a:spcPts val="0"/>
              </a:spcAft>
              <a:buNone/>
            </a:pPr>
            <a:r>
              <a:rPr lang="en-US">
                <a:latin typeface="Arial"/>
                <a:ea typeface="Arial"/>
                <a:cs typeface="Arial"/>
                <a:sym typeface="Arial"/>
              </a:rPr>
              <a:t>Khoảng 21,9 tỷ tin nhắn văn bản được gửi mỗi ngày trong năm 2017, so với 7 tỷ trong năm 2016 – tăng 17% chỉ trong một năm.</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1" lang="en-US" u="none">
                <a:latin typeface="Arial"/>
                <a:ea typeface="Arial"/>
                <a:cs typeface="Arial"/>
                <a:sym typeface="Arial"/>
              </a:rPr>
              <a:t>[Tài liệu tham khảo]</a:t>
            </a:r>
            <a:endParaRPr u="none">
              <a:latin typeface="Arial"/>
              <a:ea typeface="Arial"/>
              <a:cs typeface="Arial"/>
              <a:sym typeface="Arial"/>
            </a:endParaRPr>
          </a:p>
          <a:p>
            <a:pPr indent="-171450" lvl="0" marL="171450" rtl="0" algn="l">
              <a:spcBef>
                <a:spcPts val="0"/>
              </a:spcBef>
              <a:spcAft>
                <a:spcPts val="0"/>
              </a:spcAft>
              <a:buClr>
                <a:schemeClr val="dk1"/>
              </a:buClr>
              <a:buSzPts val="1200"/>
              <a:buFont typeface="Arial"/>
              <a:buChar char="•"/>
            </a:pPr>
            <a:r>
              <a:rPr lang="en-US">
                <a:latin typeface="Arial"/>
                <a:ea typeface="Arial"/>
                <a:cs typeface="Arial"/>
                <a:sym typeface="Arial"/>
              </a:rPr>
              <a:t>https://blog.microfocus.com/how-much-data-is-created-on-the-internet-each-day/</a:t>
            </a:r>
            <a:endParaRPr>
              <a:latin typeface="Arial"/>
              <a:ea typeface="Arial"/>
              <a:cs typeface="Arial"/>
              <a:sym typeface="Arial"/>
            </a:endParaRPr>
          </a:p>
          <a:p>
            <a:pPr indent="0" lvl="0" marL="0" rtl="0" algn="l">
              <a:spcBef>
                <a:spcPts val="0"/>
              </a:spcBef>
              <a:spcAft>
                <a:spcPts val="0"/>
              </a:spcAft>
              <a:buNone/>
            </a:pPr>
            <a:r>
              <a:t/>
            </a:r>
            <a:endParaRPr/>
          </a:p>
        </p:txBody>
      </p:sp>
      <p:sp>
        <p:nvSpPr>
          <p:cNvPr id="696" name="Google Shape;696;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3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7" name="Google Shape;707;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u="none">
                <a:latin typeface="Arial"/>
                <a:ea typeface="Arial"/>
                <a:cs typeface="Arial"/>
                <a:sym typeface="Arial"/>
              </a:rPr>
              <a:t>[Hướng dẫn của giảng viên]</a:t>
            </a:r>
            <a:endParaRPr/>
          </a:p>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Chúng tôi sẽ bắt đầu đưa tin về 3V phổ biến của Dữ liệu lớn – Khối lượng, Sự đa dạng và Tốc độ.</a:t>
            </a:r>
            <a:endParaRPr/>
          </a:p>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3V là chìa khóa để hiểu cách chúng ta có thể đo lường dữ liệu lớn và mức độ khác biệt của ‘big data' so với dữ liệu kiểu cũ.</a:t>
            </a:r>
            <a:endParaRPr>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t/>
            </a:r>
            <a:endParaRPr>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1" lang="en-US" u="none">
                <a:latin typeface="Arial"/>
                <a:ea typeface="Arial"/>
                <a:cs typeface="Arial"/>
                <a:sym typeface="Arial"/>
              </a:rPr>
              <a:t>[Thông điệp chính]</a:t>
            </a:r>
            <a:endParaRPr/>
          </a:p>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Three characteristics of big data:</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1) Khối lượng</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Nó đề cập đến kích thước của Dữ liệu lớn. Dữ liệu có thể được coi là Dữ liệu lớn hay không dựa trên khối lượng.</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Khối lượng dữ liệu tăng nhanh là do lưu lượng điện toán đám mây, IoT, lưu lượng di động, v.v.</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2) Sự đa dạng</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Nó đề cập đến dữ liệu Có cấu trúc, Bán cấu trúc và Không có cấu trúc do các nguồn dữ liệu khác nhau do con người hoặc máy tạo ra.</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3) Vận tốc</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Tốc độ này đề cập đến tốc độ tích lũy dữ liệu. Điều này chủ yếu là do IoT, dữ liệu di động, phương tiện truyền thông xã hội, v.v.</a:t>
            </a:r>
            <a:endParaRPr/>
          </a:p>
          <a:p>
            <a:pPr indent="0" lvl="0" marL="0" rtl="0" algn="l">
              <a:spcBef>
                <a:spcPts val="0"/>
              </a:spcBef>
              <a:spcAft>
                <a:spcPts val="0"/>
              </a:spcAft>
              <a:buNone/>
            </a:pPr>
            <a:r>
              <a:t/>
            </a:r>
            <a:endParaRPr b="0" i="0" sz="1200">
              <a:solidFill>
                <a:schemeClr val="dk1"/>
              </a:solidFill>
              <a:latin typeface="Arial"/>
              <a:ea typeface="Arial"/>
              <a:cs typeface="Arial"/>
              <a:sym typeface="Arial"/>
            </a:endParaRPr>
          </a:p>
          <a:p>
            <a:pPr indent="0" lvl="0" marL="0" rtl="0" algn="l">
              <a:spcBef>
                <a:spcPts val="0"/>
              </a:spcBef>
              <a:spcAft>
                <a:spcPts val="0"/>
              </a:spcAft>
              <a:buNone/>
            </a:pPr>
            <a:r>
              <a:rPr b="0" i="0" lang="en-US" sz="1200">
                <a:solidFill>
                  <a:schemeClr val="dk1"/>
                </a:solidFill>
                <a:latin typeface="Arial"/>
                <a:ea typeface="Arial"/>
                <a:cs typeface="Arial"/>
                <a:sym typeface="Arial"/>
              </a:rPr>
              <a:t>Dữ liệu lớn được xác định bởi “3Vs”, tuy nhiên trong những năm gần đây, có “5Vs” chứa cả Độ chính xác và Giá trị.</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Đơn giản khái niệm 5 V’s là “5 V’s = 3 V’s + Veracity + Value”.</a:t>
            </a:r>
            <a:endParaRPr/>
          </a:p>
        </p:txBody>
      </p:sp>
      <p:sp>
        <p:nvSpPr>
          <p:cNvPr id="708" name="Google Shape;708;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p36: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6" name="Google Shape;726;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lang="en-US">
                <a:latin typeface="Arial"/>
                <a:ea typeface="Arial"/>
                <a:cs typeface="Arial"/>
                <a:sym typeface="Arial"/>
              </a:rPr>
              <a:t>Slide này giới thiệu bằng các con số, lượng dữ liệu được tạo ra.</a:t>
            </a:r>
            <a:endParaRPr/>
          </a:p>
          <a:p>
            <a:pPr indent="0" lvl="0" marL="0" rtl="0" algn="l">
              <a:spcBef>
                <a:spcPts val="0"/>
              </a:spcBef>
              <a:spcAft>
                <a:spcPts val="0"/>
              </a:spcAft>
              <a:buNone/>
            </a:pPr>
            <a:r>
              <a:rPr lang="en-US">
                <a:latin typeface="Arial"/>
                <a:ea typeface="Arial"/>
                <a:cs typeface="Arial"/>
                <a:sym typeface="Arial"/>
              </a:rPr>
              <a:t>Ngày nay, các doanh nghiệp lớn đang xử lý dữ liệu trong phạm vi Petabyte. Vậy bao nhiêu dữ liệu là một petabyte?</a:t>
            </a:r>
            <a:endParaRPr>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200"/>
              <a:buFont typeface="Arial"/>
              <a:buChar char="•"/>
            </a:pPr>
            <a:r>
              <a:rPr b="0" i="0" lang="en-US" sz="1200" u="none" strike="noStrike">
                <a:solidFill>
                  <a:schemeClr val="dk1"/>
                </a:solidFill>
                <a:latin typeface="Arial"/>
                <a:ea typeface="Arial"/>
                <a:cs typeface="Arial"/>
                <a:sym typeface="Arial"/>
              </a:rPr>
              <a:t>Bytes(8 Bits)</a:t>
            </a:r>
            <a:endParaRPr/>
          </a:p>
          <a:p>
            <a:pPr indent="-171450" lvl="0" marL="171450" marR="0" rtl="0" algn="l">
              <a:lnSpc>
                <a:spcPct val="100000"/>
              </a:lnSpc>
              <a:spcBef>
                <a:spcPts val="0"/>
              </a:spcBef>
              <a:spcAft>
                <a:spcPts val="0"/>
              </a:spcAft>
              <a:buClr>
                <a:schemeClr val="dk1"/>
              </a:buClr>
              <a:buSzPts val="1200"/>
              <a:buFont typeface="Arial"/>
              <a:buChar char="•"/>
            </a:pPr>
            <a:r>
              <a:rPr b="0" i="0" lang="en-US" sz="1200" u="none" strike="noStrike">
                <a:solidFill>
                  <a:schemeClr val="dk1"/>
                </a:solidFill>
                <a:latin typeface="Arial"/>
                <a:ea typeface="Arial"/>
                <a:cs typeface="Arial"/>
                <a:sym typeface="Arial"/>
              </a:rPr>
              <a:t>Kilobyte (1000 Bytes)</a:t>
            </a:r>
            <a:endParaRPr/>
          </a:p>
          <a:p>
            <a:pPr indent="-171450" lvl="0" marL="171450" marR="0" rtl="0" algn="l">
              <a:lnSpc>
                <a:spcPct val="100000"/>
              </a:lnSpc>
              <a:spcBef>
                <a:spcPts val="0"/>
              </a:spcBef>
              <a:spcAft>
                <a:spcPts val="0"/>
              </a:spcAft>
              <a:buClr>
                <a:schemeClr val="dk1"/>
              </a:buClr>
              <a:buSzPts val="1200"/>
              <a:buFont typeface="Arial"/>
              <a:buChar char="•"/>
            </a:pPr>
            <a:r>
              <a:rPr b="0" i="0" lang="en-US" sz="1200" u="none" strike="noStrike">
                <a:solidFill>
                  <a:schemeClr val="dk1"/>
                </a:solidFill>
                <a:latin typeface="Arial"/>
                <a:ea typeface="Arial"/>
                <a:cs typeface="Arial"/>
                <a:sym typeface="Arial"/>
              </a:rPr>
              <a:t>Megabyte (1,000,000 Bytes)</a:t>
            </a:r>
            <a:endParaRPr/>
          </a:p>
          <a:p>
            <a:pPr indent="-171450" lvl="0" marL="171450" marR="0" rtl="0" algn="l">
              <a:lnSpc>
                <a:spcPct val="100000"/>
              </a:lnSpc>
              <a:spcBef>
                <a:spcPts val="0"/>
              </a:spcBef>
              <a:spcAft>
                <a:spcPts val="0"/>
              </a:spcAft>
              <a:buClr>
                <a:schemeClr val="dk1"/>
              </a:buClr>
              <a:buSzPts val="1200"/>
              <a:buFont typeface="Arial"/>
              <a:buChar char="•"/>
            </a:pPr>
            <a:r>
              <a:rPr b="0" i="0" lang="en-US" sz="1200" u="none" strike="noStrike">
                <a:solidFill>
                  <a:schemeClr val="dk1"/>
                </a:solidFill>
                <a:latin typeface="Arial"/>
                <a:ea typeface="Arial"/>
                <a:cs typeface="Arial"/>
                <a:sym typeface="Arial"/>
              </a:rPr>
              <a:t>Gigabyte (1,000,000,000 Bytes)</a:t>
            </a:r>
            <a:endParaRPr/>
          </a:p>
          <a:p>
            <a:pPr indent="-171450" lvl="0" marL="171450" rtl="0" algn="l">
              <a:spcBef>
                <a:spcPts val="0"/>
              </a:spcBef>
              <a:spcAft>
                <a:spcPts val="0"/>
              </a:spcAft>
              <a:buClr>
                <a:schemeClr val="dk1"/>
              </a:buClr>
              <a:buSzPts val="1200"/>
              <a:buFont typeface="Arial"/>
              <a:buChar char="•"/>
            </a:pPr>
            <a:r>
              <a:rPr b="0" i="0" lang="en-US" sz="1200" u="none" strike="noStrike">
                <a:solidFill>
                  <a:schemeClr val="dk1"/>
                </a:solidFill>
                <a:latin typeface="Arial"/>
                <a:ea typeface="Arial"/>
                <a:cs typeface="Arial"/>
                <a:sym typeface="Arial"/>
              </a:rPr>
              <a:t>Terabyte (1,000,000,000,000 Bytes)</a:t>
            </a:r>
            <a:endParaRPr/>
          </a:p>
          <a:p>
            <a:pPr indent="-171450" lvl="0" marL="171450" marR="0" rtl="0" algn="l">
              <a:lnSpc>
                <a:spcPct val="100000"/>
              </a:lnSpc>
              <a:spcBef>
                <a:spcPts val="0"/>
              </a:spcBef>
              <a:spcAft>
                <a:spcPts val="0"/>
              </a:spcAft>
              <a:buClr>
                <a:schemeClr val="dk1"/>
              </a:buClr>
              <a:buSzPts val="1200"/>
              <a:buFont typeface="Arial"/>
              <a:buChar char="•"/>
            </a:pPr>
            <a:r>
              <a:rPr b="0" i="0" lang="en-US" sz="1200" u="none" strike="noStrike">
                <a:solidFill>
                  <a:schemeClr val="dk1"/>
                </a:solidFill>
                <a:latin typeface="Arial"/>
                <a:ea typeface="Arial"/>
                <a:cs typeface="Arial"/>
                <a:sym typeface="Arial"/>
              </a:rPr>
              <a:t>Petabyte (1,000,000,000,000,000 Bytes)</a:t>
            </a:r>
            <a:endParaRPr/>
          </a:p>
          <a:p>
            <a:pPr indent="-171450" lvl="0" marL="171450" marR="0" rtl="0" algn="l">
              <a:lnSpc>
                <a:spcPct val="100000"/>
              </a:lnSpc>
              <a:spcBef>
                <a:spcPts val="0"/>
              </a:spcBef>
              <a:spcAft>
                <a:spcPts val="0"/>
              </a:spcAft>
              <a:buClr>
                <a:schemeClr val="dk1"/>
              </a:buClr>
              <a:buSzPts val="1200"/>
              <a:buFont typeface="Arial"/>
              <a:buChar char="•"/>
            </a:pPr>
            <a:r>
              <a:rPr b="0" i="0" lang="en-US" sz="1200" u="none" strike="noStrike">
                <a:solidFill>
                  <a:schemeClr val="dk1"/>
                </a:solidFill>
                <a:latin typeface="Arial"/>
                <a:ea typeface="Arial"/>
                <a:cs typeface="Arial"/>
                <a:sym typeface="Arial"/>
              </a:rPr>
              <a:t>Exabyte (1,000,000,000,000,000,000 Bytes)</a:t>
            </a:r>
            <a:endParaRPr>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t/>
            </a:r>
            <a:endParaRPr b="1" u="none">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1" lang="en-US" u="none">
                <a:latin typeface="Arial"/>
                <a:ea typeface="Arial"/>
                <a:cs typeface="Arial"/>
                <a:sym typeface="Arial"/>
              </a:rPr>
              <a:t>[Thông điệp chính]</a:t>
            </a:r>
            <a:endParaRPr u="none">
              <a:latin typeface="Arial"/>
              <a:ea typeface="Arial"/>
              <a:cs typeface="Arial"/>
              <a:sym typeface="Arial"/>
            </a:endParaRPr>
          </a:p>
          <a:p>
            <a:pPr indent="0" lvl="0" marL="0" rtl="0" algn="l">
              <a:spcBef>
                <a:spcPts val="0"/>
              </a:spcBef>
              <a:spcAft>
                <a:spcPts val="0"/>
              </a:spcAft>
              <a:buNone/>
            </a:pPr>
            <a:r>
              <a:rPr b="0" i="0" lang="en-US" sz="1200">
                <a:solidFill>
                  <a:schemeClr val="dk1"/>
                </a:solidFill>
                <a:latin typeface="Arial"/>
                <a:ea typeface="Arial"/>
                <a:cs typeface="Arial"/>
                <a:sym typeface="Arial"/>
              </a:rPr>
              <a:t>Giờ đây, bạn có thể xem lượng dữ liệu được tạo ra mỗi ngày, cũng như lượng dữ liệu chúng tôi sử dụng thường xuyên.</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Bạn có thể ngạc nhiên khi biết rằng:</a:t>
            </a:r>
            <a:endParaRPr b="0" i="0" sz="1200">
              <a:solidFill>
                <a:schemeClr val="dk1"/>
              </a:solidFill>
              <a:latin typeface="Arial"/>
              <a:ea typeface="Arial"/>
              <a:cs typeface="Arial"/>
              <a:sym typeface="Arial"/>
            </a:endParaRPr>
          </a:p>
          <a:p>
            <a:pPr indent="-171450" lvl="0" marL="171450" rtl="0" algn="l">
              <a:spcBef>
                <a:spcPts val="0"/>
              </a:spcBef>
              <a:spcAft>
                <a:spcPts val="0"/>
              </a:spcAft>
              <a:buClr>
                <a:schemeClr val="dk1"/>
              </a:buClr>
              <a:buSzPts val="1200"/>
              <a:buFont typeface="Arial"/>
              <a:buChar char="•"/>
            </a:pPr>
            <a:r>
              <a:rPr lang="en-US">
                <a:latin typeface="Arial"/>
                <a:ea typeface="Arial"/>
                <a:cs typeface="Arial"/>
                <a:sym typeface="Arial"/>
              </a:rPr>
              <a:t>Vào năm 2020, mọi người tạo ra 1,7 MB dữ liệu mỗi giây.</a:t>
            </a:r>
            <a:endParaRPr/>
          </a:p>
          <a:p>
            <a:pPr indent="-171450" lvl="0" marL="171450" rtl="0" algn="l">
              <a:spcBef>
                <a:spcPts val="0"/>
              </a:spcBef>
              <a:spcAft>
                <a:spcPts val="0"/>
              </a:spcAft>
              <a:buClr>
                <a:schemeClr val="dk1"/>
              </a:buClr>
              <a:buSzPts val="1200"/>
              <a:buFont typeface="Arial"/>
              <a:buChar char="•"/>
            </a:pPr>
            <a:r>
              <a:rPr lang="en-US">
                <a:latin typeface="Arial"/>
                <a:ea typeface="Arial"/>
                <a:cs typeface="Arial"/>
                <a:sym typeface="Arial"/>
              </a:rPr>
              <a:t>Đến năm 2022, 70% GDP toàn cầu sẽ được số hóa.</a:t>
            </a:r>
            <a:endParaRPr/>
          </a:p>
          <a:p>
            <a:pPr indent="-171450" lvl="0" marL="171450" rtl="0" algn="l">
              <a:spcBef>
                <a:spcPts val="0"/>
              </a:spcBef>
              <a:spcAft>
                <a:spcPts val="0"/>
              </a:spcAft>
              <a:buClr>
                <a:schemeClr val="dk1"/>
              </a:buClr>
              <a:buSzPts val="1200"/>
              <a:buFont typeface="Arial"/>
              <a:buChar char="•"/>
            </a:pPr>
            <a:r>
              <a:rPr lang="en-US">
                <a:latin typeface="Arial"/>
                <a:ea typeface="Arial"/>
                <a:cs typeface="Arial"/>
                <a:sym typeface="Arial"/>
              </a:rPr>
              <a:t>Vào năm 2021, 68% người dùng Instagram xem ảnh của các thương hiệu.</a:t>
            </a:r>
            <a:endParaRPr/>
          </a:p>
          <a:p>
            <a:pPr indent="-171450" lvl="0" marL="171450" rtl="0" algn="l">
              <a:spcBef>
                <a:spcPts val="0"/>
              </a:spcBef>
              <a:spcAft>
                <a:spcPts val="0"/>
              </a:spcAft>
              <a:buClr>
                <a:schemeClr val="dk1"/>
              </a:buClr>
              <a:buSzPts val="1200"/>
              <a:buFont typeface="Arial"/>
              <a:buChar char="•"/>
            </a:pPr>
            <a:r>
              <a:rPr lang="en-US">
                <a:latin typeface="Arial"/>
                <a:ea typeface="Arial"/>
                <a:cs typeface="Arial"/>
                <a:sym typeface="Arial"/>
              </a:rPr>
              <a:t>Đến năm 2025, hơn 200 zettabyte dữ liệu sẽ được lưu trữ trên đám mây trên toàn cầu.</a:t>
            </a:r>
            <a:endParaRPr/>
          </a:p>
          <a:p>
            <a:pPr indent="-171450" lvl="0" marL="171450" rtl="0" algn="l">
              <a:spcBef>
                <a:spcPts val="0"/>
              </a:spcBef>
              <a:spcAft>
                <a:spcPts val="0"/>
              </a:spcAft>
              <a:buClr>
                <a:schemeClr val="dk1"/>
              </a:buClr>
              <a:buSzPts val="1200"/>
              <a:buFont typeface="Arial"/>
              <a:buChar char="•"/>
            </a:pPr>
            <a:r>
              <a:rPr lang="en-US">
                <a:latin typeface="Arial"/>
                <a:ea typeface="Arial"/>
                <a:cs typeface="Arial"/>
                <a:sym typeface="Arial"/>
              </a:rPr>
              <a:t>Vào năm 2020, người dùng đã gửi khoảng 500.000 Tweet mỗi ngày.</a:t>
            </a:r>
            <a:endParaRPr/>
          </a:p>
          <a:p>
            <a:pPr indent="-171450" lvl="0" marL="171450" rtl="0" algn="l">
              <a:spcBef>
                <a:spcPts val="0"/>
              </a:spcBef>
              <a:spcAft>
                <a:spcPts val="0"/>
              </a:spcAft>
              <a:buClr>
                <a:schemeClr val="dk1"/>
              </a:buClr>
              <a:buSzPts val="1200"/>
              <a:buFont typeface="Arial"/>
              <a:buChar char="•"/>
            </a:pPr>
            <a:r>
              <a:rPr lang="en-US">
                <a:latin typeface="Arial"/>
                <a:ea typeface="Arial"/>
                <a:cs typeface="Arial"/>
                <a:sym typeface="Arial"/>
              </a:rPr>
              <a:t>Đến cuối năm 2020, 44 zettabyte sẽ tạo nên toàn bộ vũ trụ kỹ thuật số.</a:t>
            </a:r>
            <a:endParaRPr/>
          </a:p>
          <a:p>
            <a:pPr indent="-171450" lvl="0" marL="171450" rtl="0" algn="l">
              <a:spcBef>
                <a:spcPts val="0"/>
              </a:spcBef>
              <a:spcAft>
                <a:spcPts val="0"/>
              </a:spcAft>
              <a:buClr>
                <a:schemeClr val="dk1"/>
              </a:buClr>
              <a:buSzPts val="1200"/>
              <a:buFont typeface="Arial"/>
              <a:buChar char="•"/>
            </a:pPr>
            <a:r>
              <a:rPr lang="en-US">
                <a:latin typeface="Arial"/>
                <a:ea typeface="Arial"/>
                <a:cs typeface="Arial"/>
                <a:sym typeface="Arial"/>
              </a:rPr>
              <a:t>Mỗi ngày có 306,4 tỷ email được gửi và 500 triệu Tweet được tạo.</a:t>
            </a:r>
            <a:endParaRPr>
              <a:latin typeface="Arial"/>
              <a:ea typeface="Arial"/>
              <a:cs typeface="Arial"/>
              <a:sym typeface="Arial"/>
            </a:endParaRPr>
          </a:p>
          <a:p>
            <a:pPr indent="-95250" lvl="0" marL="171450" rtl="0" algn="l">
              <a:spcBef>
                <a:spcPts val="0"/>
              </a:spcBef>
              <a:spcAft>
                <a:spcPts val="0"/>
              </a:spcAft>
              <a:buClr>
                <a:schemeClr val="dk1"/>
              </a:buClr>
              <a:buSzPts val="1200"/>
              <a:buFont typeface="Arial"/>
              <a:buNone/>
            </a:pPr>
            <a:r>
              <a:t/>
            </a:r>
            <a:endParaRPr>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1" lang="en-US" u="none">
                <a:latin typeface="Arial"/>
                <a:ea typeface="Arial"/>
                <a:cs typeface="Arial"/>
                <a:sym typeface="Arial"/>
              </a:rPr>
              <a:t>[Tài liệu tham khảo]</a:t>
            </a:r>
            <a:endParaRPr u="none">
              <a:latin typeface="Arial"/>
              <a:ea typeface="Arial"/>
              <a:cs typeface="Arial"/>
              <a:sym typeface="Arial"/>
            </a:endParaRPr>
          </a:p>
          <a:p>
            <a:pPr indent="-171450" lvl="0" marL="171450" rtl="0" algn="l">
              <a:spcBef>
                <a:spcPts val="0"/>
              </a:spcBef>
              <a:spcAft>
                <a:spcPts val="0"/>
              </a:spcAft>
              <a:buClr>
                <a:schemeClr val="dk1"/>
              </a:buClr>
              <a:buSzPts val="1200"/>
              <a:buFont typeface="Arial"/>
              <a:buChar char="•"/>
            </a:pPr>
            <a:r>
              <a:rPr lang="en-US">
                <a:latin typeface="Arial"/>
                <a:ea typeface="Arial"/>
                <a:cs typeface="Arial"/>
                <a:sym typeface="Arial"/>
              </a:rPr>
              <a:t>https://techjury.net/blog/how-much-data-is-created-every-day/#gref</a:t>
            </a:r>
            <a:endParaRPr/>
          </a:p>
        </p:txBody>
      </p:sp>
      <p:sp>
        <p:nvSpPr>
          <p:cNvPr id="727" name="Google Shape;727;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37: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9" name="Google Shape;739;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u="none"/>
              <a:t>[Hướng dẫn của giảng viên]</a:t>
            </a:r>
            <a:endParaRPr sz="1200"/>
          </a:p>
          <a:p>
            <a:pPr indent="0" lvl="0" marL="0" rtl="0" algn="l">
              <a:spcBef>
                <a:spcPts val="0"/>
              </a:spcBef>
              <a:spcAft>
                <a:spcPts val="0"/>
              </a:spcAft>
              <a:buNone/>
            </a:pPr>
            <a:r>
              <a:rPr lang="en-US" sz="1200"/>
              <a:t>Chỉ ra các loại dữ liệu khác nhau được sản xuất và tiêu thụ mỗi phút trên Internet.</a:t>
            </a:r>
            <a:endParaRPr/>
          </a:p>
          <a:p>
            <a:pPr indent="0" lvl="0" marL="0" rtl="0" algn="l">
              <a:spcBef>
                <a:spcPts val="0"/>
              </a:spcBef>
              <a:spcAft>
                <a:spcPts val="0"/>
              </a:spcAft>
              <a:buNone/>
            </a:pPr>
            <a:r>
              <a:rPr lang="en-US" sz="1200"/>
              <a:t>Trang trình bày này tiếp tục minh họa cả khối lượng dữ liệu khổng lồ được tạo ra và sự đa dạng của dữ liệu được tạo ra.</a:t>
            </a:r>
            <a:endParaRPr/>
          </a:p>
          <a:p>
            <a:pPr indent="0" lvl="0" marL="0" rtl="0" algn="l">
              <a:spcBef>
                <a:spcPts val="0"/>
              </a:spcBef>
              <a:spcAft>
                <a:spcPts val="0"/>
              </a:spcAft>
              <a:buNone/>
            </a:pPr>
            <a:r>
              <a:rPr lang="en-US" sz="1200"/>
              <a:t>Dữ liệu bao gồm, văn bản ngôn ngữ tự nhiên, nội dung đa phương tiện, v.v.</a:t>
            </a:r>
            <a:endParaRPr b="1" u="none">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t/>
            </a:r>
            <a:endParaRPr b="1" u="none">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1" lang="en-US" u="none">
                <a:latin typeface="Arial"/>
                <a:ea typeface="Arial"/>
                <a:cs typeface="Arial"/>
                <a:sym typeface="Arial"/>
              </a:rPr>
              <a:t>[Thông điệp chính]</a:t>
            </a:r>
            <a:endParaRPr u="none">
              <a:latin typeface="Arial"/>
              <a:ea typeface="Arial"/>
              <a:cs typeface="Arial"/>
              <a:sym typeface="Arial"/>
            </a:endParaRPr>
          </a:p>
          <a:p>
            <a:pPr indent="0" lvl="0" marL="0" rtl="0" algn="l">
              <a:spcBef>
                <a:spcPts val="0"/>
              </a:spcBef>
              <a:spcAft>
                <a:spcPts val="0"/>
              </a:spcAft>
              <a:buNone/>
            </a:pPr>
            <a:r>
              <a:rPr lang="en-US" u="none">
                <a:latin typeface="Arial"/>
                <a:ea typeface="Arial"/>
                <a:cs typeface="Arial"/>
                <a:sym typeface="Arial"/>
              </a:rPr>
              <a:t>Loại dữ liệu được tạo cũng đang thay đổi.</a:t>
            </a:r>
            <a:endParaRPr/>
          </a:p>
          <a:p>
            <a:pPr indent="0" lvl="0" marL="0" rtl="0" algn="l">
              <a:spcBef>
                <a:spcPts val="0"/>
              </a:spcBef>
              <a:spcAft>
                <a:spcPts val="0"/>
              </a:spcAft>
              <a:buNone/>
            </a:pPr>
            <a:r>
              <a:rPr lang="en-US" u="none">
                <a:latin typeface="Arial"/>
                <a:ea typeface="Arial"/>
                <a:cs typeface="Arial"/>
                <a:sym typeface="Arial"/>
              </a:rPr>
              <a:t>Trước đây, hầu hết dữ liệu mà chúng tôi xử lý là dữ liệu có cấu trúc.</a:t>
            </a:r>
            <a:endParaRPr/>
          </a:p>
          <a:p>
            <a:pPr indent="0" lvl="0" marL="0" rtl="0" algn="l">
              <a:spcBef>
                <a:spcPts val="0"/>
              </a:spcBef>
              <a:spcAft>
                <a:spcPts val="0"/>
              </a:spcAft>
              <a:buNone/>
            </a:pPr>
            <a:r>
              <a:rPr lang="en-US" u="none">
                <a:latin typeface="Arial"/>
                <a:ea typeface="Arial"/>
                <a:cs typeface="Arial"/>
                <a:sym typeface="Arial"/>
              </a:rPr>
              <a:t>Chúng được thu thập trong nhiều silo dữ liệu và sau đó được xử lý trong Kho dữ liệu doanh nghiệp (EDW).</a:t>
            </a:r>
            <a:endParaRPr/>
          </a:p>
          <a:p>
            <a:pPr indent="0" lvl="0" marL="0" rtl="0" algn="l">
              <a:spcBef>
                <a:spcPts val="0"/>
              </a:spcBef>
              <a:spcAft>
                <a:spcPts val="0"/>
              </a:spcAft>
              <a:buNone/>
            </a:pPr>
            <a:r>
              <a:t/>
            </a:r>
            <a:endParaRPr u="none">
              <a:latin typeface="Arial"/>
              <a:ea typeface="Arial"/>
              <a:cs typeface="Arial"/>
              <a:sym typeface="Arial"/>
            </a:endParaRPr>
          </a:p>
          <a:p>
            <a:pPr indent="0" lvl="0" marL="0" rtl="0" algn="l">
              <a:spcBef>
                <a:spcPts val="0"/>
              </a:spcBef>
              <a:spcAft>
                <a:spcPts val="0"/>
              </a:spcAft>
              <a:buNone/>
            </a:pPr>
            <a:r>
              <a:rPr lang="en-US" u="none">
                <a:latin typeface="Arial"/>
                <a:ea typeface="Arial"/>
                <a:cs typeface="Arial"/>
                <a:sym typeface="Arial"/>
              </a:rPr>
              <a:t>Chúng tôi hiện đang chứng kiến ​​dữ liệu bán cấu trúc và phi cấu trúc trở thành một phần quan trọng của luồng dữ liệu.</a:t>
            </a:r>
            <a:endParaRPr u="none">
              <a:latin typeface="Arial"/>
              <a:ea typeface="Arial"/>
              <a:cs typeface="Arial"/>
              <a:sym typeface="Arial"/>
            </a:endParaRPr>
          </a:p>
        </p:txBody>
      </p:sp>
      <p:sp>
        <p:nvSpPr>
          <p:cNvPr id="740" name="Google Shape;740;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38: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2" name="Google Shape;782;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None/>
            </a:pPr>
            <a:r>
              <a:rPr b="1" lang="en-US" sz="1850" u="none">
                <a:latin typeface="Arial"/>
                <a:ea typeface="Arial"/>
                <a:cs typeface="Arial"/>
                <a:sym typeface="Arial"/>
              </a:rPr>
              <a:t>[Hướng dẫn của giảng viên]</a:t>
            </a:r>
            <a:endParaRPr sz="1850">
              <a:latin typeface="Arial"/>
              <a:ea typeface="Arial"/>
              <a:cs typeface="Arial"/>
              <a:sym typeface="Arial"/>
            </a:endParaRPr>
          </a:p>
          <a:p>
            <a:pPr indent="0" lvl="0" marL="0" rtl="0" algn="l">
              <a:lnSpc>
                <a:spcPct val="80000"/>
              </a:lnSpc>
              <a:spcBef>
                <a:spcPts val="0"/>
              </a:spcBef>
              <a:spcAft>
                <a:spcPts val="0"/>
              </a:spcAft>
              <a:buNone/>
            </a:pPr>
            <a:r>
              <a:rPr lang="en-US" sz="1850">
                <a:latin typeface="Arial"/>
                <a:ea typeface="Arial"/>
                <a:cs typeface="Arial"/>
                <a:sym typeface="Arial"/>
              </a:rPr>
              <a:t>Trước đây, dữ liệu do doanh nghiệp tạo ra đã được xử lý trong EDW.</a:t>
            </a:r>
            <a:endParaRPr/>
          </a:p>
          <a:p>
            <a:pPr indent="0" lvl="0" marL="0" rtl="0" algn="l">
              <a:lnSpc>
                <a:spcPct val="80000"/>
              </a:lnSpc>
              <a:spcBef>
                <a:spcPts val="0"/>
              </a:spcBef>
              <a:spcAft>
                <a:spcPts val="0"/>
              </a:spcAft>
              <a:buNone/>
            </a:pPr>
            <a:r>
              <a:rPr lang="en-US" sz="1850">
                <a:latin typeface="Arial"/>
                <a:ea typeface="Arial"/>
                <a:cs typeface="Arial"/>
                <a:sym typeface="Arial"/>
              </a:rPr>
              <a:t>Bây giờ, có nhiều người chơi và thực thể tạo dữ liệu hơn. Mọi người có điện thoại thông minh hiện đang tạo dữ liệu. Con người đang tạo ra dữ liệu gấp 10 lần so với doanh nghiệp.</a:t>
            </a:r>
            <a:endParaRPr/>
          </a:p>
          <a:p>
            <a:pPr indent="0" lvl="0" marL="0" rtl="0" algn="l">
              <a:lnSpc>
                <a:spcPct val="80000"/>
              </a:lnSpc>
              <a:spcBef>
                <a:spcPts val="0"/>
              </a:spcBef>
              <a:spcAft>
                <a:spcPts val="0"/>
              </a:spcAft>
              <a:buNone/>
            </a:pPr>
            <a:r>
              <a:rPr lang="en-US" sz="1850">
                <a:latin typeface="Arial"/>
                <a:ea typeface="Arial"/>
                <a:cs typeface="Arial"/>
                <a:sym typeface="Arial"/>
              </a:rPr>
              <a:t>Với sự ra đời của thời đại IoT (Internet of Things), máy móc đang tạo ra dữ liệu nhanh hơn. Họ đang tạo ra gấp 50 lần.</a:t>
            </a:r>
            <a:endParaRPr/>
          </a:p>
          <a:p>
            <a:pPr indent="0" lvl="0" marL="0" rtl="0" algn="l">
              <a:lnSpc>
                <a:spcPct val="80000"/>
              </a:lnSpc>
              <a:spcBef>
                <a:spcPts val="0"/>
              </a:spcBef>
              <a:spcAft>
                <a:spcPts val="0"/>
              </a:spcAft>
              <a:buNone/>
            </a:pPr>
            <a:r>
              <a:t/>
            </a:r>
            <a:endParaRPr sz="1850">
              <a:latin typeface="Arial"/>
              <a:ea typeface="Arial"/>
              <a:cs typeface="Arial"/>
              <a:sym typeface="Arial"/>
            </a:endParaRPr>
          </a:p>
          <a:p>
            <a:pPr indent="0" lvl="0" marL="0" rtl="0" algn="l">
              <a:lnSpc>
                <a:spcPct val="80000"/>
              </a:lnSpc>
              <a:spcBef>
                <a:spcPts val="0"/>
              </a:spcBef>
              <a:spcAft>
                <a:spcPts val="0"/>
              </a:spcAft>
              <a:buNone/>
            </a:pPr>
            <a:r>
              <a:rPr lang="en-US" sz="1850">
                <a:latin typeface="Arial"/>
                <a:ea typeface="Arial"/>
                <a:cs typeface="Arial"/>
                <a:sym typeface="Arial"/>
              </a:rPr>
              <a:t>Tất cả điều này dẫn đến tốc độ đáng kinh ngạc trong đó lượng dữ liệu ngày càng tăng. Tốc độ đang tăng gần như theo cấp số nhân.</a:t>
            </a:r>
            <a:endParaRPr sz="1850">
              <a:latin typeface="Arial"/>
              <a:ea typeface="Arial"/>
              <a:cs typeface="Arial"/>
              <a:sym typeface="Arial"/>
            </a:endParaRPr>
          </a:p>
        </p:txBody>
      </p:sp>
      <p:sp>
        <p:nvSpPr>
          <p:cNvPr id="783" name="Google Shape;783;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p4:notes"/>
          <p:cNvSpPr/>
          <p:nvPr>
            <p:ph idx="2" type="sldImg"/>
          </p:nvPr>
        </p:nvSpPr>
        <p:spPr>
          <a:xfrm>
            <a:off x="129159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p40: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1" name="Google Shape;801;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u="none">
                <a:latin typeface="Arial"/>
                <a:ea typeface="Arial"/>
                <a:cs typeface="Arial"/>
                <a:sym typeface="Arial"/>
              </a:rPr>
              <a:t>[Hướng dẫn của giảng viên]</a:t>
            </a:r>
            <a:endParaRPr/>
          </a:p>
          <a:p>
            <a:pPr indent="0" lvl="0" marL="0" rtl="0" algn="l">
              <a:spcBef>
                <a:spcPts val="0"/>
              </a:spcBef>
              <a:spcAft>
                <a:spcPts val="0"/>
              </a:spcAft>
              <a:buNone/>
            </a:pPr>
            <a:r>
              <a:rPr lang="en-US">
                <a:latin typeface="Arial"/>
                <a:ea typeface="Arial"/>
                <a:cs typeface="Arial"/>
                <a:sym typeface="Arial"/>
              </a:rPr>
              <a:t>Trang trình bày này đề cập đến vấn đề Đa dạng.</a:t>
            </a:r>
            <a:endParaRPr/>
          </a:p>
          <a:p>
            <a:pPr indent="0" lvl="0" marL="0" rtl="0" algn="l">
              <a:spcBef>
                <a:spcPts val="0"/>
              </a:spcBef>
              <a:spcAft>
                <a:spcPts val="0"/>
              </a:spcAft>
              <a:buNone/>
            </a:pPr>
            <a:r>
              <a:t/>
            </a:r>
            <a:endParaRPr>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1" lang="en-US" sz="1200" u="none">
                <a:latin typeface="Arial"/>
                <a:ea typeface="Arial"/>
                <a:cs typeface="Arial"/>
                <a:sym typeface="Arial"/>
              </a:rPr>
              <a:t>[Thông điệp chính]</a:t>
            </a:r>
            <a:endParaRPr u="none">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Dữ liệu không còn chỉ là dữ liệu có cấu trúc.</a:t>
            </a:r>
            <a:endParaRPr/>
          </a:p>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Nó có cấu trúc bên trong, nhưng nó không được xác định trước thông qua các mô hình dữ liệu.</a:t>
            </a:r>
            <a:endParaRPr/>
          </a:p>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Cơ sở dữ liệu quan hệ đã dẫn đến sự phức tạp tình cờ khiến hầu hết các tổ chức quay cuồng trong vòng tròn.</a:t>
            </a:r>
            <a:endParaRPr/>
          </a:p>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Dữ liệu có cấu trúc theo truyền thống dễ dàng hơn đối với các ứng dụng Big Data, nhưng các giải pháp phân tích dữ liệu ngày nay đang có những bước tiến lớn trong lĩnh vực dữ liệu phi cấu trúc</a:t>
            </a:r>
            <a:endParaRPr/>
          </a:p>
          <a:p>
            <a:pPr indent="0" lvl="0" marL="0" marR="0" rtl="0" algn="l">
              <a:lnSpc>
                <a:spcPct val="100000"/>
              </a:lnSpc>
              <a:spcBef>
                <a:spcPts val="0"/>
              </a:spcBef>
              <a:spcAft>
                <a:spcPts val="0"/>
              </a:spcAft>
              <a:buClr>
                <a:schemeClr val="dk1"/>
              </a:buClr>
              <a:buSzPts val="1200"/>
              <a:buFont typeface="Arial"/>
              <a:buNone/>
            </a:pPr>
            <a:r>
              <a:t/>
            </a:r>
            <a:endParaRPr>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Các tổ chức đơn giản là không thể theo kịp với nhiều loại dữ liệu đang tăng nhanh về số lượng và thay đổi.</a:t>
            </a:r>
            <a:endParaRPr/>
          </a:p>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Dữ liệu có cấu trúc theo truyền thống dễ dàng hơn đối với các ứng dụng Big Data, nhưng các giải pháp phân tích dữ liệu ngày nay đang có những bước tiến lớn trong lĩnh vực dữ liệu phi cấu trúc.</a:t>
            </a:r>
            <a:endParaRPr/>
          </a:p>
          <a:p>
            <a:pPr indent="0" lvl="0" marL="0" marR="0" rtl="0" algn="l">
              <a:lnSpc>
                <a:spcPct val="100000"/>
              </a:lnSpc>
              <a:spcBef>
                <a:spcPts val="0"/>
              </a:spcBef>
              <a:spcAft>
                <a:spcPts val="0"/>
              </a:spcAft>
              <a:buClr>
                <a:schemeClr val="dk1"/>
              </a:buClr>
              <a:buSzPts val="1200"/>
              <a:buFont typeface="Arial"/>
              <a:buNone/>
            </a:pPr>
            <a:r>
              <a:t/>
            </a:r>
            <a:endParaRPr>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Trước đây, các tổ chức chỉ lưu trữ một số dữ liệu giao dịch quan trọng và một số thông tin cơ bản về khách hàng và sản phẩm của họ.</a:t>
            </a:r>
            <a:endParaRPr/>
          </a:p>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Tuy nhiên, ngày nay, các tổ chức không còn có thể chọn một vài phần dữ liệu quan trọng nữa.</a:t>
            </a:r>
            <a:endParaRPr/>
          </a:p>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Họ cần lưu trữ mọi thứ.</a:t>
            </a:r>
            <a:endParaRPr>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t/>
            </a:r>
            <a:endParaRPr b="0" i="0" sz="1200" u="none" strike="noStrike">
              <a:solidFill>
                <a:schemeClr val="dk1"/>
              </a:solidFill>
              <a:latin typeface="Arial"/>
              <a:ea typeface="Arial"/>
              <a:cs typeface="Arial"/>
              <a:sym typeface="Arial"/>
            </a:endParaRPr>
          </a:p>
          <a:p>
            <a:pPr indent="0" lvl="0" marL="0" rtl="0" algn="l">
              <a:spcBef>
                <a:spcPts val="0"/>
              </a:spcBef>
              <a:spcAft>
                <a:spcPts val="0"/>
              </a:spcAft>
              <a:buNone/>
            </a:pPr>
            <a:r>
              <a:rPr b="0" i="0" lang="en-US" sz="1200">
                <a:solidFill>
                  <a:schemeClr val="dk1"/>
                </a:solidFill>
                <a:latin typeface="Arial"/>
                <a:ea typeface="Arial"/>
                <a:cs typeface="Arial"/>
                <a:sym typeface="Arial"/>
              </a:rPr>
              <a:t>Ví dụ về Dữ liệu hoặc Nội dung có cấu trúc:</a:t>
            </a:r>
            <a:endParaRPr/>
          </a:p>
          <a:p>
            <a:pPr indent="-182563" lvl="0" marL="182563" rtl="0" algn="l">
              <a:spcBef>
                <a:spcPts val="0"/>
              </a:spcBef>
              <a:spcAft>
                <a:spcPts val="0"/>
              </a:spcAft>
              <a:buClr>
                <a:srgbClr val="193EB0"/>
              </a:buClr>
              <a:buSzPts val="1200"/>
              <a:buFont typeface="Arial"/>
              <a:buChar char="•"/>
            </a:pPr>
            <a:r>
              <a:rPr lang="en-US" sz="1200">
                <a:solidFill>
                  <a:srgbClr val="262626"/>
                </a:solidFill>
                <a:latin typeface="Arial"/>
                <a:ea typeface="Arial"/>
                <a:cs typeface="Arial"/>
                <a:sym typeface="Arial"/>
              </a:rPr>
              <a:t>Địa chỉ</a:t>
            </a:r>
            <a:endParaRPr sz="1200">
              <a:solidFill>
                <a:srgbClr val="262626"/>
              </a:solidFill>
              <a:latin typeface="Arial"/>
              <a:ea typeface="Arial"/>
              <a:cs typeface="Arial"/>
              <a:sym typeface="Arial"/>
            </a:endParaRPr>
          </a:p>
          <a:p>
            <a:pPr indent="-182563" lvl="0" marL="182563" rtl="0" algn="l">
              <a:spcBef>
                <a:spcPts val="800"/>
              </a:spcBef>
              <a:spcAft>
                <a:spcPts val="0"/>
              </a:spcAft>
              <a:buClr>
                <a:srgbClr val="193EB0"/>
              </a:buClr>
              <a:buSzPts val="1200"/>
              <a:buFont typeface="Arial"/>
              <a:buChar char="•"/>
            </a:pPr>
            <a:r>
              <a:rPr lang="en-US" sz="1200">
                <a:solidFill>
                  <a:srgbClr val="262626"/>
                </a:solidFill>
                <a:latin typeface="Arial"/>
                <a:ea typeface="Arial"/>
                <a:cs typeface="Arial"/>
                <a:sym typeface="Arial"/>
              </a:rPr>
              <a:t>Ngày</a:t>
            </a:r>
            <a:endParaRPr sz="1200">
              <a:solidFill>
                <a:srgbClr val="262626"/>
              </a:solidFill>
              <a:latin typeface="Arial"/>
              <a:ea typeface="Arial"/>
              <a:cs typeface="Arial"/>
              <a:sym typeface="Arial"/>
            </a:endParaRPr>
          </a:p>
          <a:p>
            <a:pPr indent="-182563" lvl="0" marL="182563" rtl="0" algn="l">
              <a:spcBef>
                <a:spcPts val="800"/>
              </a:spcBef>
              <a:spcAft>
                <a:spcPts val="0"/>
              </a:spcAft>
              <a:buClr>
                <a:srgbClr val="193EB0"/>
              </a:buClr>
              <a:buSzPts val="1200"/>
              <a:buFont typeface="Arial"/>
              <a:buChar char="•"/>
            </a:pPr>
            <a:r>
              <a:rPr lang="en-US" sz="1200">
                <a:solidFill>
                  <a:srgbClr val="262626"/>
                </a:solidFill>
                <a:latin typeface="Arial"/>
                <a:ea typeface="Arial"/>
                <a:cs typeface="Arial"/>
                <a:sym typeface="Arial"/>
              </a:rPr>
              <a:t>Số (Điện thoại, Thẻ tín dụng, Mã Zip, v.v.)</a:t>
            </a:r>
            <a:endParaRPr/>
          </a:p>
          <a:p>
            <a:pPr indent="-182563" lvl="0" marL="182563" rtl="0" algn="l">
              <a:spcBef>
                <a:spcPts val="800"/>
              </a:spcBef>
              <a:spcAft>
                <a:spcPts val="0"/>
              </a:spcAft>
              <a:buClr>
                <a:srgbClr val="193EB0"/>
              </a:buClr>
              <a:buSzPts val="1200"/>
              <a:buFont typeface="Arial"/>
              <a:buChar char="•"/>
            </a:pPr>
            <a:r>
              <a:rPr lang="en-US" sz="1200">
                <a:solidFill>
                  <a:srgbClr val="262626"/>
                </a:solidFill>
                <a:latin typeface="Arial"/>
                <a:ea typeface="Arial"/>
                <a:cs typeface="Arial"/>
                <a:sym typeface="Arial"/>
              </a:rPr>
              <a:t>Chữ</a:t>
            </a:r>
            <a:endParaRPr sz="1200">
              <a:solidFill>
                <a:srgbClr val="262626"/>
              </a:solidFill>
              <a:latin typeface="Arial"/>
              <a:ea typeface="Arial"/>
              <a:cs typeface="Arial"/>
              <a:sym typeface="Arial"/>
            </a:endParaRPr>
          </a:p>
          <a:p>
            <a:pPr indent="-182563" lvl="0" marL="182563" rtl="0" algn="l">
              <a:spcBef>
                <a:spcPts val="800"/>
              </a:spcBef>
              <a:spcAft>
                <a:spcPts val="0"/>
              </a:spcAft>
              <a:buClr>
                <a:srgbClr val="193EB0"/>
              </a:buClr>
              <a:buSzPts val="1200"/>
              <a:buFont typeface="Arial"/>
              <a:buChar char="•"/>
            </a:pPr>
            <a:r>
              <a:rPr lang="en-US" sz="1200">
                <a:solidFill>
                  <a:srgbClr val="262626"/>
                </a:solidFill>
                <a:latin typeface="Arial"/>
                <a:ea typeface="Arial"/>
                <a:cs typeface="Arial"/>
                <a:sym typeface="Arial"/>
              </a:rPr>
              <a:t>Hầu hết dữ liệu CRM</a:t>
            </a:r>
            <a:endParaRPr/>
          </a:p>
          <a:p>
            <a:pPr indent="-106363" lvl="0" marL="182563" rtl="0" algn="l">
              <a:spcBef>
                <a:spcPts val="800"/>
              </a:spcBef>
              <a:spcAft>
                <a:spcPts val="0"/>
              </a:spcAft>
              <a:buClr>
                <a:srgbClr val="193EB0"/>
              </a:buClr>
              <a:buSzPts val="1200"/>
              <a:buFont typeface="Arial"/>
              <a:buNone/>
            </a:pPr>
            <a:r>
              <a:t/>
            </a:r>
            <a:endParaRPr>
              <a:latin typeface="Arial"/>
              <a:ea typeface="Arial"/>
              <a:cs typeface="Arial"/>
              <a:sym typeface="Arial"/>
            </a:endParaRPr>
          </a:p>
          <a:p>
            <a:pPr indent="0" lvl="0" marL="0" marR="0" rtl="0" algn="l">
              <a:lnSpc>
                <a:spcPct val="100000"/>
              </a:lnSpc>
              <a:spcBef>
                <a:spcPts val="800"/>
              </a:spcBef>
              <a:spcAft>
                <a:spcPts val="0"/>
              </a:spcAft>
              <a:buClr>
                <a:schemeClr val="dk1"/>
              </a:buClr>
              <a:buSzPts val="1200"/>
              <a:buFont typeface="Arial"/>
              <a:buNone/>
            </a:pPr>
            <a:r>
              <a:rPr lang="en-US">
                <a:latin typeface="Arial"/>
                <a:ea typeface="Arial"/>
                <a:cs typeface="Arial"/>
                <a:sym typeface="Arial"/>
              </a:rPr>
              <a:t>Ví dụ về Dữ liệu hoặc Nội dung phi cấu trúc:</a:t>
            </a:r>
            <a:endParaRPr/>
          </a:p>
          <a:p>
            <a:pPr indent="-182563" lvl="0" marL="182563" rtl="0" algn="l">
              <a:spcBef>
                <a:spcPts val="0"/>
              </a:spcBef>
              <a:spcAft>
                <a:spcPts val="0"/>
              </a:spcAft>
              <a:buClr>
                <a:srgbClr val="193EB0"/>
              </a:buClr>
              <a:buSzPts val="1200"/>
              <a:buFont typeface="Arial"/>
              <a:buChar char="•"/>
            </a:pPr>
            <a:r>
              <a:rPr lang="en-US" sz="1200">
                <a:solidFill>
                  <a:srgbClr val="262626"/>
                </a:solidFill>
                <a:latin typeface="Arial"/>
                <a:ea typeface="Arial"/>
                <a:cs typeface="Arial"/>
                <a:sym typeface="Arial"/>
              </a:rPr>
              <a:t>Âm thanh</a:t>
            </a:r>
            <a:endParaRPr sz="1200">
              <a:solidFill>
                <a:srgbClr val="262626"/>
              </a:solidFill>
              <a:latin typeface="Arial"/>
              <a:ea typeface="Arial"/>
              <a:cs typeface="Arial"/>
              <a:sym typeface="Arial"/>
            </a:endParaRPr>
          </a:p>
          <a:p>
            <a:pPr indent="-182563" lvl="0" marL="182563" rtl="0" algn="l">
              <a:spcBef>
                <a:spcPts val="800"/>
              </a:spcBef>
              <a:spcAft>
                <a:spcPts val="0"/>
              </a:spcAft>
              <a:buClr>
                <a:srgbClr val="193EB0"/>
              </a:buClr>
              <a:buSzPts val="1200"/>
              <a:buFont typeface="Arial"/>
              <a:buChar char="•"/>
            </a:pPr>
            <a:r>
              <a:rPr lang="en-US" sz="1200">
                <a:solidFill>
                  <a:srgbClr val="262626"/>
                </a:solidFill>
                <a:latin typeface="Arial"/>
                <a:ea typeface="Arial"/>
                <a:cs typeface="Arial"/>
                <a:sym typeface="Arial"/>
              </a:rPr>
              <a:t>Tệp văn bản</a:t>
            </a:r>
            <a:endParaRPr sz="1200">
              <a:solidFill>
                <a:srgbClr val="262626"/>
              </a:solidFill>
              <a:latin typeface="Arial"/>
              <a:ea typeface="Arial"/>
              <a:cs typeface="Arial"/>
              <a:sym typeface="Arial"/>
            </a:endParaRPr>
          </a:p>
          <a:p>
            <a:pPr indent="-182563" lvl="0" marL="182563" rtl="0" algn="l">
              <a:spcBef>
                <a:spcPts val="800"/>
              </a:spcBef>
              <a:spcAft>
                <a:spcPts val="0"/>
              </a:spcAft>
              <a:buClr>
                <a:srgbClr val="193EB0"/>
              </a:buClr>
              <a:buSzPts val="1200"/>
              <a:buFont typeface="Arial"/>
              <a:buChar char="•"/>
            </a:pPr>
            <a:r>
              <a:rPr lang="en-US" sz="1200">
                <a:solidFill>
                  <a:srgbClr val="262626"/>
                </a:solidFill>
                <a:latin typeface="Arial"/>
                <a:ea typeface="Arial"/>
                <a:cs typeface="Arial"/>
                <a:sym typeface="Arial"/>
              </a:rPr>
              <a:t>Thuyết trình PowerPoint</a:t>
            </a:r>
            <a:endParaRPr/>
          </a:p>
          <a:p>
            <a:pPr indent="-182563" lvl="0" marL="182563" rtl="0" algn="l">
              <a:spcBef>
                <a:spcPts val="800"/>
              </a:spcBef>
              <a:spcAft>
                <a:spcPts val="0"/>
              </a:spcAft>
              <a:buClr>
                <a:srgbClr val="193EB0"/>
              </a:buClr>
              <a:buSzPts val="1200"/>
              <a:buFont typeface="Arial"/>
              <a:buChar char="•"/>
            </a:pPr>
            <a:r>
              <a:rPr lang="en-US" sz="1200">
                <a:solidFill>
                  <a:srgbClr val="262626"/>
                </a:solidFill>
                <a:latin typeface="Arial"/>
                <a:ea typeface="Arial"/>
                <a:cs typeface="Arial"/>
                <a:sym typeface="Arial"/>
              </a:rPr>
              <a:t>Dữ liệu truyền thông xã hội</a:t>
            </a:r>
            <a:endParaRPr sz="1200">
              <a:solidFill>
                <a:srgbClr val="262626"/>
              </a:solidFill>
              <a:latin typeface="Arial"/>
              <a:ea typeface="Arial"/>
              <a:cs typeface="Arial"/>
              <a:sym typeface="Arial"/>
            </a:endParaRPr>
          </a:p>
          <a:p>
            <a:pPr indent="-182563" lvl="0" marL="182563" rtl="0" algn="l">
              <a:spcBef>
                <a:spcPts val="800"/>
              </a:spcBef>
              <a:spcAft>
                <a:spcPts val="0"/>
              </a:spcAft>
              <a:buClr>
                <a:srgbClr val="193EB0"/>
              </a:buClr>
              <a:buSzPts val="1200"/>
              <a:buFont typeface="Arial"/>
              <a:buChar char="•"/>
            </a:pPr>
            <a:r>
              <a:rPr lang="en-US" sz="1200">
                <a:solidFill>
                  <a:srgbClr val="262626"/>
                </a:solidFill>
                <a:latin typeface="Arial"/>
                <a:ea typeface="Arial"/>
                <a:cs typeface="Arial"/>
                <a:sym typeface="Arial"/>
              </a:rPr>
              <a:t>Dữ liệu nhật ký</a:t>
            </a:r>
            <a:endParaRPr sz="1200">
              <a:solidFill>
                <a:srgbClr val="262626"/>
              </a:solidFill>
              <a:latin typeface="Arial"/>
              <a:ea typeface="Arial"/>
              <a:cs typeface="Arial"/>
              <a:sym typeface="Arial"/>
            </a:endParaRPr>
          </a:p>
          <a:p>
            <a:pPr indent="-182563" lvl="0" marL="182563" rtl="0" algn="l">
              <a:spcBef>
                <a:spcPts val="800"/>
              </a:spcBef>
              <a:spcAft>
                <a:spcPts val="0"/>
              </a:spcAft>
              <a:buClr>
                <a:srgbClr val="193EB0"/>
              </a:buClr>
              <a:buSzPts val="1200"/>
              <a:buFont typeface="Arial"/>
              <a:buChar char="•"/>
            </a:pPr>
            <a:r>
              <a:rPr lang="en-US" sz="1200">
                <a:solidFill>
                  <a:srgbClr val="262626"/>
                </a:solidFill>
                <a:latin typeface="Arial"/>
                <a:ea typeface="Arial"/>
                <a:cs typeface="Arial"/>
                <a:sym typeface="Arial"/>
              </a:rPr>
              <a:t>Hoạt động di động</a:t>
            </a:r>
            <a:endParaRPr sz="1200">
              <a:solidFill>
                <a:srgbClr val="262626"/>
              </a:solidFill>
              <a:latin typeface="Arial"/>
              <a:ea typeface="Arial"/>
              <a:cs typeface="Arial"/>
              <a:sym typeface="Arial"/>
            </a:endParaRPr>
          </a:p>
          <a:p>
            <a:pPr indent="-106363" lvl="0" marL="182563" rtl="0" algn="l">
              <a:spcBef>
                <a:spcPts val="800"/>
              </a:spcBef>
              <a:spcAft>
                <a:spcPts val="0"/>
              </a:spcAft>
              <a:buClr>
                <a:srgbClr val="193EB0"/>
              </a:buClr>
              <a:buSzPts val="1200"/>
              <a:buFont typeface="Arial"/>
              <a:buNone/>
            </a:pPr>
            <a:r>
              <a:t/>
            </a:r>
            <a:endParaRPr sz="1200">
              <a:solidFill>
                <a:srgbClr val="262626"/>
              </a:solidFill>
              <a:latin typeface="Arial"/>
              <a:ea typeface="Arial"/>
              <a:cs typeface="Arial"/>
              <a:sym typeface="Arial"/>
            </a:endParaRPr>
          </a:p>
          <a:p>
            <a:pPr indent="0" lvl="0" marL="0" rtl="0" algn="l">
              <a:spcBef>
                <a:spcPts val="800"/>
              </a:spcBef>
              <a:spcAft>
                <a:spcPts val="0"/>
              </a:spcAft>
              <a:buNone/>
            </a:pPr>
            <a:r>
              <a:rPr b="0" i="0" lang="en-US" sz="1200">
                <a:solidFill>
                  <a:schemeClr val="dk1"/>
                </a:solidFill>
                <a:latin typeface="Arial"/>
                <a:ea typeface="Arial"/>
                <a:cs typeface="Arial"/>
                <a:sym typeface="Arial"/>
              </a:rPr>
              <a:t>Ví dụ về Dữ liệu hoặc Nội dung bán cấu trúc:</a:t>
            </a:r>
            <a:endParaRPr/>
          </a:p>
          <a:p>
            <a:pPr indent="-182563" lvl="0" marL="182563" rtl="0" algn="l">
              <a:spcBef>
                <a:spcPts val="0"/>
              </a:spcBef>
              <a:spcAft>
                <a:spcPts val="0"/>
              </a:spcAft>
              <a:buClr>
                <a:srgbClr val="193EB0"/>
              </a:buClr>
              <a:buSzPts val="1200"/>
              <a:buFont typeface="Arial"/>
              <a:buChar char="•"/>
            </a:pPr>
            <a:r>
              <a:rPr lang="en-US" sz="1200">
                <a:solidFill>
                  <a:srgbClr val="262626"/>
                </a:solidFill>
                <a:latin typeface="Arial"/>
                <a:ea typeface="Arial"/>
                <a:cs typeface="Arial"/>
                <a:sym typeface="Arial"/>
              </a:rPr>
              <a:t>E-mail</a:t>
            </a:r>
            <a:endParaRPr sz="1200">
              <a:solidFill>
                <a:srgbClr val="262626"/>
              </a:solidFill>
              <a:latin typeface="Arial"/>
              <a:ea typeface="Arial"/>
              <a:cs typeface="Arial"/>
              <a:sym typeface="Arial"/>
            </a:endParaRPr>
          </a:p>
          <a:p>
            <a:pPr indent="-182563" lvl="0" marL="182563" rtl="0" algn="l">
              <a:spcBef>
                <a:spcPts val="800"/>
              </a:spcBef>
              <a:spcAft>
                <a:spcPts val="0"/>
              </a:spcAft>
              <a:buClr>
                <a:srgbClr val="193EB0"/>
              </a:buClr>
              <a:buSzPts val="1200"/>
              <a:buFont typeface="Arial"/>
              <a:buChar char="•"/>
            </a:pPr>
            <a:r>
              <a:rPr lang="en-US" sz="1200">
                <a:solidFill>
                  <a:srgbClr val="262626"/>
                </a:solidFill>
                <a:latin typeface="Arial"/>
                <a:ea typeface="Arial"/>
                <a:cs typeface="Arial"/>
                <a:sym typeface="Arial"/>
              </a:rPr>
              <a:t>ngôn ngữ đánh dấu</a:t>
            </a:r>
            <a:endParaRPr/>
          </a:p>
          <a:p>
            <a:pPr indent="-182563" lvl="0" marL="182563" rtl="0" algn="l">
              <a:spcBef>
                <a:spcPts val="800"/>
              </a:spcBef>
              <a:spcAft>
                <a:spcPts val="0"/>
              </a:spcAft>
              <a:buClr>
                <a:srgbClr val="193EB0"/>
              </a:buClr>
              <a:buSzPts val="1200"/>
              <a:buFont typeface="Arial"/>
              <a:buChar char="•"/>
            </a:pPr>
            <a:r>
              <a:rPr lang="en-US" sz="1200">
                <a:solidFill>
                  <a:srgbClr val="262626"/>
                </a:solidFill>
                <a:latin typeface="Arial"/>
                <a:ea typeface="Arial"/>
                <a:cs typeface="Arial"/>
                <a:sym typeface="Arial"/>
              </a:rPr>
              <a:t>EDI (Trao đổi dữ liệu điện tử)</a:t>
            </a:r>
            <a:endParaRPr/>
          </a:p>
          <a:p>
            <a:pPr indent="-182563" lvl="0" marL="182563" rtl="0" algn="l">
              <a:spcBef>
                <a:spcPts val="800"/>
              </a:spcBef>
              <a:spcAft>
                <a:spcPts val="0"/>
              </a:spcAft>
              <a:buClr>
                <a:srgbClr val="193EB0"/>
              </a:buClr>
              <a:buSzPts val="1200"/>
              <a:buFont typeface="Arial"/>
              <a:buChar char="•"/>
            </a:pPr>
            <a:r>
              <a:rPr lang="en-US" sz="1200">
                <a:solidFill>
                  <a:srgbClr val="262626"/>
                </a:solidFill>
                <a:latin typeface="Arial"/>
                <a:ea typeface="Arial"/>
                <a:cs typeface="Arial"/>
                <a:sym typeface="Arial"/>
              </a:rPr>
              <a:t>XML (Ngôn ngữ đánh dấu mở rộng)</a:t>
            </a:r>
            <a:endParaRPr b="0" i="0" sz="1200">
              <a:solidFill>
                <a:schemeClr val="dk1"/>
              </a:solidFill>
              <a:latin typeface="Arial"/>
              <a:ea typeface="Arial"/>
              <a:cs typeface="Arial"/>
              <a:sym typeface="Arial"/>
            </a:endParaRPr>
          </a:p>
        </p:txBody>
      </p:sp>
      <p:sp>
        <p:nvSpPr>
          <p:cNvPr id="802" name="Google Shape;802;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p39: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9" name="Google Shape;879;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u="none">
                <a:latin typeface="Arial"/>
                <a:ea typeface="Arial"/>
                <a:cs typeface="Arial"/>
                <a:sym typeface="Arial"/>
              </a:rPr>
              <a:t>[Hướng dẫn của giảng viên]</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Các trang trên 3V của Big Data đã giới thiệu những thay đổi về mặt văn hóa và kỹ thuật, dẫn đến sự gia tăng lớn về lượng dữ liệu và loại dữ liệu được xử lý. Tuy nhiên, những đặc điểm này của Big Data không được xem xét trong quá khứ nên các hệ thống hiện tại như RDBMS/EDW không phù hợp và không được chuẩn bị để xử lý Dữ liệu lớn.</a:t>
            </a:r>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Điểm khó khăn là việc xử lý dữ liệu truyền thống thông qua RDBMS / EDW đã không còn khả thi.</a:t>
            </a:r>
            <a:endParaRPr/>
          </a:p>
          <a:p>
            <a:pPr indent="0" lvl="0" marL="0" rtl="0" algn="l">
              <a:spcBef>
                <a:spcPts val="0"/>
              </a:spcBef>
              <a:spcAft>
                <a:spcPts val="0"/>
              </a:spcAft>
              <a:buNone/>
            </a:pPr>
            <a:r>
              <a:rPr lang="en-US">
                <a:latin typeface="Arial"/>
                <a:ea typeface="Arial"/>
                <a:cs typeface="Arial"/>
                <a:sym typeface="Arial"/>
              </a:rPr>
              <a:t>Trong loạt slide tiếp theo, chúng ta sẽ thảo luận về lý do tại sao các hệ thống này không có khả năng xử lý Big Data.</a:t>
            </a:r>
            <a:endParaRPr>
              <a:latin typeface="Arial"/>
              <a:ea typeface="Arial"/>
              <a:cs typeface="Arial"/>
              <a:sym typeface="Arial"/>
            </a:endParaRPr>
          </a:p>
        </p:txBody>
      </p:sp>
      <p:sp>
        <p:nvSpPr>
          <p:cNvPr id="880" name="Google Shape;880;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p41: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7" name="Google Shape;887;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u="none">
                <a:latin typeface="Arial"/>
                <a:ea typeface="Arial"/>
                <a:cs typeface="Arial"/>
                <a:sym typeface="Arial"/>
              </a:rPr>
              <a:t>[Hướng dẫn của giảng viên]</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Slide này đề cập đến vấn đề Khối lượng.</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1" lang="en-US" sz="1200" u="none">
                <a:latin typeface="Arial"/>
                <a:ea typeface="Arial"/>
                <a:cs typeface="Arial"/>
                <a:sym typeface="Arial"/>
              </a:rPr>
              <a:t>[Thông điệp chính]</a:t>
            </a:r>
            <a:endParaRPr u="none">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RDBMS/EDW không mở rộng quy mô mà thay vào đó mở rộng quy mô.</a:t>
            </a:r>
            <a:endParaRPr/>
          </a:p>
          <a:p>
            <a:pPr indent="0" lvl="0" marL="0" rtl="0" algn="l">
              <a:spcBef>
                <a:spcPts val="0"/>
              </a:spcBef>
              <a:spcAft>
                <a:spcPts val="0"/>
              </a:spcAft>
              <a:buNone/>
            </a:pPr>
            <a:r>
              <a:rPr lang="en-US">
                <a:latin typeface="Arial"/>
                <a:ea typeface="Arial"/>
                <a:cs typeface="Arial"/>
                <a:sym typeface="Arial"/>
              </a:rPr>
              <a:t>Với sự gia tăng lớn về khối lượng dữ liệu cần xử lý, các hệ thống truyền thống không còn khả năng xử lý lượng dữ liệu khổng lồ như vậy.</a:t>
            </a:r>
            <a:endParaRPr>
              <a:latin typeface="Arial"/>
              <a:ea typeface="Arial"/>
              <a:cs typeface="Arial"/>
              <a:sym typeface="Arial"/>
            </a:endParaRPr>
          </a:p>
        </p:txBody>
      </p:sp>
      <p:sp>
        <p:nvSpPr>
          <p:cNvPr id="888" name="Google Shape;888;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p42: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9" name="Google Shape;899;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u="none">
                <a:latin typeface="Arial"/>
                <a:ea typeface="Arial"/>
                <a:cs typeface="Arial"/>
                <a:sym typeface="Arial"/>
              </a:rPr>
              <a:t>[Hướng dẫn của giảng viên]</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Slide này đề cập đến tốc độ</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a:t>
            </a:r>
            <a:endParaRPr/>
          </a:p>
          <a:p>
            <a:pPr indent="0" lvl="0" marL="0" marR="0" rtl="0" algn="l">
              <a:lnSpc>
                <a:spcPct val="100000"/>
              </a:lnSpc>
              <a:spcBef>
                <a:spcPts val="0"/>
              </a:spcBef>
              <a:spcAft>
                <a:spcPts val="0"/>
              </a:spcAft>
              <a:buClr>
                <a:schemeClr val="dk1"/>
              </a:buClr>
              <a:buSzPts val="1200"/>
              <a:buFont typeface="Arial"/>
              <a:buNone/>
            </a:pPr>
            <a:r>
              <a:rPr b="1" lang="en-US" sz="1200" u="none">
                <a:latin typeface="Arial"/>
                <a:ea typeface="Arial"/>
                <a:cs typeface="Arial"/>
                <a:sym typeface="Arial"/>
              </a:rPr>
              <a:t>[Thông điệp chính]</a:t>
            </a:r>
            <a:endParaRPr u="none">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Trước đây, thỉnh thoảng các doanh nghiệp "có thể" nâng cấp và mở rộng hệ thống EDW của họ.</a:t>
            </a:r>
            <a:endParaRPr/>
          </a:p>
          <a:p>
            <a:pPr indent="0" lvl="0" marL="0" rtl="0" algn="l">
              <a:spcBef>
                <a:spcPts val="0"/>
              </a:spcBef>
              <a:spcAft>
                <a:spcPts val="0"/>
              </a:spcAft>
              <a:buNone/>
            </a:pPr>
            <a:r>
              <a:rPr lang="en-US">
                <a:latin typeface="Arial"/>
                <a:ea typeface="Arial"/>
                <a:cs typeface="Arial"/>
                <a:sym typeface="Arial"/>
              </a:rPr>
              <a:t>Tuy nhiên, với tốc độ cắt trong đó dữ liệu đang tăng lên, việc nâng cấp/mở rộng các EDW hiện tại không còn khả thi nữa.</a:t>
            </a:r>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Một trong những mục đích chính của các hệ thống RDBMS là tính nhất quán. Sharding làm cho hệ thống chịu được phân vùng.</a:t>
            </a:r>
            <a:endParaRPr/>
          </a:p>
          <a:p>
            <a:pPr indent="0" lvl="0" marL="0" rtl="0" algn="l">
              <a:spcBef>
                <a:spcPts val="0"/>
              </a:spcBef>
              <a:spcAft>
                <a:spcPts val="0"/>
              </a:spcAft>
              <a:buNone/>
            </a:pPr>
            <a:r>
              <a:rPr lang="en-US">
                <a:latin typeface="Arial"/>
                <a:ea typeface="Arial"/>
                <a:cs typeface="Arial"/>
                <a:sym typeface="Arial"/>
              </a:rPr>
              <a:t>Từ định lý suy ra rằng hệ thống do đó không thể đảm bảo tính khả dụng.</a:t>
            </a:r>
            <a:endParaRPr/>
          </a:p>
          <a:p>
            <a:pPr indent="0" lvl="0" marL="0" rtl="0" algn="l">
              <a:spcBef>
                <a:spcPts val="0"/>
              </a:spcBef>
              <a:spcAft>
                <a:spcPts val="0"/>
              </a:spcAft>
              <a:buNone/>
            </a:pPr>
            <a:r>
              <a:rPr lang="en-US">
                <a:latin typeface="Arial"/>
                <a:ea typeface="Arial"/>
                <a:cs typeface="Arial"/>
                <a:sym typeface="Arial"/>
              </a:rPr>
              <a:t>Đó là lý do tại sao RDBMS tiêu chuẩn không thể mở rộng quy mô tốt: nó sẽ không thể đảm bảo tính khả dụng.</a:t>
            </a:r>
            <a:endParaRPr/>
          </a:p>
        </p:txBody>
      </p:sp>
      <p:sp>
        <p:nvSpPr>
          <p:cNvPr id="900" name="Google Shape;900;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p43: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7" name="Google Shape;927;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1140"/>
              <a:buFont typeface="Arial"/>
              <a:buNone/>
            </a:pPr>
            <a:r>
              <a:rPr b="1" lang="en-US" sz="1140" u="none"/>
              <a:t>[</a:t>
            </a:r>
            <a:r>
              <a:rPr b="1" lang="en-US" sz="1140" u="none">
                <a:latin typeface="Arial"/>
                <a:ea typeface="Arial"/>
                <a:cs typeface="Arial"/>
                <a:sym typeface="Arial"/>
              </a:rPr>
              <a:t>Hướng dẫn của giảng viên]</a:t>
            </a:r>
            <a:endParaRPr sz="1140">
              <a:latin typeface="Arial"/>
              <a:ea typeface="Arial"/>
              <a:cs typeface="Arial"/>
              <a:sym typeface="Arial"/>
            </a:endParaRPr>
          </a:p>
          <a:p>
            <a:pPr indent="0" lvl="0" marL="0" rtl="0" algn="l">
              <a:lnSpc>
                <a:spcPct val="80000"/>
              </a:lnSpc>
              <a:spcBef>
                <a:spcPts val="0"/>
              </a:spcBef>
              <a:spcAft>
                <a:spcPts val="0"/>
              </a:spcAft>
              <a:buNone/>
            </a:pPr>
            <a:r>
              <a:rPr lang="en-US" sz="1140">
                <a:latin typeface="Arial"/>
                <a:ea typeface="Arial"/>
                <a:cs typeface="Arial"/>
                <a:sym typeface="Arial"/>
              </a:rPr>
              <a:t>Slide này đề cập đến vấn đề Tốc độ.</a:t>
            </a:r>
            <a:endParaRPr/>
          </a:p>
          <a:p>
            <a:pPr indent="0" lvl="0" marL="0" rtl="0" algn="l">
              <a:lnSpc>
                <a:spcPct val="80000"/>
              </a:lnSpc>
              <a:spcBef>
                <a:spcPts val="0"/>
              </a:spcBef>
              <a:spcAft>
                <a:spcPts val="0"/>
              </a:spcAft>
              <a:buNone/>
            </a:pPr>
            <a:r>
              <a:t/>
            </a:r>
            <a:endParaRPr b="1" sz="1140" u="none">
              <a:latin typeface="Arial"/>
              <a:ea typeface="Arial"/>
              <a:cs typeface="Arial"/>
              <a:sym typeface="Arial"/>
            </a:endParaRPr>
          </a:p>
          <a:p>
            <a:pPr indent="0" lvl="0" marL="0" marR="0" rtl="0" algn="l">
              <a:lnSpc>
                <a:spcPct val="80000"/>
              </a:lnSpc>
              <a:spcBef>
                <a:spcPts val="0"/>
              </a:spcBef>
              <a:spcAft>
                <a:spcPts val="0"/>
              </a:spcAft>
              <a:buClr>
                <a:schemeClr val="dk1"/>
              </a:buClr>
              <a:buSzPts val="1140"/>
              <a:buFont typeface="Arial"/>
              <a:buNone/>
            </a:pPr>
            <a:r>
              <a:rPr b="1" lang="en-US" sz="1140" u="none">
                <a:latin typeface="Arial"/>
                <a:ea typeface="Arial"/>
                <a:cs typeface="Arial"/>
                <a:sym typeface="Arial"/>
              </a:rPr>
              <a:t>[Thông điệp chính]</a:t>
            </a:r>
            <a:endParaRPr sz="1140" u="none">
              <a:latin typeface="Arial"/>
              <a:ea typeface="Arial"/>
              <a:cs typeface="Arial"/>
              <a:sym typeface="Arial"/>
            </a:endParaRPr>
          </a:p>
          <a:p>
            <a:pPr indent="0" lvl="0" marL="0" rtl="0" algn="l">
              <a:lnSpc>
                <a:spcPct val="80000"/>
              </a:lnSpc>
              <a:spcBef>
                <a:spcPts val="0"/>
              </a:spcBef>
              <a:spcAft>
                <a:spcPts val="0"/>
              </a:spcAft>
              <a:buNone/>
            </a:pPr>
            <a:r>
              <a:rPr lang="en-US" sz="1140">
                <a:latin typeface="Arial"/>
                <a:ea typeface="Arial"/>
                <a:cs typeface="Arial"/>
                <a:sym typeface="Arial"/>
              </a:rPr>
              <a:t>Chi phí nâng cấp các hệ thống RDBMS như Oracle Appliances là rất lớn.</a:t>
            </a:r>
            <a:endParaRPr/>
          </a:p>
          <a:p>
            <a:pPr indent="0" lvl="0" marL="0" rtl="0" algn="l">
              <a:lnSpc>
                <a:spcPct val="80000"/>
              </a:lnSpc>
              <a:spcBef>
                <a:spcPts val="0"/>
              </a:spcBef>
              <a:spcAft>
                <a:spcPts val="0"/>
              </a:spcAft>
              <a:buNone/>
            </a:pPr>
            <a:r>
              <a:rPr lang="en-US" sz="1140">
                <a:latin typeface="Arial"/>
                <a:ea typeface="Arial"/>
                <a:cs typeface="Arial"/>
                <a:sym typeface="Arial"/>
              </a:rPr>
              <a:t>Thông thường, đây không phải là vấn đề vì các doanh nghiệp rất hiếm khi phải nâng cấp hệ thống của họ.</a:t>
            </a:r>
            <a:endParaRPr/>
          </a:p>
          <a:p>
            <a:pPr indent="0" lvl="0" marL="0" rtl="0" algn="l">
              <a:lnSpc>
                <a:spcPct val="80000"/>
              </a:lnSpc>
              <a:spcBef>
                <a:spcPts val="0"/>
              </a:spcBef>
              <a:spcAft>
                <a:spcPts val="0"/>
              </a:spcAft>
              <a:buNone/>
            </a:pPr>
            <a:r>
              <a:rPr lang="en-US" sz="1140">
                <a:latin typeface="Arial"/>
                <a:ea typeface="Arial"/>
                <a:cs typeface="Arial"/>
                <a:sym typeface="Arial"/>
              </a:rPr>
              <a:t>Tuy nhiên, với sự dồn dập dữ liệu và lượng dữ liệu mới được đưa vào hệ thống, một hệ thống mở rộng quy mô như RDBMS nhanh chóng trở nên không khả thi.</a:t>
            </a:r>
            <a:endParaRPr sz="1140">
              <a:latin typeface="Arial"/>
              <a:ea typeface="Arial"/>
              <a:cs typeface="Arial"/>
              <a:sym typeface="Arial"/>
            </a:endParaRPr>
          </a:p>
          <a:p>
            <a:pPr indent="0" lvl="0" marL="0" rtl="0" algn="l">
              <a:lnSpc>
                <a:spcPct val="80000"/>
              </a:lnSpc>
              <a:spcBef>
                <a:spcPts val="0"/>
              </a:spcBef>
              <a:spcAft>
                <a:spcPts val="0"/>
              </a:spcAft>
              <a:buNone/>
            </a:pPr>
            <a:r>
              <a:t/>
            </a:r>
            <a:endParaRPr sz="1140">
              <a:latin typeface="Arial"/>
              <a:ea typeface="Arial"/>
              <a:cs typeface="Arial"/>
              <a:sym typeface="Arial"/>
            </a:endParaRPr>
          </a:p>
          <a:p>
            <a:pPr indent="0" lvl="0" marL="0" rtl="0" algn="l">
              <a:lnSpc>
                <a:spcPct val="80000"/>
              </a:lnSpc>
              <a:spcBef>
                <a:spcPts val="0"/>
              </a:spcBef>
              <a:spcAft>
                <a:spcPts val="0"/>
              </a:spcAft>
              <a:buNone/>
            </a:pPr>
            <a:r>
              <a:rPr lang="en-US" sz="1140">
                <a:latin typeface="Arial"/>
                <a:ea typeface="Arial"/>
                <a:cs typeface="Arial"/>
                <a:sym typeface="Arial"/>
              </a:rPr>
              <a:t>RDBMS/EDW không nhân rộng rộng quy mô mà thay vào đó mở rộng quy mô.</a:t>
            </a:r>
            <a:endParaRPr/>
          </a:p>
          <a:p>
            <a:pPr indent="-171450" lvl="0" marL="171450" rtl="0" algn="l">
              <a:lnSpc>
                <a:spcPct val="80000"/>
              </a:lnSpc>
              <a:spcBef>
                <a:spcPts val="0"/>
              </a:spcBef>
              <a:spcAft>
                <a:spcPts val="0"/>
              </a:spcAft>
              <a:buClr>
                <a:schemeClr val="dk1"/>
              </a:buClr>
              <a:buSzPts val="1140"/>
              <a:buFont typeface="Arial"/>
              <a:buChar char="•"/>
            </a:pPr>
            <a:r>
              <a:rPr b="0" i="0" lang="en-US" sz="1140" u="none" strike="noStrike">
                <a:solidFill>
                  <a:schemeClr val="dk1"/>
                </a:solidFill>
                <a:latin typeface="Arial"/>
                <a:ea typeface="Arial"/>
                <a:cs typeface="Arial"/>
                <a:sym typeface="Arial"/>
              </a:rPr>
              <a:t>Mở rộng quy mô (scale-up)</a:t>
            </a:r>
            <a:endParaRPr b="0" i="0" sz="1140" u="none" strike="noStrike">
              <a:solidFill>
                <a:schemeClr val="dk1"/>
              </a:solidFill>
              <a:latin typeface="Arial"/>
              <a:ea typeface="Arial"/>
              <a:cs typeface="Arial"/>
              <a:sym typeface="Arial"/>
            </a:endParaRPr>
          </a:p>
          <a:p>
            <a:pPr indent="0" lvl="0" marL="0" marR="0" rtl="0" algn="l">
              <a:lnSpc>
                <a:spcPct val="80000"/>
              </a:lnSpc>
              <a:spcBef>
                <a:spcPts val="0"/>
              </a:spcBef>
              <a:spcAft>
                <a:spcPts val="0"/>
              </a:spcAft>
              <a:buClr>
                <a:schemeClr val="dk1"/>
              </a:buClr>
              <a:buSzPts val="1140"/>
              <a:buFont typeface="Arial"/>
              <a:buNone/>
            </a:pPr>
            <a:r>
              <a:rPr b="0" i="0" lang="en-US" sz="1140" u="none" strike="noStrike">
                <a:solidFill>
                  <a:schemeClr val="dk1"/>
                </a:solidFill>
                <a:latin typeface="Arial"/>
                <a:ea typeface="Arial"/>
                <a:cs typeface="Arial"/>
                <a:sym typeface="Arial"/>
              </a:rPr>
              <a:t>Mở rộng quy mô là mở rộng quy mô theo chiều dọc.</a:t>
            </a:r>
            <a:endParaRPr/>
          </a:p>
          <a:p>
            <a:pPr indent="0" lvl="0" marL="0" marR="0" rtl="0" algn="l">
              <a:lnSpc>
                <a:spcPct val="80000"/>
              </a:lnSpc>
              <a:spcBef>
                <a:spcPts val="0"/>
              </a:spcBef>
              <a:spcAft>
                <a:spcPts val="0"/>
              </a:spcAft>
              <a:buClr>
                <a:schemeClr val="dk1"/>
              </a:buClr>
              <a:buSzPts val="1140"/>
              <a:buFont typeface="Arial"/>
              <a:buNone/>
            </a:pPr>
            <a:r>
              <a:rPr b="0" i="0" lang="en-US" sz="1140" u="none" strike="noStrike">
                <a:solidFill>
                  <a:schemeClr val="dk1"/>
                </a:solidFill>
                <a:latin typeface="Arial"/>
                <a:ea typeface="Arial"/>
                <a:cs typeface="Arial"/>
                <a:sym typeface="Arial"/>
              </a:rPr>
              <a:t>Cách tiếp cận này liên quan đến việc tăng hiệu suất phần cứng bằng cách thêm các tài nguyên bổ sung (CPU, bộ nhớ hoặc dung lượng lưu trữ) khi hệ thống bão hòa.</a:t>
            </a:r>
            <a:endParaRPr/>
          </a:p>
          <a:p>
            <a:pPr indent="0" lvl="0" marL="0" marR="0" rtl="0" algn="l">
              <a:lnSpc>
                <a:spcPct val="80000"/>
              </a:lnSpc>
              <a:spcBef>
                <a:spcPts val="0"/>
              </a:spcBef>
              <a:spcAft>
                <a:spcPts val="0"/>
              </a:spcAft>
              <a:buClr>
                <a:schemeClr val="dk1"/>
              </a:buClr>
              <a:buSzPts val="1140"/>
              <a:buFont typeface="Arial"/>
              <a:buNone/>
            </a:pPr>
            <a:r>
              <a:rPr b="0" i="0" lang="en-US" sz="1140" u="none" strike="noStrike">
                <a:solidFill>
                  <a:schemeClr val="dk1"/>
                </a:solidFill>
                <a:latin typeface="Arial"/>
                <a:ea typeface="Arial"/>
                <a:cs typeface="Arial"/>
                <a:sym typeface="Arial"/>
              </a:rPr>
              <a:t>Nguyên tắc cơ bản là việc bổ sung các thành phần hiệu quả hơn bao giờ hết.</a:t>
            </a:r>
            <a:endParaRPr/>
          </a:p>
          <a:p>
            <a:pPr indent="0" lvl="0" marL="0" marR="0" rtl="0" algn="l">
              <a:lnSpc>
                <a:spcPct val="80000"/>
              </a:lnSpc>
              <a:spcBef>
                <a:spcPts val="0"/>
              </a:spcBef>
              <a:spcAft>
                <a:spcPts val="0"/>
              </a:spcAft>
              <a:buClr>
                <a:schemeClr val="dk1"/>
              </a:buClr>
              <a:buSzPts val="1140"/>
              <a:buFont typeface="Arial"/>
              <a:buNone/>
            </a:pPr>
            <a:r>
              <a:rPr b="0" i="0" lang="en-US" sz="1140" u="none" strike="noStrike">
                <a:solidFill>
                  <a:schemeClr val="dk1"/>
                </a:solidFill>
                <a:latin typeface="Arial"/>
                <a:ea typeface="Arial"/>
                <a:cs typeface="Arial"/>
                <a:sym typeface="Arial"/>
              </a:rPr>
              <a:t>Cách tiếp cận theo chiều dọc nhanh chóng cho thấy giới hạn của nó khi lượng dữ liệu bùng nổ và phát sinh chi phí cao.</a:t>
            </a:r>
            <a:endParaRPr b="0" i="0" sz="1140" u="none" strike="noStrike">
              <a:solidFill>
                <a:schemeClr val="dk1"/>
              </a:solidFill>
              <a:latin typeface="Arial"/>
              <a:ea typeface="Arial"/>
              <a:cs typeface="Arial"/>
              <a:sym typeface="Arial"/>
            </a:endParaRPr>
          </a:p>
          <a:p>
            <a:pPr indent="-171450" lvl="0" marL="171450" marR="0" rtl="0" algn="l">
              <a:lnSpc>
                <a:spcPct val="80000"/>
              </a:lnSpc>
              <a:spcBef>
                <a:spcPts val="0"/>
              </a:spcBef>
              <a:spcAft>
                <a:spcPts val="0"/>
              </a:spcAft>
              <a:buClr>
                <a:schemeClr val="dk1"/>
              </a:buClr>
              <a:buSzPts val="1140"/>
              <a:buFont typeface="Arial"/>
              <a:buChar char="•"/>
            </a:pPr>
            <a:r>
              <a:rPr b="0" i="0" lang="en-US" sz="1140" u="none" strike="noStrike">
                <a:solidFill>
                  <a:schemeClr val="dk1"/>
                </a:solidFill>
                <a:latin typeface="Arial"/>
                <a:ea typeface="Arial"/>
                <a:cs typeface="Arial"/>
                <a:sym typeface="Arial"/>
              </a:rPr>
              <a:t>Nhân rộng quy mô (scale-out)</a:t>
            </a:r>
            <a:endParaRPr b="0" i="0" sz="1140" u="none" strike="noStrike">
              <a:solidFill>
                <a:schemeClr val="dk1"/>
              </a:solidFill>
              <a:latin typeface="Arial"/>
              <a:ea typeface="Arial"/>
              <a:cs typeface="Arial"/>
              <a:sym typeface="Arial"/>
            </a:endParaRPr>
          </a:p>
          <a:p>
            <a:pPr indent="0" lvl="0" marL="0" marR="0" rtl="0" algn="l">
              <a:lnSpc>
                <a:spcPct val="80000"/>
              </a:lnSpc>
              <a:spcBef>
                <a:spcPts val="0"/>
              </a:spcBef>
              <a:spcAft>
                <a:spcPts val="0"/>
              </a:spcAft>
              <a:buClr>
                <a:schemeClr val="dk1"/>
              </a:buClr>
              <a:buSzPts val="1140"/>
              <a:buFont typeface="Arial"/>
              <a:buNone/>
            </a:pPr>
            <a:r>
              <a:rPr b="0" i="0" lang="en-US" sz="1140" u="none" strike="noStrike">
                <a:solidFill>
                  <a:schemeClr val="dk1"/>
                </a:solidFill>
                <a:latin typeface="Arial"/>
                <a:ea typeface="Arial"/>
                <a:cs typeface="Arial"/>
                <a:sym typeface="Arial"/>
              </a:rPr>
              <a:t>Nhân rộng quy mô là mở rộng theo chiều ngang.</a:t>
            </a:r>
            <a:endParaRPr/>
          </a:p>
          <a:p>
            <a:pPr indent="0" lvl="0" marL="0" marR="0" rtl="0" algn="l">
              <a:lnSpc>
                <a:spcPct val="80000"/>
              </a:lnSpc>
              <a:spcBef>
                <a:spcPts val="0"/>
              </a:spcBef>
              <a:spcAft>
                <a:spcPts val="0"/>
              </a:spcAft>
              <a:buClr>
                <a:schemeClr val="dk1"/>
              </a:buClr>
              <a:buSzPts val="1140"/>
              <a:buFont typeface="Arial"/>
              <a:buNone/>
            </a:pPr>
            <a:r>
              <a:rPr b="0" i="0" lang="en-US" sz="1140" u="none" strike="noStrike">
                <a:solidFill>
                  <a:schemeClr val="dk1"/>
                </a:solidFill>
                <a:latin typeface="Arial"/>
                <a:ea typeface="Arial"/>
                <a:cs typeface="Arial"/>
                <a:sym typeface="Arial"/>
              </a:rPr>
              <a:t>Mở rộng quy mô được thực hiện bằng cách thêm nhiều máy hơn.</a:t>
            </a:r>
            <a:endParaRPr/>
          </a:p>
          <a:p>
            <a:pPr indent="0" lvl="0" marL="0" marR="0" rtl="0" algn="l">
              <a:lnSpc>
                <a:spcPct val="80000"/>
              </a:lnSpc>
              <a:spcBef>
                <a:spcPts val="0"/>
              </a:spcBef>
              <a:spcAft>
                <a:spcPts val="0"/>
              </a:spcAft>
              <a:buClr>
                <a:schemeClr val="dk1"/>
              </a:buClr>
              <a:buSzPts val="1140"/>
              <a:buFont typeface="Arial"/>
              <a:buNone/>
            </a:pPr>
            <a:r>
              <a:rPr b="0" i="0" lang="en-US" sz="1140" u="none" strike="noStrike">
                <a:solidFill>
                  <a:schemeClr val="dk1"/>
                </a:solidFill>
                <a:latin typeface="Arial"/>
                <a:ea typeface="Arial"/>
                <a:cs typeface="Arial"/>
                <a:sym typeface="Arial"/>
              </a:rPr>
              <a:t>Khả năng xử lý được tăng lên bằng cách tăng số lượng máy chủ.</a:t>
            </a:r>
            <a:endParaRPr/>
          </a:p>
          <a:p>
            <a:pPr indent="0" lvl="0" marL="0" marR="0" rtl="0" algn="l">
              <a:lnSpc>
                <a:spcPct val="80000"/>
              </a:lnSpc>
              <a:spcBef>
                <a:spcPts val="0"/>
              </a:spcBef>
              <a:spcAft>
                <a:spcPts val="0"/>
              </a:spcAft>
              <a:buClr>
                <a:schemeClr val="dk1"/>
              </a:buClr>
              <a:buSzPts val="1140"/>
              <a:buFont typeface="Arial"/>
              <a:buNone/>
            </a:pPr>
            <a:r>
              <a:rPr b="0" i="0" lang="en-US" sz="1140" u="none" strike="noStrike">
                <a:solidFill>
                  <a:schemeClr val="dk1"/>
                </a:solidFill>
                <a:latin typeface="Arial"/>
                <a:ea typeface="Arial"/>
                <a:cs typeface="Arial"/>
                <a:sym typeface="Arial"/>
              </a:rPr>
              <a:t>Do đó, khối lượng công việc được phân phối tốt hơn giữa nhiều máy hơn.</a:t>
            </a:r>
            <a:endParaRPr sz="1140"/>
          </a:p>
        </p:txBody>
      </p:sp>
      <p:sp>
        <p:nvSpPr>
          <p:cNvPr id="928" name="Google Shape;928;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p4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9" name="Google Shape;1059;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0" name="Google Shape;1060;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p45: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8" name="Google Shape;1078;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300" u="none">
                <a:latin typeface="Arial"/>
                <a:ea typeface="Arial"/>
                <a:cs typeface="Arial"/>
                <a:sym typeface="Arial"/>
              </a:rPr>
              <a:t>[Hướng dẫn của giảng viên]</a:t>
            </a:r>
            <a:endParaRPr sz="1300">
              <a:latin typeface="Arial"/>
              <a:ea typeface="Arial"/>
              <a:cs typeface="Arial"/>
              <a:sym typeface="Arial"/>
            </a:endParaRPr>
          </a:p>
          <a:p>
            <a:pPr indent="0" lvl="0" marL="0" rtl="0" algn="l">
              <a:spcBef>
                <a:spcPts val="0"/>
              </a:spcBef>
              <a:spcAft>
                <a:spcPts val="0"/>
              </a:spcAft>
              <a:buNone/>
            </a:pPr>
            <a:r>
              <a:rPr lang="en-US" sz="1300">
                <a:latin typeface="Arial"/>
                <a:ea typeface="Arial"/>
                <a:cs typeface="Arial"/>
                <a:sym typeface="Arial"/>
              </a:rPr>
              <a:t>Sử dụng phép loại suy, ta thấy các kỹ sư giống như đầu bếp.</a:t>
            </a:r>
            <a:endParaRPr sz="1300">
              <a:latin typeface="Arial"/>
              <a:ea typeface="Arial"/>
              <a:cs typeface="Arial"/>
              <a:sym typeface="Arial"/>
            </a:endParaRPr>
          </a:p>
          <a:p>
            <a:pPr indent="0" lvl="0" marL="0" rtl="0" algn="l">
              <a:spcBef>
                <a:spcPts val="0"/>
              </a:spcBef>
              <a:spcAft>
                <a:spcPts val="0"/>
              </a:spcAft>
              <a:buNone/>
            </a:pPr>
            <a:r>
              <a:t/>
            </a:r>
            <a:endParaRPr b="1" sz="1300" u="none">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1" lang="en-US" sz="1300" u="none">
                <a:latin typeface="Arial"/>
                <a:ea typeface="Arial"/>
                <a:cs typeface="Arial"/>
                <a:sym typeface="Arial"/>
              </a:rPr>
              <a:t>[Thông điệp chính]</a:t>
            </a:r>
            <a:endParaRPr sz="700"/>
          </a:p>
          <a:p>
            <a:pPr indent="0" lvl="0" marL="0" marR="0" rtl="0" algn="l">
              <a:lnSpc>
                <a:spcPct val="100000"/>
              </a:lnSpc>
              <a:spcBef>
                <a:spcPts val="0"/>
              </a:spcBef>
              <a:spcAft>
                <a:spcPts val="0"/>
              </a:spcAft>
              <a:buClr>
                <a:schemeClr val="dk1"/>
              </a:buClr>
              <a:buSzPts val="1800"/>
              <a:buFont typeface="Arial"/>
              <a:buNone/>
            </a:pPr>
            <a:r>
              <a:rPr lang="en-US" sz="1300">
                <a:latin typeface="Arial"/>
                <a:ea typeface="Arial"/>
                <a:cs typeface="Arial"/>
                <a:sym typeface="Arial"/>
              </a:rPr>
              <a:t>Việc sản xuất các món ăn xếp hạng Michellin với những nguyên liệu đắt tiền nhất sẽ dễ dàng hơn nhiều. Tuy nhiên, không phải lúc nào chúng ta cũng có thể sử dụng các nguyên liệu hữu cơ tươi ngon nhất từ trang trại địa phương.</a:t>
            </a:r>
            <a:endParaRPr sz="700"/>
          </a:p>
          <a:p>
            <a:pPr indent="0" lvl="0" marL="0" marR="0" rtl="0" algn="l">
              <a:lnSpc>
                <a:spcPct val="100000"/>
              </a:lnSpc>
              <a:spcBef>
                <a:spcPts val="0"/>
              </a:spcBef>
              <a:spcAft>
                <a:spcPts val="0"/>
              </a:spcAft>
              <a:buClr>
                <a:schemeClr val="dk1"/>
              </a:buClr>
              <a:buSzPts val="1800"/>
              <a:buFont typeface="Arial"/>
              <a:buNone/>
            </a:pPr>
            <a:r>
              <a:rPr lang="en-US" sz="1300">
                <a:latin typeface="Arial"/>
                <a:ea typeface="Arial"/>
                <a:cs typeface="Arial"/>
                <a:sym typeface="Arial"/>
              </a:rPr>
              <a:t>Các kỹ sư cần thỏa hiệp về các thành phần và sau đó thiết kế các giải pháp để khắc phục những thỏa hiệp này.</a:t>
            </a:r>
            <a:endParaRPr b="1" sz="1300" u="none">
              <a:latin typeface="Arial"/>
              <a:ea typeface="Arial"/>
              <a:cs typeface="Arial"/>
              <a:sym typeface="Arial"/>
            </a:endParaRPr>
          </a:p>
          <a:p>
            <a:pPr indent="0" lvl="0" marL="0" rtl="0" algn="l">
              <a:spcBef>
                <a:spcPts val="0"/>
              </a:spcBef>
              <a:spcAft>
                <a:spcPts val="0"/>
              </a:spcAft>
              <a:buNone/>
            </a:pPr>
            <a:r>
              <a:t/>
            </a:r>
            <a:endParaRPr sz="1300"/>
          </a:p>
        </p:txBody>
      </p:sp>
      <p:sp>
        <p:nvSpPr>
          <p:cNvPr id="1079" name="Google Shape;1079;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p46: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1" name="Google Shape;1091;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u="none">
                <a:latin typeface="Arial"/>
                <a:ea typeface="Arial"/>
                <a:cs typeface="Arial"/>
                <a:sym typeface="Arial"/>
              </a:rPr>
              <a:t>[Hướng dẫn của giảng viên]</a:t>
            </a:r>
            <a:endParaRPr sz="120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lang="en-US">
                <a:latin typeface="Arial"/>
                <a:ea typeface="Arial"/>
                <a:cs typeface="Arial"/>
                <a:sym typeface="Arial"/>
              </a:rPr>
              <a:t>Yêu cầu học sinh tưởng tượng rằng họ là một phần của đội đặc nhiệm được giao nhiệm vụ giải quyết các vấn đề nhức nhối mà chúng ta đã thảo luận cho đến nay. Một số yêu cầu sẽ là gì?</a:t>
            </a:r>
            <a:endParaRPr>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t/>
            </a:r>
            <a:endParaRPr b="1" sz="1200" u="none">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1" lang="en-US" sz="1200" u="none">
                <a:latin typeface="Arial"/>
                <a:ea typeface="Arial"/>
                <a:cs typeface="Arial"/>
                <a:sym typeface="Arial"/>
              </a:rPr>
              <a:t>[Thông điệp chính]</a:t>
            </a:r>
            <a:endParaRPr/>
          </a:p>
          <a:p>
            <a:pPr indent="0" lvl="0" marL="0" marR="0" rtl="0" algn="l">
              <a:lnSpc>
                <a:spcPct val="100000"/>
              </a:lnSpc>
              <a:spcBef>
                <a:spcPts val="360"/>
              </a:spcBef>
              <a:spcAft>
                <a:spcPts val="0"/>
              </a:spcAft>
              <a:buClr>
                <a:schemeClr val="dk1"/>
              </a:buClr>
              <a:buSzPts val="1200"/>
              <a:buFont typeface="Arial"/>
              <a:buNone/>
            </a:pPr>
            <a:r>
              <a:rPr lang="en-US">
                <a:latin typeface="Arial"/>
                <a:ea typeface="Arial"/>
                <a:cs typeface="Arial"/>
                <a:sym typeface="Arial"/>
              </a:rPr>
              <a:t>Bây giờ chúng ta đã xem xét "tại sao" chúng ta cần Big Data, việc xác định "cái gì" chúng ta cần trở nên dễ dàng hơn nhiều.</a:t>
            </a:r>
            <a:endParaRPr/>
          </a:p>
          <a:p>
            <a:pPr indent="0" lvl="0" marL="0" marR="0" rtl="0" algn="l">
              <a:lnSpc>
                <a:spcPct val="100000"/>
              </a:lnSpc>
              <a:spcBef>
                <a:spcPts val="360"/>
              </a:spcBef>
              <a:spcAft>
                <a:spcPts val="0"/>
              </a:spcAft>
              <a:buClr>
                <a:schemeClr val="dk1"/>
              </a:buClr>
              <a:buSzPts val="1200"/>
              <a:buFont typeface="Arial"/>
              <a:buNone/>
            </a:pPr>
            <a:r>
              <a:rPr lang="en-US">
                <a:latin typeface="Arial"/>
                <a:ea typeface="Arial"/>
                <a:cs typeface="Arial"/>
                <a:sym typeface="Arial"/>
              </a:rPr>
              <a:t>Danh sách trên rõ ràng là chưa đầy đủ nhưng chúng tôi đang tiếp cận vấn đề này từ quan điểm của một giáo dân hơn là một giải pháp kỹ thuật.</a:t>
            </a:r>
            <a:endParaRPr/>
          </a:p>
        </p:txBody>
      </p:sp>
      <p:sp>
        <p:nvSpPr>
          <p:cNvPr id="1092" name="Google Shape;1092;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p47: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9" name="Google Shape;1109;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sz="1200" u="none">
                <a:latin typeface="Arial"/>
                <a:ea typeface="Arial"/>
                <a:cs typeface="Arial"/>
                <a:sym typeface="Arial"/>
              </a:rPr>
              <a:t>[Hướng dẫn của giảng viên]</a:t>
            </a:r>
            <a:endParaRPr/>
          </a:p>
          <a:p>
            <a:pPr indent="0" lvl="0" marL="0" rtl="0" algn="l">
              <a:spcBef>
                <a:spcPts val="0"/>
              </a:spcBef>
              <a:spcAft>
                <a:spcPts val="0"/>
              </a:spcAft>
              <a:buNone/>
            </a:pPr>
            <a:r>
              <a:rPr lang="en-US" sz="1200" u="none">
                <a:latin typeface="Arial"/>
                <a:ea typeface="Arial"/>
                <a:cs typeface="Arial"/>
                <a:sym typeface="Arial"/>
              </a:rPr>
              <a:t>Trang trình bày này cho thấy sự thay đổi về dung lượng lưu trữ và hiệu suất.</a:t>
            </a:r>
            <a:endParaRPr sz="1200" u="none">
              <a:latin typeface="Arial"/>
              <a:ea typeface="Arial"/>
              <a:cs typeface="Arial"/>
              <a:sym typeface="Arial"/>
            </a:endParaRPr>
          </a:p>
          <a:p>
            <a:pPr indent="0" lvl="0" marL="0" rtl="0" algn="l">
              <a:spcBef>
                <a:spcPts val="0"/>
              </a:spcBef>
              <a:spcAft>
                <a:spcPts val="0"/>
              </a:spcAft>
              <a:buNone/>
            </a:pPr>
            <a:r>
              <a:t/>
            </a:r>
            <a:endParaRPr b="1" sz="1200" u="none">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1" lang="en-US" sz="1200" u="none">
                <a:latin typeface="Arial"/>
                <a:ea typeface="Arial"/>
                <a:cs typeface="Arial"/>
                <a:sym typeface="Arial"/>
              </a:rPr>
              <a:t>[Hình thức chính]</a:t>
            </a:r>
            <a:endParaRPr sz="1200" u="none">
              <a:latin typeface="Arial"/>
              <a:ea typeface="Arial"/>
              <a:cs typeface="Arial"/>
              <a:sym typeface="Arial"/>
            </a:endParaRPr>
          </a:p>
          <a:p>
            <a:pPr indent="0" lvl="0" marL="0" rtl="0" algn="l">
              <a:spcBef>
                <a:spcPts val="0"/>
              </a:spcBef>
              <a:spcAft>
                <a:spcPts val="0"/>
              </a:spcAft>
              <a:buNone/>
            </a:pPr>
            <a:r>
              <a:rPr lang="en-US" sz="1200" u="none">
                <a:solidFill>
                  <a:srgbClr val="262626"/>
                </a:solidFill>
                <a:latin typeface="Arial"/>
                <a:ea typeface="Arial"/>
                <a:cs typeface="Arial"/>
                <a:sym typeface="Arial"/>
              </a:rPr>
              <a:t>Hệ thống mở rộng quy mô sẽ tiết kiệm chi phí hơn đáng kể khi có phạm vi lưu trữ dữ liệu từ 100TB đến 1PB.</a:t>
            </a:r>
            <a:endParaRPr/>
          </a:p>
          <a:p>
            <a:pPr indent="0" lvl="0" marL="0" rtl="0" algn="l">
              <a:spcBef>
                <a:spcPts val="0"/>
              </a:spcBef>
              <a:spcAft>
                <a:spcPts val="0"/>
              </a:spcAft>
              <a:buNone/>
            </a:pPr>
            <a:r>
              <a:rPr lang="en-US" sz="1200" u="none">
                <a:solidFill>
                  <a:srgbClr val="262626"/>
                </a:solidFill>
                <a:latin typeface="Arial"/>
                <a:ea typeface="Arial"/>
                <a:cs typeface="Arial"/>
                <a:sym typeface="Arial"/>
              </a:rPr>
              <a:t>Tuy nhiên, với sự dồn dập dữ liệu và lượng dữ liệu mới được đưa vào hệ thống, một hệ thống mở rộng quy mô như ứng dụng RDBMS nhanh chóng trở nên không khả thi.</a:t>
            </a:r>
            <a:endParaRPr sz="1200" u="none">
              <a:solidFill>
                <a:srgbClr val="262626"/>
              </a:solidFill>
              <a:latin typeface="Arial"/>
              <a:ea typeface="Arial"/>
              <a:cs typeface="Arial"/>
              <a:sym typeface="Arial"/>
            </a:endParaRPr>
          </a:p>
          <a:p>
            <a:pPr indent="0" lvl="0" marL="0" rtl="0" algn="l">
              <a:spcBef>
                <a:spcPts val="0"/>
              </a:spcBef>
              <a:spcAft>
                <a:spcPts val="0"/>
              </a:spcAft>
              <a:buNone/>
            </a:pPr>
            <a:r>
              <a:t/>
            </a:r>
            <a:endParaRPr b="0" i="0" sz="1200" u="none">
              <a:solidFill>
                <a:schemeClr val="dk1"/>
              </a:solidFill>
              <a:latin typeface="Arial"/>
              <a:ea typeface="Arial"/>
              <a:cs typeface="Arial"/>
              <a:sym typeface="Arial"/>
            </a:endParaRPr>
          </a:p>
          <a:p>
            <a:pPr indent="0" lvl="0" marL="0" rtl="0" algn="l">
              <a:spcBef>
                <a:spcPts val="0"/>
              </a:spcBef>
              <a:spcAft>
                <a:spcPts val="0"/>
              </a:spcAft>
              <a:buNone/>
            </a:pPr>
            <a:r>
              <a:rPr b="0" i="0" lang="en-US" sz="1200" u="none">
                <a:solidFill>
                  <a:schemeClr val="dk1"/>
                </a:solidFill>
                <a:latin typeface="Arial"/>
                <a:ea typeface="Arial"/>
                <a:cs typeface="Arial"/>
                <a:sym typeface="Arial"/>
              </a:rPr>
              <a:t>Chuyển đổi từ Mở rộng quy mô sang Nhân rộng quy mô</a:t>
            </a:r>
            <a:endParaRPr b="0" i="0" sz="1200" u="none">
              <a:solidFill>
                <a:schemeClr val="dk1"/>
              </a:solidFill>
              <a:latin typeface="Arial"/>
              <a:ea typeface="Arial"/>
              <a:cs typeface="Arial"/>
              <a:sym typeface="Arial"/>
            </a:endParaRPr>
          </a:p>
          <a:p>
            <a:pPr indent="-182563" lvl="1" marL="182563" marR="0" rtl="0" algn="l">
              <a:lnSpc>
                <a:spcPct val="100000"/>
              </a:lnSpc>
              <a:spcBef>
                <a:spcPts val="0"/>
              </a:spcBef>
              <a:spcAft>
                <a:spcPts val="0"/>
              </a:spcAft>
              <a:buClr>
                <a:srgbClr val="193EB0"/>
              </a:buClr>
              <a:buSzPts val="1200"/>
              <a:buFont typeface="Arial"/>
              <a:buChar char="•"/>
            </a:pPr>
            <a:r>
              <a:rPr b="0" i="0" lang="en-US" sz="1200" u="none">
                <a:solidFill>
                  <a:schemeClr val="dk1"/>
                </a:solidFill>
                <a:latin typeface="Arial"/>
                <a:ea typeface="Arial"/>
                <a:cs typeface="Arial"/>
                <a:sym typeface="Arial"/>
              </a:rPr>
              <a:t>Cách duy nhất để hỗ trợ tăng dung lượng lưu trữ một cách hiệu quả về chi phí</a:t>
            </a:r>
            <a:endParaRPr/>
          </a:p>
          <a:p>
            <a:pPr indent="-182563" lvl="1" marL="182563" marR="0" rtl="0" algn="l">
              <a:lnSpc>
                <a:spcPct val="100000"/>
              </a:lnSpc>
              <a:spcBef>
                <a:spcPts val="800"/>
              </a:spcBef>
              <a:spcAft>
                <a:spcPts val="0"/>
              </a:spcAft>
              <a:buClr>
                <a:srgbClr val="193EB0"/>
              </a:buClr>
              <a:buSzPts val="1200"/>
              <a:buFont typeface="Arial"/>
              <a:buChar char="•"/>
            </a:pPr>
            <a:r>
              <a:rPr b="0" i="0" lang="en-US" sz="1200" u="none">
                <a:solidFill>
                  <a:schemeClr val="dk1"/>
                </a:solidFill>
                <a:latin typeface="Arial"/>
                <a:ea typeface="Arial"/>
                <a:cs typeface="Arial"/>
                <a:sym typeface="Arial"/>
              </a:rPr>
              <a:t>Tăng tốc nhờ đám mây, dữ liệu lớn, HPC</a:t>
            </a:r>
            <a:endParaRPr sz="2800"/>
          </a:p>
        </p:txBody>
      </p:sp>
      <p:sp>
        <p:nvSpPr>
          <p:cNvPr id="1110" name="Google Shape;1110;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p48: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58" name="Google Shape;1158;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None/>
            </a:pPr>
            <a:r>
              <a:rPr b="1" lang="en-US" sz="930" u="none">
                <a:latin typeface="Arial"/>
                <a:ea typeface="Arial"/>
                <a:cs typeface="Arial"/>
                <a:sym typeface="Arial"/>
              </a:rPr>
              <a:t>[Hướng dẫn của giảng viên]</a:t>
            </a:r>
            <a:endParaRPr/>
          </a:p>
          <a:p>
            <a:pPr indent="0" lvl="0" marL="0" rtl="0" algn="l">
              <a:lnSpc>
                <a:spcPct val="80000"/>
              </a:lnSpc>
              <a:spcBef>
                <a:spcPts val="0"/>
              </a:spcBef>
              <a:spcAft>
                <a:spcPts val="0"/>
              </a:spcAft>
              <a:buNone/>
            </a:pPr>
            <a:r>
              <a:rPr lang="en-US" sz="930" u="none">
                <a:latin typeface="Arial"/>
                <a:ea typeface="Arial"/>
                <a:cs typeface="Arial"/>
                <a:sym typeface="Arial"/>
              </a:rPr>
              <a:t>Slide này cho thấy bộ xử lý đang thay đổi như thế nào.</a:t>
            </a:r>
            <a:endParaRPr/>
          </a:p>
          <a:p>
            <a:pPr indent="0" lvl="0" marL="0" rtl="0" algn="l">
              <a:lnSpc>
                <a:spcPct val="80000"/>
              </a:lnSpc>
              <a:spcBef>
                <a:spcPts val="0"/>
              </a:spcBef>
              <a:spcAft>
                <a:spcPts val="0"/>
              </a:spcAft>
              <a:buNone/>
            </a:pPr>
            <a:r>
              <a:t/>
            </a:r>
            <a:endParaRPr sz="930" u="none">
              <a:latin typeface="Arial"/>
              <a:ea typeface="Arial"/>
              <a:cs typeface="Arial"/>
              <a:sym typeface="Arial"/>
            </a:endParaRPr>
          </a:p>
          <a:p>
            <a:pPr indent="0" lvl="0" marL="0" rtl="0" algn="l">
              <a:lnSpc>
                <a:spcPct val="80000"/>
              </a:lnSpc>
              <a:spcBef>
                <a:spcPts val="0"/>
              </a:spcBef>
              <a:spcAft>
                <a:spcPts val="0"/>
              </a:spcAft>
              <a:buNone/>
            </a:pPr>
            <a:r>
              <a:rPr lang="en-US" sz="930" u="none">
                <a:latin typeface="Arial"/>
                <a:ea typeface="Arial"/>
                <a:cs typeface="Arial"/>
                <a:sym typeface="Arial"/>
              </a:rPr>
              <a:t>Giới thiệu khái niệm Xử lý song song phân tán, sử dụng bộ xử lý đa lõi của Intel.</a:t>
            </a:r>
            <a:endParaRPr/>
          </a:p>
          <a:p>
            <a:pPr indent="0" lvl="0" marL="0" rtl="0" algn="l">
              <a:lnSpc>
                <a:spcPct val="80000"/>
              </a:lnSpc>
              <a:spcBef>
                <a:spcPts val="0"/>
              </a:spcBef>
              <a:spcAft>
                <a:spcPts val="0"/>
              </a:spcAft>
              <a:buNone/>
            </a:pPr>
            <a:r>
              <a:rPr lang="en-US" sz="930" u="none">
                <a:latin typeface="Arial"/>
                <a:ea typeface="Arial"/>
                <a:cs typeface="Arial"/>
                <a:sym typeface="Arial"/>
              </a:rPr>
              <a:t>Đa lõi đề cập đến một kiến trúc trong đó một bộ xử lý vật lý duy nhất kết hợp logic lõi của nhiều bộ xử lý.</a:t>
            </a:r>
            <a:endParaRPr/>
          </a:p>
          <a:p>
            <a:pPr indent="0" lvl="0" marL="0" rtl="0" algn="l">
              <a:lnSpc>
                <a:spcPct val="80000"/>
              </a:lnSpc>
              <a:spcBef>
                <a:spcPts val="0"/>
              </a:spcBef>
              <a:spcAft>
                <a:spcPts val="0"/>
              </a:spcAft>
              <a:buNone/>
            </a:pPr>
            <a:r>
              <a:rPr lang="en-US" sz="930" u="none">
                <a:latin typeface="Arial"/>
                <a:ea typeface="Arial"/>
                <a:cs typeface="Arial"/>
                <a:sym typeface="Arial"/>
              </a:rPr>
              <a:t>Một mạch tích hợp duy nhất được sử dụng để đóng gói hoặc giữ các bộ xử lý này. Các mạch tích hợp đơn lẻ này được gọi là khuôn. Kiến trúc đa lõi đặt nhiều lõi bộ xử lý và gộp chúng thành một bộ xử lý vật lý duy nhất. Mục tiêu là tạo ra một hệ thống có thể hoàn thành nhiều tác vụ hơn cùng một lúc, do đó đạt được hiệu năng hệ thống tổng thể tốt hơn.</a:t>
            </a:r>
            <a:endParaRPr sz="930" u="none">
              <a:latin typeface="Arial"/>
              <a:ea typeface="Arial"/>
              <a:cs typeface="Arial"/>
              <a:sym typeface="Arial"/>
            </a:endParaRPr>
          </a:p>
          <a:p>
            <a:pPr indent="0" lvl="0" marL="0" rtl="0" algn="l">
              <a:lnSpc>
                <a:spcPct val="80000"/>
              </a:lnSpc>
              <a:spcBef>
                <a:spcPts val="0"/>
              </a:spcBef>
              <a:spcAft>
                <a:spcPts val="0"/>
              </a:spcAft>
              <a:buNone/>
            </a:pPr>
            <a:r>
              <a:t/>
            </a:r>
            <a:endParaRPr b="1" sz="930" u="none">
              <a:latin typeface="Arial"/>
              <a:ea typeface="Arial"/>
              <a:cs typeface="Arial"/>
              <a:sym typeface="Arial"/>
            </a:endParaRPr>
          </a:p>
          <a:p>
            <a:pPr indent="0" lvl="0" marL="0" marR="0" rtl="0" algn="l">
              <a:lnSpc>
                <a:spcPct val="80000"/>
              </a:lnSpc>
              <a:spcBef>
                <a:spcPts val="0"/>
              </a:spcBef>
              <a:spcAft>
                <a:spcPts val="0"/>
              </a:spcAft>
              <a:buClr>
                <a:schemeClr val="dk1"/>
              </a:buClr>
              <a:buSzPts val="930"/>
              <a:buFont typeface="Arial"/>
              <a:buNone/>
            </a:pPr>
            <a:r>
              <a:rPr b="1" lang="en-US" sz="930" u="none">
                <a:latin typeface="Arial"/>
                <a:ea typeface="Arial"/>
                <a:cs typeface="Arial"/>
                <a:sym typeface="Arial"/>
              </a:rPr>
              <a:t>[Thông điệp chính]</a:t>
            </a:r>
            <a:endParaRPr sz="930" u="none">
              <a:latin typeface="Arial"/>
              <a:ea typeface="Arial"/>
              <a:cs typeface="Arial"/>
              <a:sym typeface="Arial"/>
            </a:endParaRPr>
          </a:p>
          <a:p>
            <a:pPr indent="0" lvl="0" marL="0" rtl="0" algn="l">
              <a:lnSpc>
                <a:spcPct val="80000"/>
              </a:lnSpc>
              <a:spcBef>
                <a:spcPts val="0"/>
              </a:spcBef>
              <a:spcAft>
                <a:spcPts val="0"/>
              </a:spcAft>
              <a:buNone/>
            </a:pPr>
            <a:r>
              <a:rPr lang="en-US" sz="930" u="none">
                <a:latin typeface="Arial"/>
                <a:ea typeface="Arial"/>
                <a:cs typeface="Arial"/>
                <a:sym typeface="Arial"/>
              </a:rPr>
              <a:t>Theo định luật Moore, số lượng bóng bán dẫn tăng gấp đôi sau mỗi 24 tháng.</a:t>
            </a:r>
            <a:endParaRPr/>
          </a:p>
          <a:p>
            <a:pPr indent="0" lvl="0" marL="0" rtl="0" algn="l">
              <a:lnSpc>
                <a:spcPct val="80000"/>
              </a:lnSpc>
              <a:spcBef>
                <a:spcPts val="0"/>
              </a:spcBef>
              <a:spcAft>
                <a:spcPts val="0"/>
              </a:spcAft>
              <a:buNone/>
            </a:pPr>
            <a:r>
              <a:rPr lang="en-US" sz="930" u="none">
                <a:latin typeface="Arial"/>
                <a:ea typeface="Arial"/>
                <a:cs typeface="Arial"/>
                <a:sym typeface="Arial"/>
              </a:rPr>
              <a:t>Tuy nhiên, tần số (chu kỳ đồng hồ của các cao nguyên máy tính vào khoảng năm 2000 và không tăng.</a:t>
            </a:r>
            <a:endParaRPr/>
          </a:p>
          <a:p>
            <a:pPr indent="0" lvl="0" marL="0" rtl="0" algn="l">
              <a:lnSpc>
                <a:spcPct val="80000"/>
              </a:lnSpc>
              <a:spcBef>
                <a:spcPts val="0"/>
              </a:spcBef>
              <a:spcAft>
                <a:spcPts val="0"/>
              </a:spcAft>
              <a:buNone/>
            </a:pPr>
            <a:r>
              <a:rPr lang="en-US" sz="930" u="none">
                <a:latin typeface="Arial"/>
                <a:ea typeface="Arial"/>
                <a:cs typeface="Arial"/>
                <a:sym typeface="Arial"/>
              </a:rPr>
              <a:t>Điều này liên quan đến thực tế là hiệu suất của một luồng ngừng tăng cùng một lúc.</a:t>
            </a:r>
            <a:endParaRPr/>
          </a:p>
          <a:p>
            <a:pPr indent="0" lvl="0" marL="0" rtl="0" algn="l">
              <a:lnSpc>
                <a:spcPct val="80000"/>
              </a:lnSpc>
              <a:spcBef>
                <a:spcPts val="0"/>
              </a:spcBef>
              <a:spcAft>
                <a:spcPts val="0"/>
              </a:spcAft>
              <a:buNone/>
            </a:pPr>
            <a:r>
              <a:rPr lang="en-US" sz="930" u="none">
                <a:latin typeface="Arial"/>
                <a:ea typeface="Arial"/>
                <a:cs typeface="Arial"/>
                <a:sym typeface="Arial"/>
              </a:rPr>
              <a:t>Tuy nhiên, cũng vào khoảng thời gian đó (năm 2000), các bộ xử lý hiện đang được xây dựng với đa lõi.</a:t>
            </a:r>
            <a:endParaRPr/>
          </a:p>
          <a:p>
            <a:pPr indent="0" lvl="0" marL="0" rtl="0" algn="l">
              <a:lnSpc>
                <a:spcPct val="80000"/>
              </a:lnSpc>
              <a:spcBef>
                <a:spcPts val="0"/>
              </a:spcBef>
              <a:spcAft>
                <a:spcPts val="0"/>
              </a:spcAft>
              <a:buNone/>
            </a:pPr>
            <a:r>
              <a:rPr lang="en-US" sz="930" u="none">
                <a:latin typeface="Arial"/>
                <a:ea typeface="Arial"/>
                <a:cs typeface="Arial"/>
                <a:sym typeface="Arial"/>
              </a:rPr>
              <a:t>Điều này phản ánh những hạn chế vật lý của việc tăng chu kỳ đồng hồ.</a:t>
            </a:r>
            <a:endParaRPr/>
          </a:p>
          <a:p>
            <a:pPr indent="0" lvl="0" marL="0" rtl="0" algn="l">
              <a:lnSpc>
                <a:spcPct val="80000"/>
              </a:lnSpc>
              <a:spcBef>
                <a:spcPts val="0"/>
              </a:spcBef>
              <a:spcAft>
                <a:spcPts val="0"/>
              </a:spcAft>
              <a:buNone/>
            </a:pPr>
            <a:r>
              <a:rPr lang="en-US" sz="930" u="none">
                <a:latin typeface="Arial"/>
                <a:ea typeface="Arial"/>
                <a:cs typeface="Arial"/>
                <a:sym typeface="Arial"/>
              </a:rPr>
              <a:t>Vì vậy, thay vào đó, bộ xử lý đã cung cấp thêm lõi hoặc "bộ não".</a:t>
            </a:r>
            <a:endParaRPr/>
          </a:p>
          <a:p>
            <a:pPr indent="0" lvl="0" marL="0" rtl="0" algn="l">
              <a:lnSpc>
                <a:spcPct val="80000"/>
              </a:lnSpc>
              <a:spcBef>
                <a:spcPts val="0"/>
              </a:spcBef>
              <a:spcAft>
                <a:spcPts val="0"/>
              </a:spcAft>
              <a:buNone/>
            </a:pPr>
            <a:r>
              <a:t/>
            </a:r>
            <a:endParaRPr sz="930" u="none">
              <a:latin typeface="Arial"/>
              <a:ea typeface="Arial"/>
              <a:cs typeface="Arial"/>
              <a:sym typeface="Arial"/>
            </a:endParaRPr>
          </a:p>
          <a:p>
            <a:pPr indent="0" lvl="0" marL="0" rtl="0" algn="l">
              <a:lnSpc>
                <a:spcPct val="80000"/>
              </a:lnSpc>
              <a:spcBef>
                <a:spcPts val="0"/>
              </a:spcBef>
              <a:spcAft>
                <a:spcPts val="0"/>
              </a:spcAft>
              <a:buNone/>
            </a:pPr>
            <a:r>
              <a:rPr lang="en-US" sz="930" u="none">
                <a:latin typeface="Arial"/>
                <a:ea typeface="Arial"/>
                <a:cs typeface="Arial"/>
                <a:sym typeface="Arial"/>
              </a:rPr>
              <a:t>Khái niệm về bộ xử lý đa lõi trong phần cứng có thể được mở rộng cho hệ thống hoặc cụm cơ sở dữ liệu phân tán.</a:t>
            </a:r>
            <a:endParaRPr/>
          </a:p>
          <a:p>
            <a:pPr indent="0" lvl="0" marL="0" rtl="0" algn="l">
              <a:lnSpc>
                <a:spcPct val="80000"/>
              </a:lnSpc>
              <a:spcBef>
                <a:spcPts val="0"/>
              </a:spcBef>
              <a:spcAft>
                <a:spcPts val="0"/>
              </a:spcAft>
              <a:buNone/>
            </a:pPr>
            <a:r>
              <a:t/>
            </a:r>
            <a:endParaRPr sz="930" u="none">
              <a:latin typeface="Arial"/>
              <a:ea typeface="Arial"/>
              <a:cs typeface="Arial"/>
              <a:sym typeface="Arial"/>
            </a:endParaRPr>
          </a:p>
          <a:p>
            <a:pPr indent="0" lvl="0" marL="0" rtl="0" algn="l">
              <a:lnSpc>
                <a:spcPct val="80000"/>
              </a:lnSpc>
              <a:spcBef>
                <a:spcPts val="0"/>
              </a:spcBef>
              <a:spcAft>
                <a:spcPts val="0"/>
              </a:spcAft>
              <a:buNone/>
            </a:pPr>
            <a:r>
              <a:rPr lang="en-US" sz="930" u="none">
                <a:latin typeface="Arial"/>
                <a:ea typeface="Arial"/>
                <a:cs typeface="Arial"/>
                <a:sym typeface="Arial"/>
              </a:rPr>
              <a:t>Kích thước của cả bộ nhớ và đĩa đang tăng lên.</a:t>
            </a:r>
            <a:endParaRPr sz="930" u="none">
              <a:latin typeface="Arial"/>
              <a:ea typeface="Arial"/>
              <a:cs typeface="Arial"/>
              <a:sym typeface="Arial"/>
            </a:endParaRPr>
          </a:p>
          <a:p>
            <a:pPr indent="0" lvl="0" marL="0" rtl="0" algn="l">
              <a:lnSpc>
                <a:spcPct val="80000"/>
              </a:lnSpc>
              <a:spcBef>
                <a:spcPts val="0"/>
              </a:spcBef>
              <a:spcAft>
                <a:spcPts val="0"/>
              </a:spcAft>
              <a:buNone/>
            </a:pPr>
            <a:r>
              <a:t/>
            </a:r>
            <a:endParaRPr sz="930" u="none">
              <a:latin typeface="Arial"/>
              <a:ea typeface="Arial"/>
              <a:cs typeface="Arial"/>
              <a:sym typeface="Arial"/>
            </a:endParaRPr>
          </a:p>
          <a:p>
            <a:pPr indent="0" lvl="0" marL="0" rtl="0" algn="l">
              <a:lnSpc>
                <a:spcPct val="80000"/>
              </a:lnSpc>
              <a:spcBef>
                <a:spcPts val="0"/>
              </a:spcBef>
              <a:spcAft>
                <a:spcPts val="0"/>
              </a:spcAft>
              <a:buNone/>
            </a:pPr>
            <a:r>
              <a:rPr lang="en-US" sz="930" u="none">
                <a:latin typeface="Arial"/>
                <a:ea typeface="Arial"/>
                <a:cs typeface="Arial"/>
                <a:sym typeface="Arial"/>
              </a:rPr>
              <a:t>Phần cứng hàng hóa tiêu biểu hiện nay có:</a:t>
            </a:r>
            <a:endParaRPr/>
          </a:p>
          <a:p>
            <a:pPr indent="-182563" lvl="1" marL="182563" marR="0" rtl="0" algn="l">
              <a:lnSpc>
                <a:spcPct val="80000"/>
              </a:lnSpc>
              <a:spcBef>
                <a:spcPts val="0"/>
              </a:spcBef>
              <a:spcAft>
                <a:spcPts val="0"/>
              </a:spcAft>
              <a:buClr>
                <a:srgbClr val="193EB0"/>
              </a:buClr>
              <a:buSzPts val="930"/>
              <a:buFont typeface="Arial"/>
              <a:buChar char="•"/>
            </a:pPr>
            <a:r>
              <a:rPr b="0" i="0" lang="en-US" sz="930" u="none">
                <a:solidFill>
                  <a:schemeClr val="dk1"/>
                </a:solidFill>
                <a:latin typeface="Arial"/>
                <a:ea typeface="Arial"/>
                <a:cs typeface="Arial"/>
                <a:sym typeface="Arial"/>
              </a:rPr>
              <a:t>Terabyte ổ cứng</a:t>
            </a:r>
            <a:endParaRPr/>
          </a:p>
          <a:p>
            <a:pPr indent="-182563" lvl="1" marL="182563" marR="0" rtl="0" algn="l">
              <a:lnSpc>
                <a:spcPct val="80000"/>
              </a:lnSpc>
              <a:spcBef>
                <a:spcPts val="800"/>
              </a:spcBef>
              <a:spcAft>
                <a:spcPts val="0"/>
              </a:spcAft>
              <a:buClr>
                <a:srgbClr val="193EB0"/>
              </a:buClr>
              <a:buSzPts val="930"/>
              <a:buFont typeface="Arial"/>
              <a:buChar char="•"/>
            </a:pPr>
            <a:r>
              <a:rPr b="0" i="0" lang="en-US" sz="930" u="none">
                <a:solidFill>
                  <a:schemeClr val="dk1"/>
                </a:solidFill>
                <a:latin typeface="Arial"/>
                <a:ea typeface="Arial"/>
                <a:cs typeface="Arial"/>
                <a:sym typeface="Arial"/>
              </a:rPr>
              <a:t>Gigabyte dung lượng bộ nhớ</a:t>
            </a:r>
            <a:endParaRPr/>
          </a:p>
          <a:p>
            <a:pPr indent="-182563" lvl="1" marL="182563" marR="0" rtl="0" algn="l">
              <a:lnSpc>
                <a:spcPct val="80000"/>
              </a:lnSpc>
              <a:spcBef>
                <a:spcPts val="800"/>
              </a:spcBef>
              <a:spcAft>
                <a:spcPts val="0"/>
              </a:spcAft>
              <a:buClr>
                <a:srgbClr val="193EB0"/>
              </a:buClr>
              <a:buSzPts val="930"/>
              <a:buFont typeface="Arial"/>
              <a:buChar char="•"/>
            </a:pPr>
            <a:r>
              <a:rPr b="0" i="0" lang="en-US" sz="930" u="none">
                <a:solidFill>
                  <a:schemeClr val="dk1"/>
                </a:solidFill>
                <a:latin typeface="Arial"/>
                <a:ea typeface="Arial"/>
                <a:cs typeface="Arial"/>
                <a:sym typeface="Arial"/>
              </a:rPr>
              <a:t>Bộ vi xử lý đa lõi</a:t>
            </a:r>
            <a:endParaRPr sz="930"/>
          </a:p>
        </p:txBody>
      </p:sp>
      <p:sp>
        <p:nvSpPr>
          <p:cNvPr id="1159" name="Google Shape;1159;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a:solidFill>
                  <a:schemeClr val="dk1"/>
                </a:solidFill>
                <a:latin typeface="Arial"/>
                <a:ea typeface="Arial"/>
                <a:cs typeface="Arial"/>
                <a:sym typeface="Arial"/>
              </a:rPr>
              <a:t>[Hướng dẫn của giảng viên]</a:t>
            </a:r>
            <a:endParaRPr b="1" sz="1200">
              <a:solidFill>
                <a:schemeClr val="dk1"/>
              </a:solidFill>
              <a:latin typeface="Arial"/>
              <a:ea typeface="Arial"/>
              <a:cs typeface="Arial"/>
              <a:sym typeface="Arial"/>
            </a:endParaRPr>
          </a:p>
          <a:p>
            <a:pPr indent="0" lvl="0" marL="0" rtl="0" algn="l">
              <a:spcBef>
                <a:spcPts val="0"/>
              </a:spcBef>
              <a:spcAft>
                <a:spcPts val="0"/>
              </a:spcAft>
              <a:buNone/>
            </a:pPr>
            <a:r>
              <a:rPr lang="en-US" sz="1200">
                <a:solidFill>
                  <a:schemeClr val="dk1"/>
                </a:solidFill>
                <a:latin typeface="Arial"/>
                <a:ea typeface="Arial"/>
                <a:cs typeface="Arial"/>
                <a:sym typeface="Arial"/>
              </a:rPr>
              <a:t>Trong bài 1.1, chúng tôi áp dụng cách tiếp cận nhẹ nhàng với Big Data mà không cần tìm hiểu sâu về kỹ thuật. Con người luôn là những người thu thập thông tin. Khả năng thu thập và xử lý dữ liệu của chúng ta là nền tảng chính giúp con người đạt được bước tiến hóa tiếp theo trong lịch sử loài người. Chúng ta đã đi từ Thợ săn/Hái lượm sang Nông nghiệp rồi Công nghiệp rồi đến Thời đại Thông tin. Trong mỗi bước, lượng dữ liệu chúng ta thu thập và xử lý cũng tăng lên theo những bước nhảy vọt.</a:t>
            </a:r>
            <a:endParaRPr/>
          </a:p>
          <a:p>
            <a:pPr indent="0" lvl="0" marL="0" rtl="0" algn="l">
              <a:spcBef>
                <a:spcPts val="0"/>
              </a:spcBef>
              <a:spcAft>
                <a:spcPts val="0"/>
              </a:spcAft>
              <a:buNone/>
            </a:pPr>
            <a:r>
              <a:t/>
            </a:r>
            <a:endParaRPr sz="1200">
              <a:solidFill>
                <a:schemeClr val="dk1"/>
              </a:solidFill>
              <a:latin typeface="Arial"/>
              <a:ea typeface="Arial"/>
              <a:cs typeface="Arial"/>
              <a:sym typeface="Arial"/>
            </a:endParaRPr>
          </a:p>
          <a:p>
            <a:pPr indent="0" lvl="0" marL="0" rtl="0" algn="l">
              <a:spcBef>
                <a:spcPts val="0"/>
              </a:spcBef>
              <a:spcAft>
                <a:spcPts val="0"/>
              </a:spcAft>
              <a:buNone/>
            </a:pPr>
            <a:r>
              <a:rPr lang="en-US" sz="1200">
                <a:solidFill>
                  <a:schemeClr val="dk1"/>
                </a:solidFill>
                <a:latin typeface="Arial"/>
                <a:ea typeface="Arial"/>
                <a:cs typeface="Arial"/>
                <a:sym typeface="Arial"/>
              </a:rPr>
              <a:t>Trong bài 1.2, chúng ta thảo luận về những cách khác nhau mà Big Data đã thay đổi cục diện của các thực thể doanh nghiệp. Thông tin và việc sử dụng nó một cách thông minh là nhiên liệu mới cho sự phát triển của công ty và các nguồn doanh thu mới.</a:t>
            </a:r>
            <a:endParaRPr/>
          </a:p>
          <a:p>
            <a:pPr indent="0" lvl="0" marL="0" rtl="0" algn="l">
              <a:spcBef>
                <a:spcPts val="0"/>
              </a:spcBef>
              <a:spcAft>
                <a:spcPts val="0"/>
              </a:spcAft>
              <a:buNone/>
            </a:pPr>
            <a:r>
              <a:t/>
            </a:r>
            <a:endParaRPr sz="1200">
              <a:solidFill>
                <a:schemeClr val="dk1"/>
              </a:solidFill>
              <a:latin typeface="Arial"/>
              <a:ea typeface="Arial"/>
              <a:cs typeface="Arial"/>
              <a:sym typeface="Arial"/>
            </a:endParaRPr>
          </a:p>
          <a:p>
            <a:pPr indent="0" lvl="0" marL="0" rtl="0" algn="l">
              <a:spcBef>
                <a:spcPts val="0"/>
              </a:spcBef>
              <a:spcAft>
                <a:spcPts val="0"/>
              </a:spcAft>
              <a:buNone/>
            </a:pPr>
            <a:r>
              <a:rPr lang="en-US" sz="1200">
                <a:solidFill>
                  <a:schemeClr val="dk1"/>
                </a:solidFill>
                <a:latin typeface="Arial"/>
                <a:ea typeface="Arial"/>
                <a:cs typeface="Arial"/>
                <a:sym typeface="Arial"/>
              </a:rPr>
              <a:t>Trong bài 1.3, chúng ta khám phá những thay đổi về xã hội, văn hóa và kỹ thuật dẫn đến những thay đổi lớn dẫn đến sự tràn ngập dữ liệu. Những thay đổi này kích hoạt một thay đổi lớn trong cách dữ liệu được tạo và do đó được xử lý. Sự thay đổi lớn này gây căng thẳng cho các phương pháp xử lý dữ liệu hiện có. Các tập đoàn đấu tranh để theo kịp lượng dữ liệu ngày càng tăng được lưu trữ và xử lý. Các hệ thống truyền thống rất tốn kém và không hiệu quả khi đối mặt với những thay đổi này.</a:t>
            </a:r>
            <a:endParaRPr/>
          </a:p>
          <a:p>
            <a:pPr indent="0" lvl="0" marL="0" rtl="0" algn="l">
              <a:spcBef>
                <a:spcPts val="0"/>
              </a:spcBef>
              <a:spcAft>
                <a:spcPts val="0"/>
              </a:spcAft>
              <a:buNone/>
            </a:pPr>
            <a:r>
              <a:t/>
            </a:r>
            <a:endParaRPr sz="1200">
              <a:solidFill>
                <a:schemeClr val="dk1"/>
              </a:solidFill>
              <a:latin typeface="Arial"/>
              <a:ea typeface="Arial"/>
              <a:cs typeface="Arial"/>
              <a:sym typeface="Arial"/>
            </a:endParaRPr>
          </a:p>
          <a:p>
            <a:pPr indent="0" lvl="0" marL="0" rtl="0" algn="l">
              <a:spcBef>
                <a:spcPts val="0"/>
              </a:spcBef>
              <a:spcAft>
                <a:spcPts val="0"/>
              </a:spcAft>
              <a:buNone/>
            </a:pPr>
            <a:r>
              <a:rPr lang="en-US" sz="1200">
                <a:solidFill>
                  <a:schemeClr val="dk1"/>
                </a:solidFill>
                <a:latin typeface="Arial"/>
                <a:ea typeface="Arial"/>
                <a:cs typeface="Arial"/>
                <a:sym typeface="Arial"/>
              </a:rPr>
              <a:t>Trong phần 1.4, chúng ta xem qua và tổng quan về một số thay đổi cần thiết đối với kiến trúc xử lý dữ liệu để xử lý khối lượng, sự đa dạng và tốc độ ngày càng tăng của dữ liệu. Những thay đổi này, nếu được thực hiện đúng cách, sẽ dẫn đến các nền tảng cung cấp thông tin chi tiết và giá trị cho các tập đoàn và doanh nghiệp.</a:t>
            </a:r>
            <a:endParaRPr sz="1200">
              <a:solidFill>
                <a:schemeClr val="dk1"/>
              </a:solidFill>
              <a:latin typeface="Arial"/>
              <a:ea typeface="Arial"/>
              <a:cs typeface="Arial"/>
              <a:sym typeface="Arial"/>
            </a:endParaRPr>
          </a:p>
        </p:txBody>
      </p:sp>
      <p:sp>
        <p:nvSpPr>
          <p:cNvPr id="126" name="Google Shape;126;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p49: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5" name="Google Shape;1185;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None/>
            </a:pPr>
            <a:r>
              <a:rPr b="1" lang="en-US" sz="1110" u="none">
                <a:latin typeface="Arial"/>
                <a:ea typeface="Arial"/>
                <a:cs typeface="Arial"/>
                <a:sym typeface="Arial"/>
              </a:rPr>
              <a:t>[Hướng dẫn của giảng viên] </a:t>
            </a:r>
            <a:endParaRPr/>
          </a:p>
          <a:p>
            <a:pPr indent="0" lvl="0" marL="0" rtl="0" algn="l">
              <a:lnSpc>
                <a:spcPct val="80000"/>
              </a:lnSpc>
              <a:spcBef>
                <a:spcPts val="0"/>
              </a:spcBef>
              <a:spcAft>
                <a:spcPts val="0"/>
              </a:spcAft>
              <a:buNone/>
            </a:pPr>
            <a:r>
              <a:rPr b="0" lang="en-US" sz="1110" u="none">
                <a:latin typeface="Arial"/>
                <a:ea typeface="Arial"/>
                <a:cs typeface="Arial"/>
                <a:sym typeface="Arial"/>
              </a:rPr>
              <a:t>Hỏi học sinh tại sao cách mở rộng lại thay đổi?</a:t>
            </a:r>
            <a:endParaRPr/>
          </a:p>
          <a:p>
            <a:pPr indent="0" lvl="0" marL="0" rtl="0" algn="l">
              <a:lnSpc>
                <a:spcPct val="80000"/>
              </a:lnSpc>
              <a:spcBef>
                <a:spcPts val="0"/>
              </a:spcBef>
              <a:spcAft>
                <a:spcPts val="0"/>
              </a:spcAft>
              <a:buNone/>
            </a:pPr>
            <a:r>
              <a:rPr b="0" lang="en-US" sz="1110" u="none">
                <a:latin typeface="Arial"/>
                <a:ea typeface="Arial"/>
                <a:cs typeface="Arial"/>
                <a:sym typeface="Arial"/>
              </a:rPr>
              <a:t>Thay vì đưa ra câu trả lời trực tiếp, hãy khuyến khích họ thảo luận và chia sẻ ý kiến của mình.</a:t>
            </a:r>
            <a:endParaRPr b="0" sz="1110" u="none">
              <a:latin typeface="Arial"/>
              <a:ea typeface="Arial"/>
              <a:cs typeface="Arial"/>
              <a:sym typeface="Arial"/>
            </a:endParaRPr>
          </a:p>
          <a:p>
            <a:pPr indent="0" lvl="0" marL="0" rtl="0" algn="l">
              <a:lnSpc>
                <a:spcPct val="80000"/>
              </a:lnSpc>
              <a:spcBef>
                <a:spcPts val="0"/>
              </a:spcBef>
              <a:spcAft>
                <a:spcPts val="0"/>
              </a:spcAft>
              <a:buNone/>
            </a:pPr>
            <a:r>
              <a:t/>
            </a:r>
            <a:endParaRPr b="0" sz="1110" u="none">
              <a:latin typeface="Arial"/>
              <a:ea typeface="Arial"/>
              <a:cs typeface="Arial"/>
              <a:sym typeface="Arial"/>
            </a:endParaRPr>
          </a:p>
          <a:p>
            <a:pPr indent="0" lvl="0" marL="0" rtl="0" algn="l">
              <a:lnSpc>
                <a:spcPct val="80000"/>
              </a:lnSpc>
              <a:spcBef>
                <a:spcPts val="0"/>
              </a:spcBef>
              <a:spcAft>
                <a:spcPts val="0"/>
              </a:spcAft>
              <a:buNone/>
            </a:pPr>
            <a:r>
              <a:rPr b="1" lang="en-US" sz="1110" u="none">
                <a:latin typeface="Arial"/>
                <a:ea typeface="Arial"/>
                <a:cs typeface="Arial"/>
                <a:sym typeface="Arial"/>
              </a:rPr>
              <a:t>[Thông điệp chính]</a:t>
            </a:r>
            <a:endParaRPr sz="1110" u="none">
              <a:latin typeface="Arial"/>
              <a:ea typeface="Arial"/>
              <a:cs typeface="Arial"/>
              <a:sym typeface="Arial"/>
            </a:endParaRPr>
          </a:p>
          <a:p>
            <a:pPr indent="0" lvl="0" marL="0" rtl="0" algn="l">
              <a:lnSpc>
                <a:spcPct val="80000"/>
              </a:lnSpc>
              <a:spcBef>
                <a:spcPts val="0"/>
              </a:spcBef>
              <a:spcAft>
                <a:spcPts val="0"/>
              </a:spcAft>
              <a:buNone/>
            </a:pPr>
            <a:r>
              <a:rPr lang="en-US" sz="1110">
                <a:latin typeface="Arial"/>
                <a:ea typeface="Arial"/>
                <a:cs typeface="Arial"/>
                <a:sym typeface="Arial"/>
              </a:rPr>
              <a:t>Một trong những yêu cầu nền tảng quan trọng nhất là khả năng mở rộng quy mô khi cần xử lý và lưu trữ bổ sung.</a:t>
            </a:r>
            <a:endParaRPr/>
          </a:p>
          <a:p>
            <a:pPr indent="0" lvl="0" marL="0" rtl="0" algn="l">
              <a:lnSpc>
                <a:spcPct val="80000"/>
              </a:lnSpc>
              <a:spcBef>
                <a:spcPts val="0"/>
              </a:spcBef>
              <a:spcAft>
                <a:spcPts val="0"/>
              </a:spcAft>
              <a:buNone/>
            </a:pPr>
            <a:r>
              <a:rPr lang="en-US" sz="1110">
                <a:latin typeface="Arial"/>
                <a:ea typeface="Arial"/>
                <a:cs typeface="Arial"/>
                <a:sym typeface="Arial"/>
              </a:rPr>
              <a:t>Cơ sở dữ liệu quan hệ truyền thống được thiết kế để chạy trên một máy chủ nhằm duy trì tính toàn vẹn của ánh xạ bảng và tránh các sự cố của điện toán phân tán.</a:t>
            </a:r>
            <a:endParaRPr/>
          </a:p>
          <a:p>
            <a:pPr indent="0" lvl="0" marL="0" rtl="0" algn="l">
              <a:lnSpc>
                <a:spcPct val="80000"/>
              </a:lnSpc>
              <a:spcBef>
                <a:spcPts val="0"/>
              </a:spcBef>
              <a:spcAft>
                <a:spcPts val="0"/>
              </a:spcAft>
              <a:buNone/>
            </a:pPr>
            <a:r>
              <a:rPr lang="en-US" sz="1110">
                <a:latin typeface="Arial"/>
                <a:ea typeface="Arial"/>
                <a:cs typeface="Arial"/>
                <a:sym typeface="Arial"/>
              </a:rPr>
              <a:t>Với thiết kế này, nếu một hệ thống cần mở rộng quy mô, khách hàng phải mua phần cứng độc quyền lớn hơn, phức tạp hơn và đắt tiền hơn với nhiều sức mạnh xử lý, bộ nhớ và lưu trữ hơn.</a:t>
            </a:r>
            <a:endParaRPr/>
          </a:p>
          <a:p>
            <a:pPr indent="0" lvl="0" marL="0" rtl="0" algn="l">
              <a:lnSpc>
                <a:spcPct val="80000"/>
              </a:lnSpc>
              <a:spcBef>
                <a:spcPts val="0"/>
              </a:spcBef>
              <a:spcAft>
                <a:spcPts val="0"/>
              </a:spcAft>
              <a:buNone/>
            </a:pPr>
            <a:r>
              <a:rPr lang="en-US" sz="1110">
                <a:latin typeface="Arial"/>
                <a:ea typeface="Arial"/>
                <a:cs typeface="Arial"/>
                <a:sym typeface="Arial"/>
              </a:rPr>
              <a:t>Nâng cấp cũng là một thách thức, vì tổ chức phải trải qua một quá trình mua lại kéo dài và sau đó thường đưa hệ thống vào trạng thái ngoại tuyến để thực sự thực hiện thay đổi.</a:t>
            </a:r>
            <a:endParaRPr/>
          </a:p>
          <a:p>
            <a:pPr indent="0" lvl="0" marL="0" rtl="0" algn="l">
              <a:lnSpc>
                <a:spcPct val="80000"/>
              </a:lnSpc>
              <a:spcBef>
                <a:spcPts val="0"/>
              </a:spcBef>
              <a:spcAft>
                <a:spcPts val="0"/>
              </a:spcAft>
              <a:buNone/>
            </a:pPr>
            <a:r>
              <a:t/>
            </a:r>
            <a:endParaRPr sz="1110">
              <a:latin typeface="Arial"/>
              <a:ea typeface="Arial"/>
              <a:cs typeface="Arial"/>
              <a:sym typeface="Arial"/>
            </a:endParaRPr>
          </a:p>
          <a:p>
            <a:pPr indent="0" lvl="0" marL="0" rtl="0" algn="l">
              <a:lnSpc>
                <a:spcPct val="80000"/>
              </a:lnSpc>
              <a:spcBef>
                <a:spcPts val="0"/>
              </a:spcBef>
              <a:spcAft>
                <a:spcPts val="0"/>
              </a:spcAft>
              <a:buNone/>
            </a:pPr>
            <a:r>
              <a:rPr lang="en-US" sz="1110">
                <a:latin typeface="Arial"/>
                <a:ea typeface="Arial"/>
                <a:cs typeface="Arial"/>
                <a:sym typeface="Arial"/>
              </a:rPr>
              <a:t>Để giải quyết nhiều yêu cầu của nền tảng Big Data, thiết kế cụm có thể mở rộng sử dụng phần cứng hàng hóa đã được áp dụng.</a:t>
            </a:r>
            <a:endParaRPr/>
          </a:p>
          <a:p>
            <a:pPr indent="0" lvl="0" marL="0" rtl="0" algn="l">
              <a:lnSpc>
                <a:spcPct val="80000"/>
              </a:lnSpc>
              <a:spcBef>
                <a:spcPts val="0"/>
              </a:spcBef>
              <a:spcAft>
                <a:spcPts val="0"/>
              </a:spcAft>
              <a:buNone/>
            </a:pPr>
            <a:r>
              <a:rPr lang="en-US" sz="1110">
                <a:latin typeface="Arial"/>
                <a:ea typeface="Arial"/>
                <a:cs typeface="Arial"/>
                <a:sym typeface="Arial"/>
              </a:rPr>
              <a:t>Quyết định thiết kế này phản ánh các Bài lưu trữ dựa trên đĩa có sẵn và bộ xử lý đa lõi.</a:t>
            </a:r>
            <a:endParaRPr/>
          </a:p>
          <a:p>
            <a:pPr indent="0" lvl="0" marL="0" rtl="0" algn="l">
              <a:lnSpc>
                <a:spcPct val="80000"/>
              </a:lnSpc>
              <a:spcBef>
                <a:spcPts val="0"/>
              </a:spcBef>
              <a:spcAft>
                <a:spcPts val="0"/>
              </a:spcAft>
              <a:buNone/>
            </a:pPr>
            <a:r>
              <a:t/>
            </a:r>
            <a:endParaRPr sz="1110">
              <a:latin typeface="Arial"/>
              <a:ea typeface="Arial"/>
              <a:cs typeface="Arial"/>
              <a:sym typeface="Arial"/>
            </a:endParaRPr>
          </a:p>
          <a:p>
            <a:pPr indent="0" lvl="0" marL="0" rtl="0" algn="l">
              <a:lnSpc>
                <a:spcPct val="80000"/>
              </a:lnSpc>
              <a:spcBef>
                <a:spcPts val="0"/>
              </a:spcBef>
              <a:spcAft>
                <a:spcPts val="0"/>
              </a:spcAft>
              <a:buNone/>
            </a:pPr>
            <a:r>
              <a:rPr lang="en-US" sz="1110">
                <a:latin typeface="Arial"/>
                <a:ea typeface="Arial"/>
                <a:cs typeface="Arial"/>
                <a:sym typeface="Arial"/>
              </a:rPr>
              <a:t>Cơn lũ dữ liệu đảm bảo rằng các yêu cầu về lưu trữ và xử lý sẽ không ngừng tăng lên.</a:t>
            </a:r>
            <a:endParaRPr/>
          </a:p>
          <a:p>
            <a:pPr indent="0" lvl="0" marL="0" rtl="0" algn="l">
              <a:lnSpc>
                <a:spcPct val="80000"/>
              </a:lnSpc>
              <a:spcBef>
                <a:spcPts val="0"/>
              </a:spcBef>
              <a:spcAft>
                <a:spcPts val="0"/>
              </a:spcAft>
              <a:buNone/>
            </a:pPr>
            <a:r>
              <a:rPr lang="en-US" sz="1110">
                <a:latin typeface="Arial"/>
                <a:ea typeface="Arial"/>
                <a:cs typeface="Arial"/>
                <a:sym typeface="Arial"/>
              </a:rPr>
              <a:t>Hơn nữa, vận tốc của sự gia tăng này cũng đang tăng lên.</a:t>
            </a:r>
            <a:endParaRPr/>
          </a:p>
          <a:p>
            <a:pPr indent="0" lvl="0" marL="0" rtl="0" algn="l">
              <a:lnSpc>
                <a:spcPct val="80000"/>
              </a:lnSpc>
              <a:spcBef>
                <a:spcPts val="0"/>
              </a:spcBef>
              <a:spcAft>
                <a:spcPts val="0"/>
              </a:spcAft>
              <a:buNone/>
            </a:pPr>
            <a:r>
              <a:rPr lang="en-US" sz="1110">
                <a:latin typeface="Arial"/>
                <a:ea typeface="Arial"/>
                <a:cs typeface="Arial"/>
                <a:sym typeface="Arial"/>
              </a:rPr>
              <a:t>Nếu kiến trúc không giải quyết được việc này, nó sẽ sớm bị vứt bỏ trong tương lai.</a:t>
            </a:r>
            <a:endParaRPr sz="2220"/>
          </a:p>
        </p:txBody>
      </p:sp>
      <p:sp>
        <p:nvSpPr>
          <p:cNvPr id="1186" name="Google Shape;1186;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p50: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4" name="Google Shape;1214;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sz="1200" u="none">
                <a:latin typeface="Arial"/>
                <a:ea typeface="Arial"/>
                <a:cs typeface="Arial"/>
                <a:sym typeface="Arial"/>
              </a:rPr>
              <a:t>[Hướng dẫn của giảng viên]</a:t>
            </a:r>
            <a:endParaRPr/>
          </a:p>
          <a:p>
            <a:pPr indent="0" lvl="0" marL="0" rtl="0" algn="l">
              <a:spcBef>
                <a:spcPts val="0"/>
              </a:spcBef>
              <a:spcAft>
                <a:spcPts val="0"/>
              </a:spcAft>
              <a:buNone/>
            </a:pPr>
            <a:r>
              <a:rPr b="0" lang="en-US" sz="1200" u="none">
                <a:latin typeface="Arial"/>
                <a:ea typeface="Arial"/>
                <a:cs typeface="Arial"/>
                <a:sym typeface="Arial"/>
              </a:rPr>
              <a:t>Hỏi sinh viên cách giải quyết thách thức về thời gian ngừng hoạt động ngoài kế hoạch của các máy chủ hạng phổ thông.</a:t>
            </a:r>
            <a:endParaRPr/>
          </a:p>
          <a:p>
            <a:pPr indent="0" lvl="0" marL="0" rtl="0" algn="l">
              <a:spcBef>
                <a:spcPts val="0"/>
              </a:spcBef>
              <a:spcAft>
                <a:spcPts val="0"/>
              </a:spcAft>
              <a:buNone/>
            </a:pPr>
            <a:r>
              <a:rPr b="0" lang="en-US" sz="1200" u="none">
                <a:latin typeface="Arial"/>
                <a:ea typeface="Arial"/>
                <a:cs typeface="Arial"/>
                <a:sym typeface="Arial"/>
              </a:rPr>
              <a:t>Thay vì đưa ra câu trả lời trực tiếp, chúng ta sẽ nói về lý do ở slide tiếp theo.</a:t>
            </a:r>
            <a:endParaRPr b="0" sz="1200" u="none">
              <a:latin typeface="Arial"/>
              <a:ea typeface="Arial"/>
              <a:cs typeface="Arial"/>
              <a:sym typeface="Arial"/>
            </a:endParaRPr>
          </a:p>
          <a:p>
            <a:pPr indent="0" lvl="0" marL="0" rtl="0" algn="l">
              <a:spcBef>
                <a:spcPts val="0"/>
              </a:spcBef>
              <a:spcAft>
                <a:spcPts val="0"/>
              </a:spcAft>
              <a:buNone/>
            </a:pPr>
            <a:r>
              <a:t/>
            </a:r>
            <a:endParaRPr b="0" sz="1200" u="none">
              <a:latin typeface="Arial"/>
              <a:ea typeface="Arial"/>
              <a:cs typeface="Arial"/>
              <a:sym typeface="Arial"/>
            </a:endParaRPr>
          </a:p>
          <a:p>
            <a:pPr indent="0" lvl="0" marL="0" rtl="0" algn="l">
              <a:spcBef>
                <a:spcPts val="0"/>
              </a:spcBef>
              <a:spcAft>
                <a:spcPts val="0"/>
              </a:spcAft>
              <a:buNone/>
            </a:pPr>
            <a:r>
              <a:rPr b="1" lang="en-US" sz="1200" u="none">
                <a:latin typeface="Arial"/>
                <a:ea typeface="Arial"/>
                <a:cs typeface="Arial"/>
                <a:sym typeface="Arial"/>
              </a:rPr>
              <a:t>[Thông điệp chính]</a:t>
            </a:r>
            <a:endParaRPr sz="1200" u="none">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Biểu đồ thể hiện thời gian ngừng hoạt động ngoài dự kiến của các máy chủ có thể thay đổi đáng kể.</a:t>
            </a:r>
            <a:endParaRPr/>
          </a:p>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Khi sử dụng các máy chủ hạng phổ thông làm môi trường phân tán, các hệ thống cần có khả năng xử lý mất dữ liệu.</a:t>
            </a:r>
            <a:endParaRPr/>
          </a:p>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Rõ ràng là thời gian ngừng hoạt động càng thấp thì chi phí phần cứng càng đắt.</a:t>
            </a:r>
            <a:endParaRPr sz="2400"/>
          </a:p>
          <a:p>
            <a:pPr indent="0" lvl="0" marL="0" rtl="0" algn="l">
              <a:spcBef>
                <a:spcPts val="0"/>
              </a:spcBef>
              <a:spcAft>
                <a:spcPts val="0"/>
              </a:spcAft>
              <a:buNone/>
            </a:pPr>
            <a:r>
              <a:t/>
            </a:r>
            <a:endParaRPr b="0" sz="2400" u="none"/>
          </a:p>
          <a:p>
            <a:pPr indent="0" lvl="0" marL="0" rtl="0" algn="l">
              <a:spcBef>
                <a:spcPts val="0"/>
              </a:spcBef>
              <a:spcAft>
                <a:spcPts val="0"/>
              </a:spcAft>
              <a:buNone/>
            </a:pPr>
            <a:r>
              <a:t/>
            </a:r>
            <a:endParaRPr sz="2400"/>
          </a:p>
        </p:txBody>
      </p:sp>
      <p:sp>
        <p:nvSpPr>
          <p:cNvPr id="1215" name="Google Shape;1215;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p51: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2" name="Google Shape;1232;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sz="1200" u="none">
                <a:latin typeface="Arial"/>
                <a:ea typeface="Arial"/>
                <a:cs typeface="Arial"/>
                <a:sym typeface="Arial"/>
              </a:rPr>
              <a:t>[Thông điệp chính]</a:t>
            </a:r>
            <a:endParaRPr sz="1200" u="none">
              <a:latin typeface="Arial"/>
              <a:ea typeface="Arial"/>
              <a:cs typeface="Arial"/>
              <a:sym typeface="Arial"/>
            </a:endParaRPr>
          </a:p>
          <a:p>
            <a:pPr indent="0" lvl="0" marL="0" rtl="0" algn="l">
              <a:spcBef>
                <a:spcPts val="0"/>
              </a:spcBef>
              <a:spcAft>
                <a:spcPts val="0"/>
              </a:spcAft>
              <a:buNone/>
            </a:pPr>
            <a:r>
              <a:rPr lang="en-US" sz="1200" u="none">
                <a:latin typeface="Arial"/>
                <a:ea typeface="Arial"/>
                <a:cs typeface="Arial"/>
                <a:sym typeface="Arial"/>
              </a:rPr>
              <a:t>Carrier class hardware mang đã được sử dụng rộng rãi trong các hệ thống RDBMS EDW và phản ánh bản chất mở rộng quy mô của các hệ thống đó.</a:t>
            </a:r>
            <a:endParaRPr/>
          </a:p>
          <a:p>
            <a:pPr indent="0" lvl="0" marL="0" rtl="0" algn="l">
              <a:spcBef>
                <a:spcPts val="0"/>
              </a:spcBef>
              <a:spcAft>
                <a:spcPts val="0"/>
              </a:spcAft>
              <a:buNone/>
            </a:pPr>
            <a:r>
              <a:rPr lang="en-US" sz="1200" u="none">
                <a:latin typeface="Arial"/>
                <a:ea typeface="Arial"/>
                <a:cs typeface="Arial"/>
                <a:sym typeface="Arial"/>
              </a:rPr>
              <a:t>Nền tảng Big Data được thiết kế cần tránh xa vấn đề đệ quy này. Để làm như vậy, một quyết định cần thiết là sử dụng phần cứng hàng hóa thông thường. Sự lựa chọn này rõ ràng có hậu quả. Thời gian ngừng hoạt động dự kiến sẽ tăng lên đáng kể và các hệ thống cần phải được thiết kế để giải quyết những vấn đề này.</a:t>
            </a:r>
            <a:endParaRPr sz="2400">
              <a:latin typeface="Arial"/>
              <a:ea typeface="Arial"/>
              <a:cs typeface="Arial"/>
              <a:sym typeface="Arial"/>
            </a:endParaRPr>
          </a:p>
        </p:txBody>
      </p:sp>
      <p:sp>
        <p:nvSpPr>
          <p:cNvPr id="1233" name="Google Shape;1233;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p5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8" name="Google Shape;1248;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u="none">
                <a:latin typeface="Arial"/>
                <a:ea typeface="Arial"/>
                <a:cs typeface="Arial"/>
                <a:sym typeface="Arial"/>
              </a:rPr>
              <a:t>[Hướng dẫn của giảng viên]</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Minh họa về kiến trúc mô hình khách-chủ điển hình.</a:t>
            </a:r>
            <a:endParaRPr/>
          </a:p>
          <a:p>
            <a:pPr indent="0" lvl="0" marL="0" rtl="0" algn="l">
              <a:spcBef>
                <a:spcPts val="0"/>
              </a:spcBef>
              <a:spcAft>
                <a:spcPts val="0"/>
              </a:spcAft>
              <a:buNone/>
            </a:pPr>
            <a:r>
              <a:rPr lang="en-US">
                <a:latin typeface="Arial"/>
                <a:ea typeface="Arial"/>
                <a:cs typeface="Arial"/>
                <a:sym typeface="Arial"/>
              </a:rPr>
              <a:t>Một trong những điểm bạn nên minh họa cho sinh viên là các thành phần có các mức giá khác nhau tùy thuộc vào thời điểm chúng được chế tạo.</a:t>
            </a:r>
            <a:endParaRPr>
              <a:latin typeface="Arial"/>
              <a:ea typeface="Arial"/>
              <a:cs typeface="Arial"/>
              <a:sym typeface="Arial"/>
            </a:endParaRPr>
          </a:p>
          <a:p>
            <a:pPr indent="0" lvl="0" marL="0" rtl="0" algn="l">
              <a:spcBef>
                <a:spcPts val="0"/>
              </a:spcBef>
              <a:spcAft>
                <a:spcPts val="0"/>
              </a:spcAft>
              <a:buNone/>
            </a:pPr>
            <a:r>
              <a:t/>
            </a:r>
            <a:endParaRPr b="1" sz="1200" u="none">
              <a:latin typeface="Arial"/>
              <a:ea typeface="Arial"/>
              <a:cs typeface="Arial"/>
              <a:sym typeface="Arial"/>
            </a:endParaRPr>
          </a:p>
          <a:p>
            <a:pPr indent="0" lvl="0" marL="0" rtl="0" algn="l">
              <a:spcBef>
                <a:spcPts val="0"/>
              </a:spcBef>
              <a:spcAft>
                <a:spcPts val="0"/>
              </a:spcAft>
              <a:buNone/>
            </a:pPr>
            <a:r>
              <a:rPr b="1" lang="en-US" sz="1200" u="none">
                <a:latin typeface="Arial"/>
                <a:ea typeface="Arial"/>
                <a:cs typeface="Arial"/>
                <a:sym typeface="Arial"/>
              </a:rPr>
              <a:t>[Thông điệp chính]</a:t>
            </a:r>
            <a:endParaRPr u="none">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Kiến trúc khách-chủ, theo nhiều cách, giải quyết thực tế rằng bộ nhớ là một mặt hàng đắt tiền được đặt ở những vị trí an toàn. (Các trung tâm dữ liệu có tính năng chống động đất, môi trường điều hòa không khí, nguồn điện do yêu tinh tạo ra, v.v.).</a:t>
            </a:r>
            <a:endParaRPr/>
          </a:p>
          <a:p>
            <a:pPr indent="0" lvl="0" marL="0" rtl="0" algn="l">
              <a:spcBef>
                <a:spcPts val="0"/>
              </a:spcBef>
              <a:spcAft>
                <a:spcPts val="0"/>
              </a:spcAft>
              <a:buNone/>
            </a:pPr>
            <a:r>
              <a:rPr lang="en-US">
                <a:latin typeface="Arial"/>
                <a:ea typeface="Arial"/>
                <a:cs typeface="Arial"/>
                <a:sym typeface="Arial"/>
              </a:rPr>
              <a:t>Đây là kiến trúc tốt nhất cho kỹ sư đầu bếp với điểm chi phí và nguyên liệu sẵn có.</a:t>
            </a:r>
            <a:endParaRPr>
              <a:latin typeface="Arial"/>
              <a:ea typeface="Arial"/>
              <a:cs typeface="Arial"/>
              <a:sym typeface="Arial"/>
            </a:endParaRPr>
          </a:p>
        </p:txBody>
      </p:sp>
      <p:sp>
        <p:nvSpPr>
          <p:cNvPr id="1249" name="Google Shape;1249;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p53: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7" name="Google Shape;1277;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u="none">
                <a:latin typeface="Arial"/>
                <a:ea typeface="Arial"/>
                <a:cs typeface="Arial"/>
                <a:sym typeface="Arial"/>
              </a:rPr>
              <a:t>[Hướng dẫn của giảng viên]</a:t>
            </a:r>
            <a:endParaRPr u="none">
              <a:latin typeface="Arial"/>
              <a:ea typeface="Arial"/>
              <a:cs typeface="Arial"/>
              <a:sym typeface="Arial"/>
            </a:endParaRPr>
          </a:p>
          <a:p>
            <a:pPr indent="0" lvl="0" marL="0" rtl="0" algn="l">
              <a:spcBef>
                <a:spcPts val="0"/>
              </a:spcBef>
              <a:spcAft>
                <a:spcPts val="0"/>
              </a:spcAft>
              <a:buNone/>
            </a:pPr>
            <a:r>
              <a:rPr lang="en-US" u="none">
                <a:latin typeface="Arial"/>
                <a:ea typeface="Arial"/>
                <a:cs typeface="Arial"/>
                <a:sym typeface="Arial"/>
              </a:rPr>
              <a:t>Trang trình bày này hiển thị chuyển động dữ liệu điển hình cần thiết trong môi trường khách-chủ.</a:t>
            </a:r>
            <a:endParaRPr/>
          </a:p>
          <a:p>
            <a:pPr indent="0" lvl="0" marL="0" rtl="0" algn="l">
              <a:spcBef>
                <a:spcPts val="0"/>
              </a:spcBef>
              <a:spcAft>
                <a:spcPts val="0"/>
              </a:spcAft>
              <a:buNone/>
            </a:pPr>
            <a:r>
              <a:t/>
            </a:r>
            <a:endParaRPr u="none">
              <a:latin typeface="Arial"/>
              <a:ea typeface="Arial"/>
              <a:cs typeface="Arial"/>
              <a:sym typeface="Arial"/>
            </a:endParaRPr>
          </a:p>
          <a:p>
            <a:pPr indent="0" lvl="0" marL="0" rtl="0" algn="l">
              <a:spcBef>
                <a:spcPts val="0"/>
              </a:spcBef>
              <a:spcAft>
                <a:spcPts val="0"/>
              </a:spcAft>
              <a:buNone/>
            </a:pPr>
            <a:r>
              <a:rPr lang="en-US" u="none">
                <a:latin typeface="Arial"/>
                <a:ea typeface="Arial"/>
                <a:cs typeface="Arial"/>
                <a:sym typeface="Arial"/>
              </a:rPr>
              <a:t>Vấn đề là có rất nhiều chuyển động. Học sinh có thể hỏi, tại sao họ lại làm theo cách này?</a:t>
            </a:r>
            <a:endParaRPr/>
          </a:p>
          <a:p>
            <a:pPr indent="0" lvl="0" marL="0" rtl="0" algn="l">
              <a:spcBef>
                <a:spcPts val="0"/>
              </a:spcBef>
              <a:spcAft>
                <a:spcPts val="0"/>
              </a:spcAft>
              <a:buNone/>
            </a:pPr>
            <a:r>
              <a:rPr lang="en-US" u="none">
                <a:latin typeface="Arial"/>
                <a:ea typeface="Arial"/>
                <a:cs typeface="Arial"/>
                <a:sym typeface="Arial"/>
              </a:rPr>
              <a:t>Giới thiệu cho họ câu chuyện về kỹ sư đầu bếp được minh họa trong slide trước. Các kỹ sư làm tốt nhất với điều kiện hiện tại và nguyên liệu sẵn có.</a:t>
            </a:r>
            <a:endParaRPr/>
          </a:p>
          <a:p>
            <a:pPr indent="0" lvl="0" marL="0" rtl="0" algn="l">
              <a:spcBef>
                <a:spcPts val="0"/>
              </a:spcBef>
              <a:spcAft>
                <a:spcPts val="0"/>
              </a:spcAft>
              <a:buNone/>
            </a:pPr>
            <a:r>
              <a:rPr lang="en-US" u="none">
                <a:latin typeface="Arial"/>
                <a:ea typeface="Arial"/>
                <a:cs typeface="Arial"/>
                <a:sym typeface="Arial"/>
              </a:rPr>
              <a:t>Lưu trữ vẫn là một mặt hàng đắt tiền.</a:t>
            </a:r>
            <a:endParaRPr u="none">
              <a:latin typeface="Arial"/>
              <a:ea typeface="Arial"/>
              <a:cs typeface="Arial"/>
              <a:sym typeface="Arial"/>
            </a:endParaRPr>
          </a:p>
          <a:p>
            <a:pPr indent="0" lvl="0" marL="0" rtl="0" algn="l">
              <a:spcBef>
                <a:spcPts val="0"/>
              </a:spcBef>
              <a:spcAft>
                <a:spcPts val="0"/>
              </a:spcAft>
              <a:buNone/>
            </a:pPr>
            <a:r>
              <a:t/>
            </a:r>
            <a:endParaRPr b="1" sz="1200" u="none">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1" lang="en-US" sz="1200" u="none">
                <a:latin typeface="Arial"/>
                <a:ea typeface="Arial"/>
                <a:cs typeface="Arial"/>
                <a:sym typeface="Arial"/>
              </a:rPr>
              <a:t>[Thông điệp chính]</a:t>
            </a:r>
            <a:endParaRPr u="none">
              <a:latin typeface="Arial"/>
              <a:ea typeface="Arial"/>
              <a:cs typeface="Arial"/>
              <a:sym typeface="Arial"/>
            </a:endParaRPr>
          </a:p>
          <a:p>
            <a:pPr indent="0" lvl="0" marL="0" marR="0" rtl="0" algn="l">
              <a:lnSpc>
                <a:spcPct val="100000"/>
              </a:lnSpc>
              <a:spcBef>
                <a:spcPts val="0"/>
              </a:spcBef>
              <a:spcAft>
                <a:spcPts val="0"/>
              </a:spcAft>
              <a:buClr>
                <a:srgbClr val="262626"/>
              </a:buClr>
              <a:buSzPts val="1200"/>
              <a:buFont typeface="Arial"/>
              <a:buNone/>
            </a:pPr>
            <a:r>
              <a:rPr lang="en-US" sz="1200" u="none">
                <a:solidFill>
                  <a:srgbClr val="262626"/>
                </a:solidFill>
                <a:latin typeface="Arial"/>
                <a:ea typeface="Arial"/>
                <a:cs typeface="Arial"/>
                <a:sym typeface="Arial"/>
              </a:rPr>
              <a:t>Hầu hết quy trình đều mang tính chất giao dịch, nhưng đó không phải là vấn đề với lượng dữ liệu nhỏ.</a:t>
            </a:r>
            <a:endParaRPr sz="1200" u="none">
              <a:solidFill>
                <a:srgbClr val="262626"/>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t/>
            </a:r>
            <a:endParaRPr sz="1200" u="none">
              <a:solidFill>
                <a:srgbClr val="262626"/>
              </a:solidFill>
              <a:latin typeface="Arial"/>
              <a:ea typeface="Arial"/>
              <a:cs typeface="Arial"/>
              <a:sym typeface="Arial"/>
            </a:endParaRPr>
          </a:p>
          <a:p>
            <a:pPr indent="0" lvl="0" marL="0" marR="0" rtl="0" algn="l">
              <a:lnSpc>
                <a:spcPct val="100000"/>
              </a:lnSpc>
              <a:spcBef>
                <a:spcPts val="0"/>
              </a:spcBef>
              <a:spcAft>
                <a:spcPts val="0"/>
              </a:spcAft>
              <a:buClr>
                <a:srgbClr val="262626"/>
              </a:buClr>
              <a:buSzPts val="1200"/>
              <a:buFont typeface="Arial"/>
              <a:buNone/>
            </a:pPr>
            <a:r>
              <a:rPr lang="en-US" sz="1200" u="none">
                <a:solidFill>
                  <a:srgbClr val="262626"/>
                </a:solidFill>
                <a:latin typeface="Arial"/>
                <a:ea typeface="Arial"/>
                <a:cs typeface="Arial"/>
                <a:sym typeface="Arial"/>
              </a:rPr>
              <a:t>Quy trình điển hình của Client-Architecture là</a:t>
            </a:r>
            <a:endParaRPr sz="1200" u="none">
              <a:solidFill>
                <a:srgbClr val="262626"/>
              </a:solidFill>
              <a:latin typeface="Arial"/>
              <a:ea typeface="Arial"/>
              <a:cs typeface="Arial"/>
              <a:sym typeface="Arial"/>
            </a:endParaRPr>
          </a:p>
          <a:p>
            <a:pPr indent="-228600" lvl="0" marL="228600" rtl="0" algn="l">
              <a:spcBef>
                <a:spcPts val="0"/>
              </a:spcBef>
              <a:spcAft>
                <a:spcPts val="0"/>
              </a:spcAft>
              <a:buClr>
                <a:schemeClr val="dk1"/>
              </a:buClr>
              <a:buSzPts val="1200"/>
              <a:buFont typeface="Malgun Gothic"/>
              <a:buAutoNum type="arabicPeriod"/>
            </a:pPr>
            <a:r>
              <a:rPr lang="en-US" sz="1200" u="none">
                <a:solidFill>
                  <a:schemeClr val="dk1"/>
                </a:solidFill>
                <a:latin typeface="Arial"/>
                <a:ea typeface="Arial"/>
                <a:cs typeface="Arial"/>
                <a:sym typeface="Arial"/>
              </a:rPr>
              <a:t>Máy khách yêu cầu dữ liệu từ máy chủ</a:t>
            </a:r>
            <a:endParaRPr/>
          </a:p>
          <a:p>
            <a:pPr indent="-228600" lvl="0" marL="228600" rtl="0" algn="l">
              <a:spcBef>
                <a:spcPts val="0"/>
              </a:spcBef>
              <a:spcAft>
                <a:spcPts val="0"/>
              </a:spcAft>
              <a:buClr>
                <a:schemeClr val="dk1"/>
              </a:buClr>
              <a:buSzPts val="1200"/>
              <a:buFont typeface="Malgun Gothic"/>
              <a:buAutoNum type="arabicPeriod"/>
            </a:pPr>
            <a:r>
              <a:rPr lang="en-US" sz="1200" u="none">
                <a:solidFill>
                  <a:schemeClr val="dk1"/>
                </a:solidFill>
                <a:latin typeface="Arial"/>
                <a:ea typeface="Arial"/>
                <a:cs typeface="Arial"/>
                <a:sym typeface="Arial"/>
              </a:rPr>
              <a:t>Bộ cân bằng tải định tuyến yêu cầu đến máy chủ thích hợp</a:t>
            </a:r>
            <a:endParaRPr/>
          </a:p>
          <a:p>
            <a:pPr indent="-228600" lvl="0" marL="228600" rtl="0" algn="l">
              <a:spcBef>
                <a:spcPts val="0"/>
              </a:spcBef>
              <a:spcAft>
                <a:spcPts val="0"/>
              </a:spcAft>
              <a:buClr>
                <a:schemeClr val="dk1"/>
              </a:buClr>
              <a:buSzPts val="1200"/>
              <a:buFont typeface="Malgun Gothic"/>
              <a:buAutoNum type="arabicPeriod"/>
            </a:pPr>
            <a:r>
              <a:rPr lang="en-US" sz="1200" u="none">
                <a:solidFill>
                  <a:schemeClr val="dk1"/>
                </a:solidFill>
                <a:latin typeface="Arial"/>
                <a:ea typeface="Arial"/>
                <a:cs typeface="Arial"/>
                <a:sym typeface="Arial"/>
              </a:rPr>
              <a:t>Máy chủ xử lý yêu cầu của máy khách</a:t>
            </a:r>
            <a:endParaRPr/>
          </a:p>
          <a:p>
            <a:pPr indent="-228600" lvl="0" marL="228600" rtl="0" algn="l">
              <a:spcBef>
                <a:spcPts val="0"/>
              </a:spcBef>
              <a:spcAft>
                <a:spcPts val="0"/>
              </a:spcAft>
              <a:buClr>
                <a:schemeClr val="dk1"/>
              </a:buClr>
              <a:buSzPts val="1200"/>
              <a:buFont typeface="Malgun Gothic"/>
              <a:buAutoNum type="arabicPeriod"/>
            </a:pPr>
            <a:r>
              <a:rPr lang="en-US" sz="1200" u="none">
                <a:solidFill>
                  <a:schemeClr val="dk1"/>
                </a:solidFill>
                <a:latin typeface="Arial"/>
                <a:ea typeface="Arial"/>
                <a:cs typeface="Arial"/>
                <a:sym typeface="Arial"/>
              </a:rPr>
              <a:t>Máy chủ truy vấn cơ sở dữ liệu thích hợp đối với một số dữ liệu</a:t>
            </a:r>
            <a:endParaRPr/>
          </a:p>
          <a:p>
            <a:pPr indent="-228600" lvl="0" marL="228600" rtl="0" algn="l">
              <a:spcBef>
                <a:spcPts val="0"/>
              </a:spcBef>
              <a:spcAft>
                <a:spcPts val="0"/>
              </a:spcAft>
              <a:buClr>
                <a:schemeClr val="dk1"/>
              </a:buClr>
              <a:buSzPts val="1200"/>
              <a:buFont typeface="Malgun Gothic"/>
              <a:buAutoNum type="arabicPeriod"/>
            </a:pPr>
            <a:r>
              <a:rPr lang="en-US" sz="1200" u="none">
                <a:solidFill>
                  <a:schemeClr val="dk1"/>
                </a:solidFill>
                <a:latin typeface="Arial"/>
                <a:ea typeface="Arial"/>
                <a:cs typeface="Arial"/>
                <a:sym typeface="Arial"/>
              </a:rPr>
              <a:t>Cơ sở dữ liệu trả dữ liệu được truy vấn trở lại máy chủ</a:t>
            </a:r>
            <a:endParaRPr/>
          </a:p>
          <a:p>
            <a:pPr indent="-228600" lvl="0" marL="228600" rtl="0" algn="l">
              <a:spcBef>
                <a:spcPts val="0"/>
              </a:spcBef>
              <a:spcAft>
                <a:spcPts val="0"/>
              </a:spcAft>
              <a:buClr>
                <a:schemeClr val="dk1"/>
              </a:buClr>
              <a:buSzPts val="1200"/>
              <a:buFont typeface="Malgun Gothic"/>
              <a:buAutoNum type="arabicPeriod"/>
            </a:pPr>
            <a:r>
              <a:rPr lang="en-US" sz="1200" u="none">
                <a:solidFill>
                  <a:schemeClr val="dk1"/>
                </a:solidFill>
                <a:latin typeface="Arial"/>
                <a:ea typeface="Arial"/>
                <a:cs typeface="Arial"/>
                <a:sym typeface="Arial"/>
              </a:rPr>
              <a:t>Máy chủ xử lý dữ liệu và gửi dữ liệu lại cho máy khách</a:t>
            </a:r>
            <a:endParaRPr/>
          </a:p>
        </p:txBody>
      </p:sp>
      <p:sp>
        <p:nvSpPr>
          <p:cNvPr id="1278" name="Google Shape;1278;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p5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0" name="Google Shape;1320;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u="none">
                <a:latin typeface="Arial"/>
                <a:ea typeface="Arial"/>
                <a:cs typeface="Arial"/>
                <a:sym typeface="Arial"/>
              </a:rPr>
              <a:t>[Hướng dẫn của giảng viên]</a:t>
            </a:r>
            <a:endParaRPr/>
          </a:p>
          <a:p>
            <a:pPr indent="0" lvl="0" marL="0" marR="0" rtl="0" algn="l">
              <a:lnSpc>
                <a:spcPct val="100000"/>
              </a:lnSpc>
              <a:spcBef>
                <a:spcPts val="0"/>
              </a:spcBef>
              <a:spcAft>
                <a:spcPts val="0"/>
              </a:spcAft>
              <a:buClr>
                <a:schemeClr val="dk1"/>
              </a:buClr>
              <a:buSzPts val="1200"/>
              <a:buFont typeface="Arial"/>
              <a:buNone/>
            </a:pPr>
            <a:r>
              <a:rPr lang="en-US" u="none">
                <a:latin typeface="Arial"/>
                <a:ea typeface="Arial"/>
                <a:cs typeface="Arial"/>
                <a:sym typeface="Arial"/>
              </a:rPr>
              <a:t>Tuy nhiên, khi một nguyên liệu trở nên phổ biến và sẵn có về mặt kinh tế, nó sẽ mở ra nhiều sự lựa chọn mới cho kỹ sư đầu bếp. Trong thiết kế cụm này, chúng tôi sẽ rải rộng rãi các thiết bị lưu trữ khắp cụm vì bây giờ chúng tôi "CÓ THỂ“</a:t>
            </a:r>
            <a:endParaRPr u="none">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t/>
            </a:r>
            <a:endParaRPr b="1" sz="1200" u="none">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1" lang="en-US" sz="1200" u="none">
                <a:latin typeface="Arial"/>
                <a:ea typeface="Arial"/>
                <a:cs typeface="Arial"/>
                <a:sym typeface="Arial"/>
              </a:rPr>
              <a:t>[Thông điệp chính]</a:t>
            </a:r>
            <a:endParaRPr/>
          </a:p>
          <a:p>
            <a:pPr indent="0" lvl="0" marL="0" marR="0" rtl="0" algn="l">
              <a:lnSpc>
                <a:spcPct val="100000"/>
              </a:lnSpc>
              <a:spcBef>
                <a:spcPts val="0"/>
              </a:spcBef>
              <a:spcAft>
                <a:spcPts val="0"/>
              </a:spcAft>
              <a:buClr>
                <a:schemeClr val="dk1"/>
              </a:buClr>
              <a:buSzPts val="1200"/>
              <a:buFont typeface="Arial"/>
              <a:buNone/>
            </a:pPr>
            <a:r>
              <a:rPr b="0" i="0" lang="en-US" sz="1200" u="none" strike="noStrike">
                <a:solidFill>
                  <a:schemeClr val="dk1"/>
                </a:solidFill>
                <a:latin typeface="Arial"/>
                <a:ea typeface="Arial"/>
                <a:cs typeface="Arial"/>
                <a:sym typeface="Arial"/>
              </a:rPr>
              <a:t>Ưu điểm của máy chủ phân cụm:</a:t>
            </a:r>
            <a:endParaRPr b="0" i="0" sz="1200" u="none" strike="noStrike">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200"/>
              <a:buFont typeface="Arial"/>
              <a:buChar char="•"/>
            </a:pPr>
            <a:r>
              <a:rPr b="0" i="0" lang="en-US" sz="1200" u="none" strike="noStrike">
                <a:solidFill>
                  <a:schemeClr val="dk1"/>
                </a:solidFill>
                <a:latin typeface="Arial"/>
                <a:ea typeface="Arial"/>
                <a:cs typeface="Arial"/>
                <a:sym typeface="Arial"/>
              </a:rPr>
              <a:t>Phân cụm máy chủ hoàn toàn là một giải pháp có thể mở rộng.</a:t>
            </a:r>
            <a:endParaRPr/>
          </a:p>
          <a:p>
            <a:pPr indent="-171450" lvl="0" marL="171450" marR="0" rtl="0" algn="l">
              <a:lnSpc>
                <a:spcPct val="100000"/>
              </a:lnSpc>
              <a:spcBef>
                <a:spcPts val="0"/>
              </a:spcBef>
              <a:spcAft>
                <a:spcPts val="0"/>
              </a:spcAft>
              <a:buClr>
                <a:schemeClr val="dk1"/>
              </a:buClr>
              <a:buSzPts val="1200"/>
              <a:buFont typeface="Arial"/>
              <a:buChar char="•"/>
            </a:pPr>
            <a:r>
              <a:rPr b="0" i="0" lang="en-US" sz="1200" u="none" strike="noStrike">
                <a:solidFill>
                  <a:schemeClr val="dk1"/>
                </a:solidFill>
                <a:latin typeface="Arial"/>
                <a:ea typeface="Arial"/>
                <a:cs typeface="Arial"/>
                <a:sym typeface="Arial"/>
              </a:rPr>
              <a:t>Nếu một máy chủ trong cụm cần bảo trì, bạn có thể thực hiện việc đó bằng cách dừng nó trong khi bàn giao tải cho các máy chủ khác.</a:t>
            </a:r>
            <a:endParaRPr/>
          </a:p>
          <a:p>
            <a:pPr indent="-171450" lvl="0" marL="171450" marR="0" rtl="0" algn="l">
              <a:lnSpc>
                <a:spcPct val="100000"/>
              </a:lnSpc>
              <a:spcBef>
                <a:spcPts val="0"/>
              </a:spcBef>
              <a:spcAft>
                <a:spcPts val="0"/>
              </a:spcAft>
              <a:buClr>
                <a:schemeClr val="dk1"/>
              </a:buClr>
              <a:buSzPts val="1200"/>
              <a:buFont typeface="Arial"/>
              <a:buChar char="•"/>
            </a:pPr>
            <a:r>
              <a:rPr b="0" i="0" lang="en-US" sz="1200" u="none" strike="noStrike">
                <a:solidFill>
                  <a:schemeClr val="dk1"/>
                </a:solidFill>
                <a:latin typeface="Arial"/>
                <a:ea typeface="Arial"/>
                <a:cs typeface="Arial"/>
                <a:sym typeface="Arial"/>
              </a:rPr>
              <a:t>Trong số các tùy chọn có tính sẵn sàng cao, phân cụm chiếm một vị trí đặc biệt vì nó đáng tin cậy và dễ cấu hình. Trong trường hợp một máy chủ gặp sự cố khi cung cấp dịch vụ hơn nữa, các máy chủ khác trong cụm có thể đảm nhận tải.</a:t>
            </a:r>
            <a:endParaRPr/>
          </a:p>
        </p:txBody>
      </p:sp>
      <p:sp>
        <p:nvSpPr>
          <p:cNvPr id="1321" name="Google Shape;1321;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p5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7" name="Google Shape;1357;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sz="1200">
                <a:latin typeface="Arial"/>
                <a:ea typeface="Arial"/>
                <a:cs typeface="Arial"/>
                <a:sym typeface="Arial"/>
              </a:rPr>
              <a:t>[Hướng dẫn của giảng viên]</a:t>
            </a:r>
            <a:endParaRPr b="1" sz="1200">
              <a:latin typeface="Arial"/>
              <a:ea typeface="Arial"/>
              <a:cs typeface="Arial"/>
              <a:sym typeface="Arial"/>
            </a:endParaRPr>
          </a:p>
          <a:p>
            <a:pPr indent="0" lvl="0" marL="0" rtl="0" algn="l">
              <a:spcBef>
                <a:spcPts val="0"/>
              </a:spcBef>
              <a:spcAft>
                <a:spcPts val="0"/>
              </a:spcAft>
              <a:buNone/>
            </a:pPr>
            <a:r>
              <a:rPr lang="en-US" sz="1200">
                <a:latin typeface="Arial"/>
                <a:ea typeface="Arial"/>
                <a:cs typeface="Arial"/>
                <a:sym typeface="Arial"/>
              </a:rPr>
              <a:t>Điểm cần nhấn mạnh trong slide này là kiến trúc xử lý song song đã chuyển từ giải pháp dựa trên phần cứng sang giải pháp phần mềm.</a:t>
            </a:r>
            <a:endParaRPr/>
          </a:p>
          <a:p>
            <a:pPr indent="0" lvl="0" marL="0" rtl="0" algn="l">
              <a:spcBef>
                <a:spcPts val="0"/>
              </a:spcBef>
              <a:spcAft>
                <a:spcPts val="0"/>
              </a:spcAft>
              <a:buNone/>
            </a:pPr>
            <a:r>
              <a:rPr lang="en-US" sz="1200">
                <a:latin typeface="Arial"/>
                <a:ea typeface="Arial"/>
                <a:cs typeface="Arial"/>
                <a:sym typeface="Arial"/>
              </a:rPr>
              <a:t>Khả năng chịu lỗi hiện được thực hiện thông qua sao chép dữ liệu và phần mềm đảm bảo rằng số lượng sao chép được giữ nguyên. (nghĩa là nếu một máy chủ bị lỗi và dữ liệu được sao chép dưới mức, phần mềm đảm bảo rằng một bản sao khác được tạo trên một máy chủ khác)</a:t>
            </a:r>
            <a:endParaRPr/>
          </a:p>
          <a:p>
            <a:pPr indent="0" lvl="0" marL="0" rtl="0" algn="l">
              <a:spcBef>
                <a:spcPts val="0"/>
              </a:spcBef>
              <a:spcAft>
                <a:spcPts val="0"/>
              </a:spcAft>
              <a:buNone/>
            </a:pPr>
            <a:r>
              <a:rPr lang="en-US" sz="1200">
                <a:latin typeface="Arial"/>
                <a:ea typeface="Arial"/>
                <a:cs typeface="Arial"/>
                <a:sym typeface="Arial"/>
              </a:rPr>
              <a:t>Việc sử dụng phần cứng hàng hóa buộc tình trạng này. Hơn nữa, yêu cầu mở rộng quy mô cũng buộc phải thực hiện tình trạng này. Một giải pháp dựa trên phần mềm để chịu lỗi và sử dụng tài nguyên tối ưu trên cụm.</a:t>
            </a:r>
            <a:endParaRPr/>
          </a:p>
          <a:p>
            <a:pPr indent="0" lvl="0" marL="0" rtl="0" algn="l">
              <a:spcBef>
                <a:spcPts val="0"/>
              </a:spcBef>
              <a:spcAft>
                <a:spcPts val="0"/>
              </a:spcAft>
              <a:buNone/>
            </a:pPr>
            <a:r>
              <a:rPr lang="en-US" sz="1200">
                <a:latin typeface="Arial"/>
                <a:ea typeface="Arial"/>
                <a:cs typeface="Arial"/>
                <a:sym typeface="Arial"/>
              </a:rPr>
              <a:t>Tránh xa các giải pháp dựa trên phần cứng.</a:t>
            </a:r>
            <a:endParaRPr sz="1200">
              <a:latin typeface="Arial"/>
              <a:ea typeface="Arial"/>
              <a:cs typeface="Arial"/>
              <a:sym typeface="Arial"/>
            </a:endParaRPr>
          </a:p>
        </p:txBody>
      </p:sp>
      <p:sp>
        <p:nvSpPr>
          <p:cNvPr id="1358" name="Google Shape;1358;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9" name="Google Shape;1369;p56:notes"/>
          <p:cNvSpPr/>
          <p:nvPr>
            <p:ph idx="2" type="sldImg"/>
          </p:nvPr>
        </p:nvSpPr>
        <p:spPr>
          <a:xfrm>
            <a:off x="129159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5" name="Google Shape;1375;p57:notes"/>
          <p:cNvSpPr/>
          <p:nvPr>
            <p:ph idx="2" type="sldImg"/>
          </p:nvPr>
        </p:nvSpPr>
        <p:spPr>
          <a:xfrm>
            <a:off x="129159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p5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7" name="Google Shape;1387;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1020"/>
              <a:buFont typeface="Arial"/>
              <a:buNone/>
            </a:pPr>
            <a:r>
              <a:rPr b="1" lang="en-US" sz="1020">
                <a:latin typeface="Arial"/>
                <a:ea typeface="Arial"/>
                <a:cs typeface="Arial"/>
                <a:sym typeface="Arial"/>
              </a:rPr>
              <a:t>[Hướng dẫn của giảng viên] </a:t>
            </a:r>
            <a:endParaRPr/>
          </a:p>
          <a:p>
            <a:pPr indent="0" lvl="0" marL="0" marR="0" rtl="0" algn="l">
              <a:lnSpc>
                <a:spcPct val="80000"/>
              </a:lnSpc>
              <a:spcBef>
                <a:spcPts val="306"/>
              </a:spcBef>
              <a:spcAft>
                <a:spcPts val="0"/>
              </a:spcAft>
              <a:buClr>
                <a:schemeClr val="dk1"/>
              </a:buClr>
              <a:buSzPts val="1020"/>
              <a:buFont typeface="Arial"/>
              <a:buNone/>
            </a:pPr>
            <a:r>
              <a:rPr b="0" lang="en-US" sz="1020">
                <a:latin typeface="Arial"/>
                <a:ea typeface="Arial"/>
                <a:cs typeface="Arial"/>
                <a:sym typeface="Arial"/>
              </a:rPr>
              <a:t>Để thực hiện DT thành công, việc hiểu và hội tụ 3 yếu tố sau là rất quan trọng.</a:t>
            </a:r>
            <a:endParaRPr/>
          </a:p>
          <a:p>
            <a:pPr indent="0" lvl="0" marL="0" marR="0" rtl="0" algn="l">
              <a:lnSpc>
                <a:spcPct val="80000"/>
              </a:lnSpc>
              <a:spcBef>
                <a:spcPts val="306"/>
              </a:spcBef>
              <a:spcAft>
                <a:spcPts val="0"/>
              </a:spcAft>
              <a:buClr>
                <a:schemeClr val="dk1"/>
              </a:buClr>
              <a:buSzPts val="1020"/>
              <a:buFont typeface="Arial"/>
              <a:buNone/>
            </a:pPr>
            <a:r>
              <a:rPr b="0" lang="en-US" sz="1020">
                <a:latin typeface="Arial"/>
                <a:ea typeface="Arial"/>
                <a:cs typeface="Arial"/>
                <a:sym typeface="Arial"/>
              </a:rPr>
              <a:t>Ở đây, chúng tôi mô tả ngắn gọn các xu hướng công nghệ liên quan và đường truyền dữ liệu từ điện toán biên sang AI.</a:t>
            </a:r>
            <a:endParaRPr b="0" sz="1020">
              <a:latin typeface="Arial"/>
              <a:ea typeface="Arial"/>
              <a:cs typeface="Arial"/>
              <a:sym typeface="Arial"/>
            </a:endParaRPr>
          </a:p>
          <a:p>
            <a:pPr indent="0" lvl="0" marL="0" marR="0" rtl="0" algn="l">
              <a:lnSpc>
                <a:spcPct val="80000"/>
              </a:lnSpc>
              <a:spcBef>
                <a:spcPts val="306"/>
              </a:spcBef>
              <a:spcAft>
                <a:spcPts val="0"/>
              </a:spcAft>
              <a:buClr>
                <a:schemeClr val="dk1"/>
              </a:buClr>
              <a:buSzPts val="1020"/>
              <a:buFont typeface="Arial"/>
              <a:buNone/>
            </a:pPr>
            <a:r>
              <a:t/>
            </a:r>
            <a:endParaRPr b="1" sz="1020">
              <a:latin typeface="Arial"/>
              <a:ea typeface="Arial"/>
              <a:cs typeface="Arial"/>
              <a:sym typeface="Arial"/>
            </a:endParaRPr>
          </a:p>
          <a:p>
            <a:pPr indent="0" lvl="0" marL="0" marR="0" rtl="0" algn="l">
              <a:lnSpc>
                <a:spcPct val="80000"/>
              </a:lnSpc>
              <a:spcBef>
                <a:spcPts val="306"/>
              </a:spcBef>
              <a:spcAft>
                <a:spcPts val="0"/>
              </a:spcAft>
              <a:buClr>
                <a:schemeClr val="dk1"/>
              </a:buClr>
              <a:buSzPts val="1020"/>
              <a:buFont typeface="Arial"/>
              <a:buNone/>
            </a:pPr>
            <a:r>
              <a:rPr b="1" lang="en-US" sz="1020">
                <a:latin typeface="Arial"/>
                <a:ea typeface="Arial"/>
                <a:cs typeface="Arial"/>
                <a:sym typeface="Arial"/>
              </a:rPr>
              <a:t>[Thông điệp chính]</a:t>
            </a:r>
            <a:endParaRPr/>
          </a:p>
          <a:p>
            <a:pPr indent="-171450" lvl="0" marL="171450" marR="0" rtl="0" algn="l">
              <a:lnSpc>
                <a:spcPct val="80000"/>
              </a:lnSpc>
              <a:spcBef>
                <a:spcPts val="306"/>
              </a:spcBef>
              <a:spcAft>
                <a:spcPts val="0"/>
              </a:spcAft>
              <a:buClr>
                <a:schemeClr val="dk1"/>
              </a:buClr>
              <a:buSzPts val="1020"/>
              <a:buFont typeface="Arial"/>
              <a:buChar char="•"/>
            </a:pPr>
            <a:r>
              <a:rPr b="0" lang="en-US" sz="1020">
                <a:solidFill>
                  <a:schemeClr val="dk1"/>
                </a:solidFill>
                <a:latin typeface="Arial"/>
                <a:ea typeface="Arial"/>
                <a:cs typeface="Arial"/>
                <a:sym typeface="Arial"/>
              </a:rPr>
              <a:t>Chuyển đổi kỹ thuật số:</a:t>
            </a:r>
            <a:endParaRPr/>
          </a:p>
          <a:p>
            <a:pPr indent="0" lvl="0" marL="0" marR="0" rtl="0" algn="l">
              <a:lnSpc>
                <a:spcPct val="80000"/>
              </a:lnSpc>
              <a:spcBef>
                <a:spcPts val="306"/>
              </a:spcBef>
              <a:spcAft>
                <a:spcPts val="0"/>
              </a:spcAft>
              <a:buClr>
                <a:schemeClr val="dk1"/>
              </a:buClr>
              <a:buSzPts val="1020"/>
              <a:buFont typeface="Arial"/>
              <a:buNone/>
            </a:pPr>
            <a:r>
              <a:rPr b="0" lang="en-US" sz="1020">
                <a:solidFill>
                  <a:schemeClr val="dk1"/>
                </a:solidFill>
                <a:latin typeface="Arial"/>
                <a:ea typeface="Arial"/>
                <a:cs typeface="Arial"/>
                <a:sym typeface="Arial"/>
              </a:rPr>
              <a:t>Các nhà lãnh đạo doanh nghiệp nghĩ rằng DT như một cách khơi dậy sự đổi mới và tìm kiếm hiệu quả.</a:t>
            </a:r>
            <a:endParaRPr/>
          </a:p>
          <a:p>
            <a:pPr indent="0" lvl="0" marL="0" marR="0" rtl="0" algn="l">
              <a:lnSpc>
                <a:spcPct val="80000"/>
              </a:lnSpc>
              <a:spcBef>
                <a:spcPts val="306"/>
              </a:spcBef>
              <a:spcAft>
                <a:spcPts val="0"/>
              </a:spcAft>
              <a:buClr>
                <a:schemeClr val="dk1"/>
              </a:buClr>
              <a:buSzPts val="1020"/>
              <a:buFont typeface="Arial"/>
              <a:buNone/>
            </a:pPr>
            <a:r>
              <a:rPr b="0" lang="en-US" sz="1020">
                <a:solidFill>
                  <a:schemeClr val="dk1"/>
                </a:solidFill>
                <a:latin typeface="Arial"/>
                <a:ea typeface="Arial"/>
                <a:cs typeface="Arial"/>
                <a:sym typeface="Arial"/>
              </a:rPr>
              <a:t>Và, họ nói DT đang tăng lợi nhuận.</a:t>
            </a:r>
            <a:endParaRPr/>
          </a:p>
          <a:p>
            <a:pPr indent="0" lvl="0" marL="0" marR="0" rtl="0" algn="l">
              <a:lnSpc>
                <a:spcPct val="80000"/>
              </a:lnSpc>
              <a:spcBef>
                <a:spcPts val="306"/>
              </a:spcBef>
              <a:spcAft>
                <a:spcPts val="0"/>
              </a:spcAft>
              <a:buClr>
                <a:schemeClr val="dk1"/>
              </a:buClr>
              <a:buSzPts val="1020"/>
              <a:buFont typeface="Arial"/>
              <a:buNone/>
            </a:pPr>
            <a:r>
              <a:rPr b="0" lang="en-US" sz="1020">
                <a:solidFill>
                  <a:schemeClr val="dk1"/>
                </a:solidFill>
                <a:latin typeface="Arial"/>
                <a:ea typeface="Arial"/>
                <a:cs typeface="Arial"/>
                <a:sym typeface="Arial"/>
              </a:rPr>
              <a:t>Hầu hết các CEO coi DT là ưu tiên số 1 của họ.</a:t>
            </a:r>
            <a:endParaRPr b="0" sz="1020">
              <a:solidFill>
                <a:schemeClr val="dk1"/>
              </a:solidFill>
              <a:latin typeface="Arial"/>
              <a:ea typeface="Arial"/>
              <a:cs typeface="Arial"/>
              <a:sym typeface="Arial"/>
            </a:endParaRPr>
          </a:p>
          <a:p>
            <a:pPr indent="0" lvl="0" marL="0" marR="0" rtl="0" algn="l">
              <a:lnSpc>
                <a:spcPct val="80000"/>
              </a:lnSpc>
              <a:spcBef>
                <a:spcPts val="306"/>
              </a:spcBef>
              <a:spcAft>
                <a:spcPts val="0"/>
              </a:spcAft>
              <a:buClr>
                <a:schemeClr val="dk1"/>
              </a:buClr>
              <a:buSzPts val="1020"/>
              <a:buFont typeface="Arial"/>
              <a:buNone/>
            </a:pPr>
            <a:r>
              <a:t/>
            </a:r>
            <a:endParaRPr b="0" sz="1020">
              <a:solidFill>
                <a:schemeClr val="dk1"/>
              </a:solidFill>
              <a:latin typeface="Arial"/>
              <a:ea typeface="Arial"/>
              <a:cs typeface="Arial"/>
              <a:sym typeface="Arial"/>
            </a:endParaRPr>
          </a:p>
          <a:p>
            <a:pPr indent="0" lvl="0" marL="0" marR="0" rtl="0" algn="l">
              <a:lnSpc>
                <a:spcPct val="80000"/>
              </a:lnSpc>
              <a:spcBef>
                <a:spcPts val="306"/>
              </a:spcBef>
              <a:spcAft>
                <a:spcPts val="0"/>
              </a:spcAft>
              <a:buClr>
                <a:schemeClr val="dk1"/>
              </a:buClr>
              <a:buSzPts val="1020"/>
              <a:buFont typeface="Arial"/>
              <a:buNone/>
            </a:pPr>
            <a:r>
              <a:rPr b="0" lang="en-US" sz="1020">
                <a:solidFill>
                  <a:schemeClr val="dk1"/>
                </a:solidFill>
                <a:latin typeface="Arial"/>
                <a:ea typeface="Arial"/>
                <a:cs typeface="Arial"/>
                <a:sym typeface="Arial"/>
              </a:rPr>
              <a:t>Những xu hướng sẽ chuyển đổi kinh doanh trong 5 năm tới</a:t>
            </a:r>
            <a:endParaRPr b="0" sz="1020">
              <a:solidFill>
                <a:schemeClr val="dk1"/>
              </a:solidFill>
              <a:latin typeface="Arial"/>
              <a:ea typeface="Arial"/>
              <a:cs typeface="Arial"/>
              <a:sym typeface="Arial"/>
            </a:endParaRPr>
          </a:p>
          <a:p>
            <a:pPr indent="-171450" lvl="0" marL="171450" marR="0" rtl="0" algn="l">
              <a:lnSpc>
                <a:spcPct val="80000"/>
              </a:lnSpc>
              <a:spcBef>
                <a:spcPts val="306"/>
              </a:spcBef>
              <a:spcAft>
                <a:spcPts val="0"/>
              </a:spcAft>
              <a:buClr>
                <a:schemeClr val="dk1"/>
              </a:buClr>
              <a:buSzPts val="1020"/>
              <a:buFont typeface="Arial"/>
              <a:buChar char="•"/>
            </a:pPr>
            <a:r>
              <a:rPr b="0" lang="en-US" sz="1020">
                <a:solidFill>
                  <a:schemeClr val="dk1"/>
                </a:solidFill>
                <a:latin typeface="Arial"/>
                <a:ea typeface="Arial"/>
                <a:cs typeface="Arial"/>
                <a:sym typeface="Arial"/>
              </a:rPr>
              <a:t>Tiến bộ công nghệ</a:t>
            </a:r>
            <a:endParaRPr b="0" sz="1020">
              <a:solidFill>
                <a:schemeClr val="dk1"/>
              </a:solidFill>
              <a:latin typeface="Arial"/>
              <a:ea typeface="Arial"/>
              <a:cs typeface="Arial"/>
              <a:sym typeface="Arial"/>
            </a:endParaRPr>
          </a:p>
          <a:p>
            <a:pPr indent="-171450" lvl="0" marL="171450" marR="0" rtl="0" algn="l">
              <a:lnSpc>
                <a:spcPct val="80000"/>
              </a:lnSpc>
              <a:spcBef>
                <a:spcPts val="306"/>
              </a:spcBef>
              <a:spcAft>
                <a:spcPts val="0"/>
              </a:spcAft>
              <a:buClr>
                <a:schemeClr val="dk1"/>
              </a:buClr>
              <a:buSzPts val="1020"/>
              <a:buFont typeface="Arial"/>
              <a:buChar char="•"/>
            </a:pPr>
            <a:r>
              <a:rPr b="0" lang="en-US" sz="1020">
                <a:solidFill>
                  <a:schemeClr val="dk1"/>
                </a:solidFill>
                <a:latin typeface="Arial"/>
                <a:ea typeface="Arial"/>
                <a:cs typeface="Arial"/>
                <a:sym typeface="Arial"/>
              </a:rPr>
              <a:t>Thay đổi nhân khẩu học</a:t>
            </a:r>
            <a:endParaRPr b="0" sz="1020">
              <a:solidFill>
                <a:schemeClr val="dk1"/>
              </a:solidFill>
              <a:latin typeface="Arial"/>
              <a:ea typeface="Arial"/>
              <a:cs typeface="Arial"/>
              <a:sym typeface="Arial"/>
            </a:endParaRPr>
          </a:p>
          <a:p>
            <a:pPr indent="-171450" lvl="0" marL="171450" marR="0" rtl="0" algn="l">
              <a:lnSpc>
                <a:spcPct val="80000"/>
              </a:lnSpc>
              <a:spcBef>
                <a:spcPts val="306"/>
              </a:spcBef>
              <a:spcAft>
                <a:spcPts val="0"/>
              </a:spcAft>
              <a:buClr>
                <a:schemeClr val="dk1"/>
              </a:buClr>
              <a:buSzPts val="1020"/>
              <a:buFont typeface="Arial"/>
              <a:buChar char="•"/>
            </a:pPr>
            <a:r>
              <a:rPr b="0" lang="en-US" sz="1020">
                <a:solidFill>
                  <a:schemeClr val="dk1"/>
                </a:solidFill>
                <a:latin typeface="Arial"/>
                <a:ea typeface="Arial"/>
                <a:cs typeface="Arial"/>
                <a:sym typeface="Arial"/>
              </a:rPr>
              <a:t>Chuyển dịch quyền lực kinh tế toàn cầu</a:t>
            </a:r>
            <a:endParaRPr b="0" sz="1020">
              <a:solidFill>
                <a:schemeClr val="dk1"/>
              </a:solidFill>
              <a:latin typeface="Arial"/>
              <a:ea typeface="Arial"/>
              <a:cs typeface="Arial"/>
              <a:sym typeface="Arial"/>
            </a:endParaRPr>
          </a:p>
          <a:p>
            <a:pPr indent="-171450" lvl="0" marL="171450" marR="0" rtl="0" algn="l">
              <a:lnSpc>
                <a:spcPct val="80000"/>
              </a:lnSpc>
              <a:spcBef>
                <a:spcPts val="306"/>
              </a:spcBef>
              <a:spcAft>
                <a:spcPts val="0"/>
              </a:spcAft>
              <a:buClr>
                <a:schemeClr val="dk1"/>
              </a:buClr>
              <a:buSzPts val="1020"/>
              <a:buFont typeface="Arial"/>
              <a:buChar char="•"/>
            </a:pPr>
            <a:r>
              <a:rPr b="0" lang="en-US" sz="1020">
                <a:solidFill>
                  <a:schemeClr val="dk1"/>
                </a:solidFill>
                <a:latin typeface="Arial"/>
                <a:ea typeface="Arial"/>
                <a:cs typeface="Arial"/>
                <a:sym typeface="Arial"/>
              </a:rPr>
              <a:t>Khan hiếm tài nguyên và biến đổi khí hậu</a:t>
            </a:r>
            <a:endParaRPr b="0" sz="1020">
              <a:solidFill>
                <a:schemeClr val="dk1"/>
              </a:solidFill>
              <a:latin typeface="Arial"/>
              <a:ea typeface="Arial"/>
              <a:cs typeface="Arial"/>
              <a:sym typeface="Arial"/>
            </a:endParaRPr>
          </a:p>
          <a:p>
            <a:pPr indent="-171450" lvl="0" marL="171450" marR="0" rtl="0" algn="l">
              <a:lnSpc>
                <a:spcPct val="80000"/>
              </a:lnSpc>
              <a:spcBef>
                <a:spcPts val="306"/>
              </a:spcBef>
              <a:spcAft>
                <a:spcPts val="0"/>
              </a:spcAft>
              <a:buClr>
                <a:schemeClr val="dk1"/>
              </a:buClr>
              <a:buSzPts val="1020"/>
              <a:buFont typeface="Arial"/>
              <a:buChar char="•"/>
            </a:pPr>
            <a:r>
              <a:rPr b="0" lang="en-US" sz="1020">
                <a:solidFill>
                  <a:schemeClr val="dk1"/>
                </a:solidFill>
                <a:latin typeface="Arial"/>
                <a:ea typeface="Arial"/>
                <a:cs typeface="Arial"/>
                <a:sym typeface="Arial"/>
              </a:rPr>
              <a:t>Đô thị hóa</a:t>
            </a:r>
            <a:endParaRPr b="0" sz="1020">
              <a:solidFill>
                <a:schemeClr val="dk1"/>
              </a:solidFill>
              <a:latin typeface="Arial"/>
              <a:ea typeface="Arial"/>
              <a:cs typeface="Arial"/>
              <a:sym typeface="Arial"/>
            </a:endParaRPr>
          </a:p>
          <a:p>
            <a:pPr indent="-106679" lvl="0" marL="171450" marR="0" rtl="0" algn="l">
              <a:lnSpc>
                <a:spcPct val="80000"/>
              </a:lnSpc>
              <a:spcBef>
                <a:spcPts val="306"/>
              </a:spcBef>
              <a:spcAft>
                <a:spcPts val="0"/>
              </a:spcAft>
              <a:buClr>
                <a:schemeClr val="dk1"/>
              </a:buClr>
              <a:buSzPts val="1020"/>
              <a:buFont typeface="Arial"/>
              <a:buNone/>
            </a:pPr>
            <a:r>
              <a:t/>
            </a:r>
            <a:endParaRPr b="1" sz="1020">
              <a:solidFill>
                <a:schemeClr val="dk1"/>
              </a:solidFill>
              <a:latin typeface="Arial"/>
              <a:ea typeface="Arial"/>
              <a:cs typeface="Arial"/>
              <a:sym typeface="Arial"/>
            </a:endParaRPr>
          </a:p>
          <a:p>
            <a:pPr indent="0" lvl="0" marL="0" marR="0" rtl="0" algn="l">
              <a:lnSpc>
                <a:spcPct val="80000"/>
              </a:lnSpc>
              <a:spcBef>
                <a:spcPts val="306"/>
              </a:spcBef>
              <a:spcAft>
                <a:spcPts val="0"/>
              </a:spcAft>
              <a:buClr>
                <a:schemeClr val="dk1"/>
              </a:buClr>
              <a:buSzPts val="1020"/>
              <a:buFont typeface="Arial"/>
              <a:buNone/>
            </a:pPr>
            <a:r>
              <a:rPr b="1" lang="en-US" sz="1020">
                <a:solidFill>
                  <a:schemeClr val="dk1"/>
                </a:solidFill>
                <a:latin typeface="Arial"/>
                <a:ea typeface="Arial"/>
                <a:cs typeface="Arial"/>
                <a:sym typeface="Arial"/>
              </a:rPr>
              <a:t>[Tài liệu tham khảo]</a:t>
            </a:r>
            <a:endParaRPr sz="1020">
              <a:latin typeface="Arial"/>
              <a:ea typeface="Arial"/>
              <a:cs typeface="Arial"/>
              <a:sym typeface="Arial"/>
            </a:endParaRPr>
          </a:p>
          <a:p>
            <a:pPr indent="0" lvl="0" marL="0" rtl="0" algn="l">
              <a:lnSpc>
                <a:spcPct val="80000"/>
              </a:lnSpc>
              <a:spcBef>
                <a:spcPts val="0"/>
              </a:spcBef>
              <a:spcAft>
                <a:spcPts val="0"/>
              </a:spcAft>
              <a:buNone/>
            </a:pPr>
            <a:r>
              <a:rPr lang="en-US" sz="1020"/>
              <a:t>https://hbr.org/search?search_type=search-all&amp;term=digital+transformation</a:t>
            </a:r>
            <a:endParaRPr sz="1020"/>
          </a:p>
        </p:txBody>
      </p:sp>
      <p:sp>
        <p:nvSpPr>
          <p:cNvPr id="1388" name="Google Shape;1388;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a:solidFill>
                  <a:schemeClr val="dk1"/>
                </a:solidFill>
                <a:latin typeface="Arial"/>
                <a:ea typeface="Arial"/>
                <a:cs typeface="Arial"/>
                <a:sym typeface="Arial"/>
              </a:rPr>
              <a:t>[Hướng dẫn của giảng viên]</a:t>
            </a:r>
            <a:endParaRPr b="1" sz="1200">
              <a:solidFill>
                <a:schemeClr val="dk1"/>
              </a:solidFill>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Sẽ rất tốt nếu yêu cầu học sinh suy nghĩ về những câu hỏi trên trong một lúc. Và cố gắng để một số học sinh trả lời. Không có câu trả lời cố định.</a:t>
            </a:r>
            <a:endParaRPr/>
          </a:p>
          <a:p>
            <a:pPr indent="0" lvl="0" marL="0" rtl="0" algn="l">
              <a:spcBef>
                <a:spcPts val="0"/>
              </a:spcBef>
              <a:spcAft>
                <a:spcPts val="0"/>
              </a:spcAft>
              <a:buNone/>
            </a:pPr>
            <a:r>
              <a:rPr lang="en-US">
                <a:latin typeface="Arial"/>
                <a:ea typeface="Arial"/>
                <a:cs typeface="Arial"/>
                <a:sym typeface="Arial"/>
              </a:rPr>
              <a:t>Một số slide tiếp theo sẽ mô tả lịch sử loài người bằng dữ liệu.</a:t>
            </a:r>
            <a:endParaRPr/>
          </a:p>
        </p:txBody>
      </p:sp>
      <p:sp>
        <p:nvSpPr>
          <p:cNvPr id="143" name="Google Shape;143;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p59: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7" name="Google Shape;1397;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[Thông điệp chính]</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IoT-Giới tiệu các thiết bị trao đổi thông tin trực tiếp mà không cần sự can thiệp của con người, diễn giải thông tin theo nhu cầu và hoạt động ở dạng tự động.</a:t>
            </a:r>
            <a:endParaRPr/>
          </a:p>
          <a:p>
            <a:pPr indent="0" lvl="0" marL="0" marR="0" rtl="0" algn="l">
              <a:lnSpc>
                <a:spcPct val="100000"/>
              </a:lnSpc>
              <a:spcBef>
                <a:spcPts val="360"/>
              </a:spcBef>
              <a:spcAft>
                <a:spcPts val="0"/>
              </a:spcAft>
              <a:buClr>
                <a:schemeClr val="dk1"/>
              </a:buClr>
              <a:buSzPts val="1200"/>
              <a:buFont typeface="Arial"/>
              <a:buNone/>
            </a:pPr>
            <a:r>
              <a:t/>
            </a:r>
            <a:endParaRPr b="0"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CPS là một dạng tiên tiến và định hướng tương lai của các hệ thống nhúng hiện có và có thể được áp dụng rộng rãi cho các cơ sở hạ tầng phức tạp như hệ thống sản xuất, hệ thống quản lý và hệ thống giao thông.</a:t>
            </a:r>
            <a:endParaRPr/>
          </a:p>
          <a:p>
            <a:pPr indent="0" lvl="0" marL="0" marR="0" rtl="0" algn="l">
              <a:lnSpc>
                <a:spcPct val="100000"/>
              </a:lnSpc>
              <a:spcBef>
                <a:spcPts val="360"/>
              </a:spcBef>
              <a:spcAft>
                <a:spcPts val="0"/>
              </a:spcAft>
              <a:buClr>
                <a:schemeClr val="dk1"/>
              </a:buClr>
              <a:buSzPts val="1200"/>
              <a:buFont typeface="Arial"/>
              <a:buNone/>
            </a:pPr>
            <a:r>
              <a:t/>
            </a:r>
            <a:endParaRPr b="0"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Dữ liệu lớn có thể phân tích và dự đoán các kiểu hành vi của mọi người dựa trên lượng dữ liệu tăng lên.</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Ngoài việc được sử dụng một mình, AI có thể được kỳ vọng sẽ thay thế các công việc mà con người có thể làm bằng cách kết nối với nhiều lĩnh vực khác nhau và mang lại hiệu quả cao hơn.</a:t>
            </a:r>
            <a:endParaRPr b="1" sz="12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1398" name="Google Shape;1398;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p6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6" name="Google Shape;1406;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200"/>
              <a:buFont typeface="Arial"/>
              <a:buNone/>
            </a:pPr>
            <a:r>
              <a:rPr b="1" lang="en-US">
                <a:latin typeface="Arial"/>
                <a:ea typeface="Arial"/>
                <a:cs typeface="Arial"/>
                <a:sym typeface="Arial"/>
              </a:rPr>
              <a:t>[Thông điệp chính]</a:t>
            </a:r>
            <a:endParaRPr b="0">
              <a:latin typeface="Arial"/>
              <a:ea typeface="Arial"/>
              <a:cs typeface="Arial"/>
              <a:sym typeface="Arial"/>
            </a:endParaRPr>
          </a:p>
          <a:p>
            <a:pPr indent="0" lvl="0" marL="0" marR="0" rtl="0" algn="l">
              <a:lnSpc>
                <a:spcPct val="90000"/>
              </a:lnSpc>
              <a:spcBef>
                <a:spcPts val="360"/>
              </a:spcBef>
              <a:spcAft>
                <a:spcPts val="0"/>
              </a:spcAft>
              <a:buClr>
                <a:schemeClr val="dk1"/>
              </a:buClr>
              <a:buSzPts val="1200"/>
              <a:buFont typeface="Arial"/>
              <a:buNone/>
            </a:pPr>
            <a:r>
              <a:rPr b="0" lang="en-US">
                <a:latin typeface="Arial"/>
                <a:ea typeface="Arial"/>
                <a:cs typeface="Arial"/>
                <a:sym typeface="Arial"/>
              </a:rPr>
              <a:t>CDE yêu cầu các kỹ năng sau. Một số trùng lặp với CDS.</a:t>
            </a:r>
            <a:endParaRPr/>
          </a:p>
          <a:p>
            <a:pPr indent="-171450" lvl="0" marL="171450" rtl="0" algn="l">
              <a:lnSpc>
                <a:spcPct val="90000"/>
              </a:lnSpc>
              <a:spcBef>
                <a:spcPts val="0"/>
              </a:spcBef>
              <a:spcAft>
                <a:spcPts val="0"/>
              </a:spcAft>
              <a:buClr>
                <a:schemeClr val="dk1"/>
              </a:buClr>
              <a:buSzPts val="1200"/>
              <a:buFont typeface="Arial"/>
              <a:buChar char="•"/>
            </a:pPr>
            <a:r>
              <a:rPr lang="en-US"/>
              <a:t>Lập trình và SQL</a:t>
            </a:r>
            <a:endParaRPr/>
          </a:p>
          <a:p>
            <a:pPr indent="0" lvl="0" marL="0" rtl="0" algn="l">
              <a:lnSpc>
                <a:spcPct val="90000"/>
              </a:lnSpc>
              <a:spcBef>
                <a:spcPts val="0"/>
              </a:spcBef>
              <a:spcAft>
                <a:spcPts val="0"/>
              </a:spcAft>
              <a:buClr>
                <a:schemeClr val="dk1"/>
              </a:buClr>
              <a:buSzPts val="1200"/>
              <a:buFont typeface="Arial"/>
              <a:buNone/>
            </a:pPr>
            <a:r>
              <a:rPr lang="en-US"/>
              <a:t>       Python và SQL</a:t>
            </a:r>
            <a:endParaRPr/>
          </a:p>
          <a:p>
            <a:pPr indent="-171450" lvl="0" marL="171450" rtl="0" algn="l">
              <a:lnSpc>
                <a:spcPct val="90000"/>
              </a:lnSpc>
              <a:spcBef>
                <a:spcPts val="0"/>
              </a:spcBef>
              <a:spcAft>
                <a:spcPts val="0"/>
              </a:spcAft>
              <a:buClr>
                <a:schemeClr val="dk1"/>
              </a:buClr>
              <a:buSzPts val="1200"/>
              <a:buFont typeface="Arial"/>
              <a:buChar char="•"/>
            </a:pPr>
            <a:r>
              <a:rPr lang="en-US"/>
              <a:t>Phân tích dữ liệu khám phá (EDA)</a:t>
            </a:r>
            <a:endParaRPr/>
          </a:p>
          <a:p>
            <a:pPr indent="-171450" lvl="0" marL="171450" rtl="0" algn="l">
              <a:lnSpc>
                <a:spcPct val="90000"/>
              </a:lnSpc>
              <a:spcBef>
                <a:spcPts val="0"/>
              </a:spcBef>
              <a:spcAft>
                <a:spcPts val="0"/>
              </a:spcAft>
              <a:buClr>
                <a:schemeClr val="dk1"/>
              </a:buClr>
              <a:buSzPts val="1200"/>
              <a:buFont typeface="Arial"/>
              <a:buChar char="•"/>
            </a:pPr>
            <a:r>
              <a:rPr lang="en-US"/>
              <a:t>Kịch bản và đường dẫn dữ liệu</a:t>
            </a:r>
            <a:endParaRPr/>
          </a:p>
          <a:p>
            <a:pPr indent="-171450" lvl="0" marL="171450" rtl="0" algn="l">
              <a:lnSpc>
                <a:spcPct val="90000"/>
              </a:lnSpc>
              <a:spcBef>
                <a:spcPts val="0"/>
              </a:spcBef>
              <a:spcAft>
                <a:spcPts val="0"/>
              </a:spcAft>
              <a:buClr>
                <a:schemeClr val="dk1"/>
              </a:buClr>
              <a:buSzPts val="1200"/>
              <a:buFont typeface="Arial"/>
              <a:buChar char="•"/>
            </a:pPr>
            <a:r>
              <a:rPr lang="en-US"/>
              <a:t>Hadoop, Spark, NoQuery</a:t>
            </a:r>
            <a:endParaRPr/>
          </a:p>
          <a:p>
            <a:pPr indent="-171450" lvl="0" marL="171450" rtl="0" algn="l">
              <a:lnSpc>
                <a:spcPct val="90000"/>
              </a:lnSpc>
              <a:spcBef>
                <a:spcPts val="0"/>
              </a:spcBef>
              <a:spcAft>
                <a:spcPts val="0"/>
              </a:spcAft>
              <a:buClr>
                <a:schemeClr val="dk1"/>
              </a:buClr>
              <a:buSzPts val="1200"/>
              <a:buFont typeface="Arial"/>
              <a:buChar char="•"/>
            </a:pPr>
            <a:r>
              <a:rPr lang="en-US"/>
              <a:t>Đám mây, DevOps và Trực quan hóa dữ liệu</a:t>
            </a:r>
            <a:endParaRPr/>
          </a:p>
          <a:p>
            <a:pPr indent="-171450" lvl="0" marL="171450" rtl="0" algn="l">
              <a:lnSpc>
                <a:spcPct val="90000"/>
              </a:lnSpc>
              <a:spcBef>
                <a:spcPts val="0"/>
              </a:spcBef>
              <a:spcAft>
                <a:spcPts val="0"/>
              </a:spcAft>
              <a:buClr>
                <a:schemeClr val="dk1"/>
              </a:buClr>
              <a:buSzPts val="1200"/>
              <a:buFont typeface="Arial"/>
              <a:buChar char="•"/>
            </a:pPr>
            <a:r>
              <a:rPr lang="en-US"/>
              <a:t>Truyền dữ liệu, điện toán phân tán</a:t>
            </a:r>
            <a:endParaRPr/>
          </a:p>
          <a:p>
            <a:pPr indent="-171450" lvl="0" marL="171450" rtl="0" algn="l">
              <a:lnSpc>
                <a:spcPct val="90000"/>
              </a:lnSpc>
              <a:spcBef>
                <a:spcPts val="0"/>
              </a:spcBef>
              <a:spcAft>
                <a:spcPts val="0"/>
              </a:spcAft>
              <a:buClr>
                <a:schemeClr val="dk1"/>
              </a:buClr>
              <a:buSzPts val="1200"/>
              <a:buFont typeface="Arial"/>
              <a:buChar char="•"/>
            </a:pPr>
            <a:r>
              <a:rPr lang="en-US"/>
              <a:t>Máy học và AI.</a:t>
            </a:r>
            <a:endParaRPr/>
          </a:p>
          <a:p>
            <a:pPr indent="0" lvl="0" marL="0" rtl="0" algn="l">
              <a:lnSpc>
                <a:spcPct val="90000"/>
              </a:lnSpc>
              <a:spcBef>
                <a:spcPts val="0"/>
              </a:spcBef>
              <a:spcAft>
                <a:spcPts val="0"/>
              </a:spcAft>
              <a:buClr>
                <a:schemeClr val="dk1"/>
              </a:buClr>
              <a:buSzPts val="1200"/>
              <a:buFont typeface="Arial"/>
              <a:buNone/>
            </a:pPr>
            <a:r>
              <a:rPr lang="en-US"/>
              <a:t>Kiến thức về thuật ngữ và sự quen thuộc với các thuật toán đang trở thành một phần quan trọng hơn trong bộ kỹ năng của Kỹ sư dữ liệu.</a:t>
            </a:r>
            <a:endParaRPr/>
          </a:p>
          <a:p>
            <a:pPr indent="0" lvl="0" marL="0" rtl="0" algn="l">
              <a:lnSpc>
                <a:spcPct val="90000"/>
              </a:lnSpc>
              <a:spcBef>
                <a:spcPts val="0"/>
              </a:spcBef>
              <a:spcAft>
                <a:spcPts val="0"/>
              </a:spcAft>
              <a:buClr>
                <a:schemeClr val="dk1"/>
              </a:buClr>
              <a:buSzPts val="1200"/>
              <a:buFont typeface="Arial"/>
              <a:buNone/>
            </a:pPr>
            <a:r>
              <a:rPr lang="en-US"/>
              <a:t>Ngày nay, việc biết và sử dụng các thư viện của Python numpy, pandas và sci-kit tìm hiểu và thậm chí cả các công cụ dựa trên đám mây như AWS Sagemaker, HDInsight của Microsoft hoặc DataLab của Google sẽ là một phần của dữ liệu đã biết.</a:t>
            </a:r>
            <a:endParaRPr/>
          </a:p>
          <a:p>
            <a:pPr indent="0" lvl="0" marL="0" rtl="0" algn="l">
              <a:lnSpc>
                <a:spcPct val="90000"/>
              </a:lnSpc>
              <a:spcBef>
                <a:spcPts val="0"/>
              </a:spcBef>
              <a:spcAft>
                <a:spcPts val="0"/>
              </a:spcAft>
              <a:buClr>
                <a:schemeClr val="dk1"/>
              </a:buClr>
              <a:buSzPts val="1200"/>
              <a:buFont typeface="Arial"/>
              <a:buNone/>
            </a:pPr>
            <a:r>
              <a:t/>
            </a:r>
            <a:endParaRPr b="1" sz="1200">
              <a:solidFill>
                <a:schemeClr val="dk1"/>
              </a:solidFill>
              <a:latin typeface="Arial"/>
              <a:ea typeface="Arial"/>
              <a:cs typeface="Arial"/>
              <a:sym typeface="Arial"/>
            </a:endParaRPr>
          </a:p>
          <a:p>
            <a:pPr indent="0" lvl="0" marL="0" marR="0" rtl="0" algn="l">
              <a:lnSpc>
                <a:spcPct val="90000"/>
              </a:lnSpc>
              <a:spcBef>
                <a:spcPts val="360"/>
              </a:spcBef>
              <a:spcAft>
                <a:spcPts val="0"/>
              </a:spcAft>
              <a:buClr>
                <a:schemeClr val="dk1"/>
              </a:buClr>
              <a:buSzPts val="1200"/>
              <a:buFont typeface="Arial"/>
              <a:buNone/>
            </a:pPr>
            <a:r>
              <a:rPr b="1" lang="en-US" sz="1200">
                <a:solidFill>
                  <a:schemeClr val="dk1"/>
                </a:solidFill>
                <a:latin typeface="Arial"/>
                <a:ea typeface="Arial"/>
                <a:cs typeface="Arial"/>
                <a:sym typeface="Arial"/>
              </a:rPr>
              <a:t>[Tài liệu tham khảo]</a:t>
            </a:r>
            <a:endParaRPr b="1" sz="1200">
              <a:solidFill>
                <a:schemeClr val="dk1"/>
              </a:solidFill>
              <a:latin typeface="Arial"/>
              <a:ea typeface="Arial"/>
              <a:cs typeface="Arial"/>
              <a:sym typeface="Arial"/>
            </a:endParaRPr>
          </a:p>
          <a:p>
            <a:pPr indent="0" lvl="0" marL="0" marR="0" rtl="0" algn="l">
              <a:lnSpc>
                <a:spcPct val="90000"/>
              </a:lnSpc>
              <a:spcBef>
                <a:spcPts val="360"/>
              </a:spcBef>
              <a:spcAft>
                <a:spcPts val="0"/>
              </a:spcAft>
              <a:buClr>
                <a:schemeClr val="dk1"/>
              </a:buClr>
              <a:buSzPts val="1200"/>
              <a:buFont typeface="Arial"/>
              <a:buNone/>
            </a:pPr>
            <a:r>
              <a:rPr lang="en-US">
                <a:latin typeface="Arial"/>
                <a:ea typeface="Arial"/>
                <a:cs typeface="Arial"/>
                <a:sym typeface="Arial"/>
              </a:rPr>
              <a:t>https://medium.com/@ODSC/top-10-skills-for-data-engineers-in-2021-6f2f4617495</a:t>
            </a:r>
            <a:endParaRPr/>
          </a:p>
        </p:txBody>
      </p:sp>
      <p:sp>
        <p:nvSpPr>
          <p:cNvPr id="1407" name="Google Shape;1407;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p63: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5" name="Google Shape;1455;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930"/>
              <a:buFont typeface="Arial"/>
              <a:buNone/>
            </a:pPr>
            <a:r>
              <a:rPr b="1" lang="en-US" sz="930">
                <a:latin typeface="Arial"/>
                <a:ea typeface="Arial"/>
                <a:cs typeface="Arial"/>
                <a:sym typeface="Arial"/>
              </a:rPr>
              <a:t>[Hướng dẫn của giảng viên] </a:t>
            </a:r>
            <a:endParaRPr/>
          </a:p>
          <a:p>
            <a:pPr indent="0" lvl="0" marL="0" marR="0" rtl="0" algn="l">
              <a:lnSpc>
                <a:spcPct val="80000"/>
              </a:lnSpc>
              <a:spcBef>
                <a:spcPts val="279"/>
              </a:spcBef>
              <a:spcAft>
                <a:spcPts val="0"/>
              </a:spcAft>
              <a:buClr>
                <a:schemeClr val="dk1"/>
              </a:buClr>
              <a:buSzPts val="930"/>
              <a:buFont typeface="Arial"/>
              <a:buNone/>
            </a:pPr>
            <a:r>
              <a:rPr b="0" lang="en-US" sz="930">
                <a:solidFill>
                  <a:schemeClr val="dk1"/>
                </a:solidFill>
                <a:latin typeface="Arial"/>
                <a:ea typeface="Arial"/>
                <a:cs typeface="Arial"/>
                <a:sym typeface="Arial"/>
              </a:rPr>
              <a:t>Có nhiều cách hiểu về XOps.</a:t>
            </a:r>
            <a:endParaRPr/>
          </a:p>
          <a:p>
            <a:pPr indent="0" lvl="0" marL="0" marR="0" rtl="0" algn="l">
              <a:lnSpc>
                <a:spcPct val="80000"/>
              </a:lnSpc>
              <a:spcBef>
                <a:spcPts val="279"/>
              </a:spcBef>
              <a:spcAft>
                <a:spcPts val="0"/>
              </a:spcAft>
              <a:buClr>
                <a:schemeClr val="dk1"/>
              </a:buClr>
              <a:buSzPts val="930"/>
              <a:buFont typeface="Arial"/>
              <a:buNone/>
            </a:pPr>
            <a:r>
              <a:rPr b="0" lang="en-US" sz="930">
                <a:solidFill>
                  <a:schemeClr val="dk1"/>
                </a:solidFill>
                <a:latin typeface="Arial"/>
                <a:ea typeface="Arial"/>
                <a:cs typeface="Arial"/>
                <a:sym typeface="Arial"/>
              </a:rPr>
              <a:t>Nói một cách đại khái, đó là công việc của toàn bộ đường truyền dữ liệu từ biên đến AI và toàn bộ hoạt động triển khai.</a:t>
            </a:r>
            <a:endParaRPr b="0" sz="930">
              <a:solidFill>
                <a:schemeClr val="dk1"/>
              </a:solidFill>
              <a:latin typeface="Arial"/>
              <a:ea typeface="Arial"/>
              <a:cs typeface="Arial"/>
              <a:sym typeface="Arial"/>
            </a:endParaRPr>
          </a:p>
          <a:p>
            <a:pPr indent="0" lvl="0" marL="0" marR="0" rtl="0" algn="l">
              <a:lnSpc>
                <a:spcPct val="80000"/>
              </a:lnSpc>
              <a:spcBef>
                <a:spcPts val="279"/>
              </a:spcBef>
              <a:spcAft>
                <a:spcPts val="0"/>
              </a:spcAft>
              <a:buClr>
                <a:schemeClr val="dk1"/>
              </a:buClr>
              <a:buSzPts val="930"/>
              <a:buFont typeface="Arial"/>
              <a:buNone/>
            </a:pPr>
            <a:r>
              <a:t/>
            </a:r>
            <a:endParaRPr b="0" sz="930">
              <a:solidFill>
                <a:schemeClr val="dk1"/>
              </a:solidFill>
              <a:latin typeface="Arial"/>
              <a:ea typeface="Arial"/>
              <a:cs typeface="Arial"/>
              <a:sym typeface="Arial"/>
            </a:endParaRPr>
          </a:p>
          <a:p>
            <a:pPr indent="0" lvl="0" marL="0" marR="0" rtl="0" algn="l">
              <a:lnSpc>
                <a:spcPct val="80000"/>
              </a:lnSpc>
              <a:spcBef>
                <a:spcPts val="279"/>
              </a:spcBef>
              <a:spcAft>
                <a:spcPts val="0"/>
              </a:spcAft>
              <a:buClr>
                <a:schemeClr val="dk1"/>
              </a:buClr>
              <a:buSzPts val="930"/>
              <a:buFont typeface="Arial"/>
              <a:buNone/>
            </a:pPr>
            <a:r>
              <a:rPr b="1" lang="en-US" sz="930">
                <a:latin typeface="Arial"/>
                <a:ea typeface="Arial"/>
                <a:cs typeface="Arial"/>
                <a:sym typeface="Arial"/>
              </a:rPr>
              <a:t>[Thông điệp chính]</a:t>
            </a:r>
            <a:endParaRPr/>
          </a:p>
          <a:p>
            <a:pPr indent="0" lvl="0" marL="0" marR="0" rtl="0" algn="l">
              <a:lnSpc>
                <a:spcPct val="80000"/>
              </a:lnSpc>
              <a:spcBef>
                <a:spcPts val="279"/>
              </a:spcBef>
              <a:spcAft>
                <a:spcPts val="0"/>
              </a:spcAft>
              <a:buClr>
                <a:schemeClr val="dk1"/>
              </a:buClr>
              <a:buSzPts val="930"/>
              <a:buFont typeface="Arial"/>
              <a:buNone/>
            </a:pPr>
            <a:r>
              <a:rPr b="0" lang="en-US" sz="930">
                <a:latin typeface="Arial"/>
                <a:ea typeface="Arial"/>
                <a:cs typeface="Arial"/>
                <a:sym typeface="Arial"/>
              </a:rPr>
              <a:t>Hầu hết các dự án phân tích và trí tuệ nhân tạo đều thất bại vì quá trình vận hành chỉ được giải quyết như một suy nghĩ sau hành động.</a:t>
            </a:r>
            <a:endParaRPr/>
          </a:p>
          <a:p>
            <a:pPr indent="0" lvl="0" marL="0" marR="0" rtl="0" algn="l">
              <a:lnSpc>
                <a:spcPct val="80000"/>
              </a:lnSpc>
              <a:spcBef>
                <a:spcPts val="279"/>
              </a:spcBef>
              <a:spcAft>
                <a:spcPts val="0"/>
              </a:spcAft>
              <a:buClr>
                <a:schemeClr val="dk1"/>
              </a:buClr>
              <a:buSzPts val="930"/>
              <a:buFont typeface="Arial"/>
              <a:buNone/>
            </a:pPr>
            <a:r>
              <a:rPr b="0" lang="en-US" sz="930">
                <a:latin typeface="Arial"/>
                <a:ea typeface="Arial"/>
                <a:cs typeface="Arial"/>
                <a:sym typeface="Arial"/>
              </a:rPr>
              <a:t>Rào cản hàng đầu đối với việc mở rộng phân tích và triển khai AI là sự phức tạp xung quanh việc tích hợp giải pháp với các ứng dụng và cơ sở hạ tầng doanh nghiệp hiện có.</a:t>
            </a:r>
            <a:endParaRPr/>
          </a:p>
          <a:p>
            <a:pPr indent="0" lvl="0" marL="0" marR="0" rtl="0" algn="l">
              <a:lnSpc>
                <a:spcPct val="80000"/>
              </a:lnSpc>
              <a:spcBef>
                <a:spcPts val="279"/>
              </a:spcBef>
              <a:spcAft>
                <a:spcPts val="0"/>
              </a:spcAft>
              <a:buClr>
                <a:schemeClr val="dk1"/>
              </a:buClr>
              <a:buSzPts val="930"/>
              <a:buFont typeface="Arial"/>
              <a:buNone/>
            </a:pPr>
            <a:r>
              <a:rPr b="0" lang="en-US" sz="930">
                <a:latin typeface="Arial"/>
                <a:ea typeface="Arial"/>
                <a:cs typeface="Arial"/>
                <a:sym typeface="Arial"/>
              </a:rPr>
              <a:t>Thực hành XOps liên kết việc phát triển, triển khai và bảo trì với nhau để tạo ra sự hiểu biết chung về các yêu cầu, chuyển giao các kỹ năng và quy trình để theo dõi và duy trì các phân tích và tạo phẩm AI.</a:t>
            </a:r>
            <a:endParaRPr/>
          </a:p>
          <a:p>
            <a:pPr indent="0" lvl="0" marL="0" marR="0" rtl="0" algn="l">
              <a:lnSpc>
                <a:spcPct val="80000"/>
              </a:lnSpc>
              <a:spcBef>
                <a:spcPts val="279"/>
              </a:spcBef>
              <a:spcAft>
                <a:spcPts val="0"/>
              </a:spcAft>
              <a:buClr>
                <a:schemeClr val="dk1"/>
              </a:buClr>
              <a:buSzPts val="930"/>
              <a:buFont typeface="Arial"/>
              <a:buNone/>
            </a:pPr>
            <a:r>
              <a:t/>
            </a:r>
            <a:endParaRPr b="0" sz="930">
              <a:latin typeface="Arial"/>
              <a:ea typeface="Arial"/>
              <a:cs typeface="Arial"/>
              <a:sym typeface="Arial"/>
            </a:endParaRPr>
          </a:p>
          <a:p>
            <a:pPr indent="0" lvl="0" marL="0" marR="0" rtl="0" algn="l">
              <a:lnSpc>
                <a:spcPct val="80000"/>
              </a:lnSpc>
              <a:spcBef>
                <a:spcPts val="279"/>
              </a:spcBef>
              <a:spcAft>
                <a:spcPts val="0"/>
              </a:spcAft>
              <a:buClr>
                <a:schemeClr val="dk1"/>
              </a:buClr>
              <a:buSzPts val="930"/>
              <a:buFont typeface="Arial"/>
              <a:buNone/>
            </a:pPr>
            <a:r>
              <a:rPr b="0" lang="en-US" sz="930">
                <a:latin typeface="Arial"/>
                <a:ea typeface="Arial"/>
                <a:cs typeface="Arial"/>
                <a:sym typeface="Arial"/>
              </a:rPr>
              <a:t>DataOps là một phương pháp quản lý dữ liệu cộng tác tập trung vào việc cải thiện khả năng giao tiếp, tích hợp và tự động hóa luồng dữ liệu giữa người quản lý dữ liệu và người dùng dữ liệu.</a:t>
            </a:r>
            <a:endParaRPr/>
          </a:p>
          <a:p>
            <a:pPr indent="0" lvl="0" marL="0" marR="0" rtl="0" algn="l">
              <a:lnSpc>
                <a:spcPct val="80000"/>
              </a:lnSpc>
              <a:spcBef>
                <a:spcPts val="279"/>
              </a:spcBef>
              <a:spcAft>
                <a:spcPts val="0"/>
              </a:spcAft>
              <a:buClr>
                <a:schemeClr val="dk1"/>
              </a:buClr>
              <a:buSzPts val="930"/>
              <a:buFont typeface="Arial"/>
              <a:buNone/>
            </a:pPr>
            <a:r>
              <a:rPr b="0" lang="en-US" sz="930">
                <a:latin typeface="Arial"/>
                <a:ea typeface="Arial"/>
                <a:cs typeface="Arial"/>
                <a:sym typeface="Arial"/>
              </a:rPr>
              <a:t>MLOps kết nối việc tạo ra các mô hình học máy, triển khai và vận hành chúng trong sản xuất.</a:t>
            </a:r>
            <a:endParaRPr/>
          </a:p>
          <a:p>
            <a:pPr indent="0" lvl="0" marL="0" marR="0" rtl="0" algn="l">
              <a:lnSpc>
                <a:spcPct val="80000"/>
              </a:lnSpc>
              <a:spcBef>
                <a:spcPts val="279"/>
              </a:spcBef>
              <a:spcAft>
                <a:spcPts val="0"/>
              </a:spcAft>
              <a:buClr>
                <a:schemeClr val="dk1"/>
              </a:buClr>
              <a:buSzPts val="930"/>
              <a:buFont typeface="Arial"/>
              <a:buNone/>
            </a:pPr>
            <a:r>
              <a:rPr b="0" lang="en-US" sz="930">
                <a:latin typeface="Arial"/>
                <a:ea typeface="Arial"/>
                <a:cs typeface="Arial"/>
                <a:sym typeface="Arial"/>
              </a:rPr>
              <a:t>DataOps và MLOps được coi là có liên quan chặt chẽ hơn AIOps vì AIOps là quy trình ở cấp độ (ứng dụng) cao hơn so với hai loại còn lại.</a:t>
            </a:r>
            <a:endParaRPr/>
          </a:p>
          <a:p>
            <a:pPr indent="0" lvl="0" marL="0" marR="0" rtl="0" algn="l">
              <a:lnSpc>
                <a:spcPct val="80000"/>
              </a:lnSpc>
              <a:spcBef>
                <a:spcPts val="279"/>
              </a:spcBef>
              <a:spcAft>
                <a:spcPts val="0"/>
              </a:spcAft>
              <a:buClr>
                <a:schemeClr val="dk1"/>
              </a:buClr>
              <a:buSzPts val="930"/>
              <a:buFont typeface="Arial"/>
              <a:buNone/>
            </a:pPr>
            <a:r>
              <a:rPr b="0" lang="en-US" sz="930">
                <a:latin typeface="Arial"/>
                <a:ea typeface="Arial"/>
                <a:cs typeface="Arial"/>
                <a:sym typeface="Arial"/>
              </a:rPr>
              <a:t>DataOps là quá trình xây dựng và thử nghiệm các nguồn dữ liệu, sau đó liên kết chúng với người sử dụng dữ liệu, giúp họ quản lý dữ liệu cá nhân ngày càng tăng thông minh hơn và hiệu quả hơn.</a:t>
            </a:r>
            <a:endParaRPr b="0" sz="930">
              <a:latin typeface="Arial"/>
              <a:ea typeface="Arial"/>
              <a:cs typeface="Arial"/>
              <a:sym typeface="Arial"/>
            </a:endParaRPr>
          </a:p>
          <a:p>
            <a:pPr indent="0" lvl="0" marL="0" marR="0" rtl="0" algn="l">
              <a:lnSpc>
                <a:spcPct val="80000"/>
              </a:lnSpc>
              <a:spcBef>
                <a:spcPts val="279"/>
              </a:spcBef>
              <a:spcAft>
                <a:spcPts val="0"/>
              </a:spcAft>
              <a:buClr>
                <a:schemeClr val="dk1"/>
              </a:buClr>
              <a:buSzPts val="930"/>
              <a:buFont typeface="Arial"/>
              <a:buNone/>
            </a:pPr>
            <a:r>
              <a:t/>
            </a:r>
            <a:endParaRPr b="0" sz="930">
              <a:solidFill>
                <a:schemeClr val="dk1"/>
              </a:solidFill>
              <a:latin typeface="Arial"/>
              <a:ea typeface="Arial"/>
              <a:cs typeface="Arial"/>
              <a:sym typeface="Arial"/>
            </a:endParaRPr>
          </a:p>
          <a:p>
            <a:pPr indent="0" lvl="0" marL="0" marR="0" rtl="0" algn="l">
              <a:lnSpc>
                <a:spcPct val="80000"/>
              </a:lnSpc>
              <a:spcBef>
                <a:spcPts val="279"/>
              </a:spcBef>
              <a:spcAft>
                <a:spcPts val="0"/>
              </a:spcAft>
              <a:buClr>
                <a:schemeClr val="dk1"/>
              </a:buClr>
              <a:buSzPts val="930"/>
              <a:buFont typeface="Arial"/>
              <a:buNone/>
            </a:pPr>
            <a:r>
              <a:rPr b="1" lang="en-US" sz="930">
                <a:solidFill>
                  <a:schemeClr val="dk1"/>
                </a:solidFill>
                <a:latin typeface="Arial"/>
                <a:ea typeface="Arial"/>
                <a:cs typeface="Arial"/>
                <a:sym typeface="Arial"/>
              </a:rPr>
              <a:t>[Tài liệu tham khảo]</a:t>
            </a:r>
            <a:endParaRPr b="1" sz="930">
              <a:solidFill>
                <a:schemeClr val="dk1"/>
              </a:solidFill>
              <a:latin typeface="Arial"/>
              <a:ea typeface="Arial"/>
              <a:cs typeface="Arial"/>
              <a:sym typeface="Arial"/>
            </a:endParaRPr>
          </a:p>
          <a:p>
            <a:pPr indent="0" lvl="0" marL="0" marR="0" rtl="0" algn="l">
              <a:lnSpc>
                <a:spcPct val="80000"/>
              </a:lnSpc>
              <a:spcBef>
                <a:spcPts val="279"/>
              </a:spcBef>
              <a:spcAft>
                <a:spcPts val="0"/>
              </a:spcAft>
              <a:buClr>
                <a:schemeClr val="dk1"/>
              </a:buClr>
              <a:buSzPts val="930"/>
              <a:buFont typeface="Arial"/>
              <a:buNone/>
            </a:pPr>
            <a:r>
              <a:rPr lang="en-US" sz="930">
                <a:latin typeface="Arial"/>
                <a:ea typeface="Arial"/>
                <a:cs typeface="Arial"/>
                <a:sym typeface="Arial"/>
              </a:rPr>
              <a:t>https://www.gartner.com/smarterwithgartner/gartner-top-10-data-and-analytics-trends-for-2021</a:t>
            </a:r>
            <a:endParaRPr/>
          </a:p>
        </p:txBody>
      </p:sp>
      <p:sp>
        <p:nvSpPr>
          <p:cNvPr id="1456" name="Google Shape;1456;p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p6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5" name="Google Shape;1485;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[Thông điệp chính]</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Dựa trên 'nền tảng phân tích dữ liệu', các công ty có thể hiện thực hóa một tương lai kỹ thuật số, thúc đẩy hoạt động kinh doanh dựa trên dữ liệu, cải thiện năng suất, tăng tỷ lệ thành công trong kinh doanh và tăng sự hài lòng của khách hàng.</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Đối với một nền tảng phân tích dữ liệu, các công nghệ khác nhau phải được tích hợp và các kỹ sư dữ liệu và nhà khoa học dữ liệu phải làm việc cùng nhau.</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Gần đây, nhiều công nghệ AI và tự động hóa được kết hợp để xây dựng các quy trình tự động như cấu hình, quản lý, thử nghiệm, triển khai và vận hành các thiết bị vật lý và ảo được kết nối với dữ liệu, đồng thời bản thân việc tối ưu hóa dữ liệu liên tục cũng đang được tự động hóa.</a:t>
            </a:r>
            <a:endParaRPr b="0" sz="1200">
              <a:solidFill>
                <a:schemeClr val="dk1"/>
              </a:solidFill>
              <a:latin typeface="Arial"/>
              <a:ea typeface="Arial"/>
              <a:cs typeface="Arial"/>
              <a:sym typeface="Arial"/>
            </a:endParaRPr>
          </a:p>
        </p:txBody>
      </p:sp>
      <p:sp>
        <p:nvSpPr>
          <p:cNvPr id="1486" name="Google Shape;1486;p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1" name="Shape 1551"/>
        <p:cNvGrpSpPr/>
        <p:nvPr/>
      </p:nvGrpSpPr>
      <p:grpSpPr>
        <a:xfrm>
          <a:off x="0" y="0"/>
          <a:ext cx="0" cy="0"/>
          <a:chOff x="0" y="0"/>
          <a:chExt cx="0" cy="0"/>
        </a:xfrm>
      </p:grpSpPr>
      <p:sp>
        <p:nvSpPr>
          <p:cNvPr id="1552" name="Google Shape;1552;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3" name="Google Shape;1553;p65:notes"/>
          <p:cNvSpPr/>
          <p:nvPr>
            <p:ph idx="2" type="sldImg"/>
          </p:nvPr>
        </p:nvSpPr>
        <p:spPr>
          <a:xfrm>
            <a:off x="129159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p6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5" name="Google Shape;1565;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[Thông điệp chính]</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Điện toán đám mây đề cập đến khả năng hoặc hành vi để chạy khối lượng công việc trên đám mây.</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Đám mây là môi trường trong đó các ứng dụng chạy.</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Điện toán đám mây: Là môi trường điện toán ảo hóa các tài nguyên CNTT-TT, phần cứng, thiết bị lưu trữ, mạng và ứng dụng theo nhu cầu của người dùng trên môi trường Internet.</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Người dùng có thể thuê và sử dụng tài nguyên CNTT-TT tùy theo môi trường hoạt động của họ và có thể giảm/mở rộng tài nguyên CNTT-TT tùy theo tình huống.</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Bạn trả tiền cho những gì bạn sử dụng và có thể ngừng sử dụng ngay lập tức nếu bạn không cần.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Người dùng có thể truy cập các tài nguyên CNTT-TT trên Internet và sử dụng chúng ngay lập tức khi cần, bất kể họ đang ở đâu, khi nào và với thiết bị đầu cuối nào.</a:t>
            </a:r>
            <a:endParaRPr/>
          </a:p>
        </p:txBody>
      </p:sp>
      <p:sp>
        <p:nvSpPr>
          <p:cNvPr id="1566" name="Google Shape;1566;p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p67: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4" name="Google Shape;1574;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[Hướng dẫn của giảng viên] </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Dưới đây là giải thích ngắn gọn về những hạn chế của kiến trúc tại chỗ truyền thống và lý do chuyển sang đám mây.</a:t>
            </a:r>
            <a:endParaRPr b="0"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t/>
            </a:r>
            <a:endParaRPr b="0"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a:latin typeface="Arial"/>
                <a:ea typeface="Arial"/>
                <a:cs typeface="Arial"/>
                <a:sym typeface="Arial"/>
              </a:rPr>
              <a:t>[Thông điệp chính]</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Trong cấu trúc tại chỗ, tài nguyên máy tính và tài nguyên lưu trữ không thể tách rời và mở rộng.</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Về cơ bản, nó là một cấu trúc trong đó tài nguyên lưu trữ và máy tính được mở rộng cùng nhau khi cụm được mở rộng.</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Khi một số dịch vụ cùng tồn tại, sự chậm trễ và thực thi không cần thiết có thể không thực hiện được do tranh chấp tài nguyên dịch vụ.</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Nếu một máy chủ được thêm vào để giải quyết vấn đề này, có thể có trường hợp tài nguyên không được sử dụng nhiều ngoại trừ vào thời gian cao điểm.</a:t>
            </a:r>
            <a:endParaRPr/>
          </a:p>
        </p:txBody>
      </p:sp>
      <p:sp>
        <p:nvSpPr>
          <p:cNvPr id="1575" name="Google Shape;1575;p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 name="Shape 1582"/>
        <p:cNvGrpSpPr/>
        <p:nvPr/>
      </p:nvGrpSpPr>
      <p:grpSpPr>
        <a:xfrm>
          <a:off x="0" y="0"/>
          <a:ext cx="0" cy="0"/>
          <a:chOff x="0" y="0"/>
          <a:chExt cx="0" cy="0"/>
        </a:xfrm>
      </p:grpSpPr>
      <p:sp>
        <p:nvSpPr>
          <p:cNvPr id="1583" name="Google Shape;1583;p6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4" name="Google Shape;1584;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[Thông điệp chính]</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Lợi ích lớn nhất của việc chọn nhà cung cấp đám mây là nó không có chi phí trả trước lớn.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Bạn trả phí thuê bao hàng tháng dựa trên việc sử dụng.</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Việc bảo trì, cập nhật phần mềm, bảo mật và hỗ trợ đều do nhà cung cấp dịch vụ đám mây xử lý, giúp nhân viên của công ty bạn không phải lãng phí thời gian quý báu để giải quyết các vấn đề.</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171450" lvl="0" marL="171450" marR="0" rtl="0" algn="l">
              <a:lnSpc>
                <a:spcPct val="100000"/>
              </a:lnSpc>
              <a:spcBef>
                <a:spcPts val="360"/>
              </a:spcBef>
              <a:spcAft>
                <a:spcPts val="0"/>
              </a:spcAft>
              <a:buClr>
                <a:schemeClr val="dk1"/>
              </a:buClr>
              <a:buSzPts val="1200"/>
              <a:buFont typeface="Arial"/>
              <a:buChar char="•"/>
            </a:pPr>
            <a:r>
              <a:rPr b="0" lang="en-US">
                <a:solidFill>
                  <a:schemeClr val="dk1"/>
                </a:solidFill>
                <a:latin typeface="Arial"/>
                <a:ea typeface="Arial"/>
                <a:cs typeface="Arial"/>
                <a:sym typeface="Arial"/>
              </a:rPr>
              <a:t>S3: Dịch vụ lưu trữ đơn giản của Amazon</a:t>
            </a:r>
            <a:endParaRPr/>
          </a:p>
          <a:p>
            <a:pPr indent="-171450" lvl="0" marL="171450" marR="0" rtl="0" algn="l">
              <a:lnSpc>
                <a:spcPct val="100000"/>
              </a:lnSpc>
              <a:spcBef>
                <a:spcPts val="360"/>
              </a:spcBef>
              <a:spcAft>
                <a:spcPts val="0"/>
              </a:spcAft>
              <a:buClr>
                <a:schemeClr val="dk1"/>
              </a:buClr>
              <a:buSzPts val="1200"/>
              <a:buFont typeface="Arial"/>
              <a:buChar char="•"/>
            </a:pPr>
            <a:r>
              <a:rPr b="0" lang="en-US">
                <a:solidFill>
                  <a:schemeClr val="dk1"/>
                </a:solidFill>
                <a:latin typeface="Arial"/>
                <a:ea typeface="Arial"/>
                <a:cs typeface="Arial"/>
                <a:sym typeface="Arial"/>
              </a:rPr>
              <a:t>ADLS: Bộ lưu trữ hồ dữ liệu Azure</a:t>
            </a:r>
            <a:endParaRPr b="0">
              <a:solidFill>
                <a:schemeClr val="dk1"/>
              </a:solidFill>
              <a:latin typeface="Arial"/>
              <a:ea typeface="Arial"/>
              <a:cs typeface="Arial"/>
              <a:sym typeface="Arial"/>
            </a:endParaRPr>
          </a:p>
          <a:p>
            <a:pPr indent="-95250" lvl="0" marL="171450" marR="0" rtl="0" algn="l">
              <a:lnSpc>
                <a:spcPct val="100000"/>
              </a:lnSpc>
              <a:spcBef>
                <a:spcPts val="360"/>
              </a:spcBef>
              <a:spcAft>
                <a:spcPts val="0"/>
              </a:spcAft>
              <a:buClr>
                <a:schemeClr val="dk1"/>
              </a:buClr>
              <a:buSzPts val="1200"/>
              <a:buFont typeface="Arial"/>
              <a:buNone/>
            </a:pPr>
            <a:r>
              <a:t/>
            </a:r>
            <a:endParaRPr b="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lang="en-US">
                <a:latin typeface="Arial"/>
                <a:ea typeface="Arial"/>
                <a:cs typeface="Arial"/>
                <a:sym typeface="Arial"/>
              </a:rPr>
              <a:t>Công nghệ vùng chứa tách ứng dụng khỏi môi trường mà nó chạy và cho phép phân phối tài nguyên hiệu quả hơn.</a:t>
            </a:r>
            <a:endParaRPr/>
          </a:p>
          <a:p>
            <a:pPr indent="0" lvl="0" marL="0" marR="0" rtl="0" algn="l">
              <a:lnSpc>
                <a:spcPct val="100000"/>
              </a:lnSpc>
              <a:spcBef>
                <a:spcPts val="360"/>
              </a:spcBef>
              <a:spcAft>
                <a:spcPts val="0"/>
              </a:spcAft>
              <a:buClr>
                <a:schemeClr val="dk1"/>
              </a:buClr>
              <a:buSzPts val="1200"/>
              <a:buFont typeface="Arial"/>
              <a:buNone/>
            </a:pPr>
            <a:r>
              <a:t/>
            </a:r>
            <a:endParaRPr>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lang="en-US">
                <a:latin typeface="Arial"/>
                <a:ea typeface="Arial"/>
                <a:cs typeface="Arial"/>
                <a:sym typeface="Arial"/>
              </a:rPr>
              <a:t>Một số doanh nghiệp không muốn chuyển sang đám mây, nhưng bảo mật đám mây mạnh mẽ hơn bao giờ hết.</a:t>
            </a:r>
            <a:endParaRPr/>
          </a:p>
          <a:p>
            <a:pPr indent="0" lvl="0" marL="0" marR="0" rtl="0" algn="l">
              <a:lnSpc>
                <a:spcPct val="100000"/>
              </a:lnSpc>
              <a:spcBef>
                <a:spcPts val="360"/>
              </a:spcBef>
              <a:spcAft>
                <a:spcPts val="0"/>
              </a:spcAft>
              <a:buClr>
                <a:schemeClr val="dk1"/>
              </a:buClr>
              <a:buSzPts val="1200"/>
              <a:buFont typeface="Arial"/>
              <a:buNone/>
            </a:pPr>
            <a:r>
              <a:rPr lang="en-US">
                <a:latin typeface="Arial"/>
                <a:ea typeface="Arial"/>
                <a:cs typeface="Arial"/>
                <a:sym typeface="Arial"/>
              </a:rPr>
              <a:t>Bảo mật đám mây cũng giảm bớt gánh nặng cho doanh nghiệp.</a:t>
            </a:r>
            <a:endParaRPr/>
          </a:p>
          <a:p>
            <a:pPr indent="0" lvl="0" marL="0" marR="0" rtl="0" algn="l">
              <a:lnSpc>
                <a:spcPct val="100000"/>
              </a:lnSpc>
              <a:spcBef>
                <a:spcPts val="360"/>
              </a:spcBef>
              <a:spcAft>
                <a:spcPts val="0"/>
              </a:spcAft>
              <a:buClr>
                <a:schemeClr val="dk1"/>
              </a:buClr>
              <a:buSzPts val="1200"/>
              <a:buFont typeface="Arial"/>
              <a:buNone/>
            </a:pPr>
            <a:r>
              <a:rPr lang="en-US">
                <a:latin typeface="Arial"/>
                <a:ea typeface="Arial"/>
                <a:cs typeface="Arial"/>
                <a:sym typeface="Arial"/>
              </a:rPr>
              <a:t>Gartner ước tính rằng các sự cố bảo mật từ khối lượng công việc dịch vụ đám mây công cộng ít hơn ít nhất 60% so với các trung tâm dữ liệu truyền thống.</a:t>
            </a:r>
            <a:endParaRPr b="0" sz="1200">
              <a:solidFill>
                <a:schemeClr val="dk1"/>
              </a:solidFill>
              <a:latin typeface="Arial"/>
              <a:ea typeface="Arial"/>
              <a:cs typeface="Arial"/>
              <a:sym typeface="Arial"/>
            </a:endParaRPr>
          </a:p>
        </p:txBody>
      </p:sp>
      <p:sp>
        <p:nvSpPr>
          <p:cNvPr id="1585" name="Google Shape;1585;p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p69: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7" name="Google Shape;1607;p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[Hướng dẫn của giảng viên] </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Nếu bạn nhìn vào chiến lược đám mây của các công ty theo loại đám mây từ năm 2017 đến năm 2020, bạn có thể thấy rằng hơn một nửa số công ty đang xây dựng ở dạng kết hợp.</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Ở đây, chúng tôi xem xét ngắn gọn từng phương pháp xây dựng đám mây.</a:t>
            </a:r>
            <a:endParaRPr b="0"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t/>
            </a:r>
            <a:endParaRPr b="0"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sz="1200">
                <a:solidFill>
                  <a:schemeClr val="dk1"/>
                </a:solidFill>
                <a:latin typeface="Arial"/>
                <a:ea typeface="Arial"/>
                <a:cs typeface="Arial"/>
                <a:sym typeface="Arial"/>
              </a:rPr>
              <a:t>[Tài liệu tham khảo]</a:t>
            </a:r>
            <a:endParaRPr>
              <a:latin typeface="Arial"/>
              <a:ea typeface="Arial"/>
              <a:cs typeface="Arial"/>
              <a:sym typeface="Arial"/>
            </a:endParaRPr>
          </a:p>
          <a:p>
            <a:pPr indent="0" lvl="0" marL="0" rtl="0" algn="l">
              <a:spcBef>
                <a:spcPts val="0"/>
              </a:spcBef>
              <a:spcAft>
                <a:spcPts val="0"/>
              </a:spcAft>
              <a:buNone/>
            </a:pPr>
            <a:r>
              <a:rPr lang="en-US"/>
              <a:t>https://www.statista.com/statistics/817296/worldwide-enterprise-cloud-strategy/</a:t>
            </a:r>
            <a:endParaRPr/>
          </a:p>
        </p:txBody>
      </p:sp>
      <p:sp>
        <p:nvSpPr>
          <p:cNvPr id="1608" name="Google Shape;1608;p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0" name="Shape 1620"/>
        <p:cNvGrpSpPr/>
        <p:nvPr/>
      </p:nvGrpSpPr>
      <p:grpSpPr>
        <a:xfrm>
          <a:off x="0" y="0"/>
          <a:ext cx="0" cy="0"/>
          <a:chOff x="0" y="0"/>
          <a:chExt cx="0" cy="0"/>
        </a:xfrm>
      </p:grpSpPr>
      <p:sp>
        <p:nvSpPr>
          <p:cNvPr id="1621" name="Google Shape;1621;p70: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2" name="Google Shape;1622;p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1020"/>
              <a:buFont typeface="Arial"/>
              <a:buNone/>
            </a:pPr>
            <a:r>
              <a:rPr b="1" lang="en-US" sz="1020">
                <a:latin typeface="Arial"/>
                <a:ea typeface="Arial"/>
                <a:cs typeface="Arial"/>
                <a:sym typeface="Arial"/>
              </a:rPr>
              <a:t>[Hướng dẫn của giảng viên] </a:t>
            </a:r>
            <a:endParaRPr/>
          </a:p>
          <a:p>
            <a:pPr indent="0" lvl="0" marL="0" marR="0" rtl="0" algn="l">
              <a:lnSpc>
                <a:spcPct val="80000"/>
              </a:lnSpc>
              <a:spcBef>
                <a:spcPts val="306"/>
              </a:spcBef>
              <a:spcAft>
                <a:spcPts val="0"/>
              </a:spcAft>
              <a:buClr>
                <a:schemeClr val="dk1"/>
              </a:buClr>
              <a:buSzPts val="1020"/>
              <a:buFont typeface="Arial"/>
              <a:buNone/>
            </a:pPr>
            <a:r>
              <a:rPr b="0" lang="en-US" sz="1020">
                <a:solidFill>
                  <a:schemeClr val="dk1"/>
                </a:solidFill>
                <a:latin typeface="Arial"/>
                <a:ea typeface="Arial"/>
                <a:cs typeface="Arial"/>
                <a:sym typeface="Arial"/>
              </a:rPr>
              <a:t>Ở đây, các đặc điểm của từng cụm được mô tả với một khái niệm đơn giản và giải thích về quá trình phát triển của cụm.</a:t>
            </a:r>
            <a:endParaRPr b="0" sz="1020">
              <a:solidFill>
                <a:schemeClr val="dk1"/>
              </a:solidFill>
              <a:latin typeface="Arial"/>
              <a:ea typeface="Arial"/>
              <a:cs typeface="Arial"/>
              <a:sym typeface="Arial"/>
            </a:endParaRPr>
          </a:p>
          <a:p>
            <a:pPr indent="0" lvl="0" marL="0" marR="0" rtl="0" algn="l">
              <a:lnSpc>
                <a:spcPct val="80000"/>
              </a:lnSpc>
              <a:spcBef>
                <a:spcPts val="306"/>
              </a:spcBef>
              <a:spcAft>
                <a:spcPts val="0"/>
              </a:spcAft>
              <a:buClr>
                <a:schemeClr val="dk1"/>
              </a:buClr>
              <a:buSzPts val="1020"/>
              <a:buFont typeface="Arial"/>
              <a:buNone/>
            </a:pPr>
            <a:r>
              <a:t/>
            </a:r>
            <a:endParaRPr b="0" sz="1020">
              <a:solidFill>
                <a:schemeClr val="dk1"/>
              </a:solidFill>
              <a:latin typeface="Arial"/>
              <a:ea typeface="Arial"/>
              <a:cs typeface="Arial"/>
              <a:sym typeface="Arial"/>
            </a:endParaRPr>
          </a:p>
          <a:p>
            <a:pPr indent="0" lvl="0" marL="0" marR="0" rtl="0" algn="l">
              <a:lnSpc>
                <a:spcPct val="80000"/>
              </a:lnSpc>
              <a:spcBef>
                <a:spcPts val="306"/>
              </a:spcBef>
              <a:spcAft>
                <a:spcPts val="0"/>
              </a:spcAft>
              <a:buClr>
                <a:schemeClr val="dk1"/>
              </a:buClr>
              <a:buSzPts val="1020"/>
              <a:buFont typeface="Arial"/>
              <a:buNone/>
            </a:pPr>
            <a:r>
              <a:rPr b="1" lang="en-US" sz="1020">
                <a:latin typeface="Arial"/>
                <a:ea typeface="Arial"/>
                <a:cs typeface="Arial"/>
                <a:sym typeface="Arial"/>
              </a:rPr>
              <a:t>[Thông điệp chính]</a:t>
            </a:r>
            <a:endParaRPr/>
          </a:p>
          <a:p>
            <a:pPr indent="0" lvl="0" marL="0" marR="0" rtl="0" algn="l">
              <a:lnSpc>
                <a:spcPct val="80000"/>
              </a:lnSpc>
              <a:spcBef>
                <a:spcPts val="306"/>
              </a:spcBef>
              <a:spcAft>
                <a:spcPts val="0"/>
              </a:spcAft>
              <a:buClr>
                <a:schemeClr val="dk1"/>
              </a:buClr>
              <a:buSzPts val="1020"/>
              <a:buFont typeface="Arial"/>
              <a:buNone/>
            </a:pPr>
            <a:r>
              <a:rPr b="0" lang="en-US" sz="1020">
                <a:solidFill>
                  <a:schemeClr val="dk1"/>
                </a:solidFill>
                <a:latin typeface="Arial"/>
                <a:ea typeface="Arial"/>
                <a:cs typeface="Arial"/>
                <a:sym typeface="Arial"/>
              </a:rPr>
              <a:t>Đa đám mây sử dụng nhiều dịch vụ lưu trữ và điện toán đám mây trong một kiến trúc đơn lẻ, không đồng nhất. Nó đề cập đến việc triển khai tài sản đám mây, phần mềm, ứng dụng, v.v. trong nhiều môi trường lưu trữ đám mây.</a:t>
            </a:r>
            <a:endParaRPr/>
          </a:p>
          <a:p>
            <a:pPr indent="0" lvl="0" marL="0" marR="0" rtl="0" algn="l">
              <a:lnSpc>
                <a:spcPct val="80000"/>
              </a:lnSpc>
              <a:spcBef>
                <a:spcPts val="306"/>
              </a:spcBef>
              <a:spcAft>
                <a:spcPts val="0"/>
              </a:spcAft>
              <a:buClr>
                <a:schemeClr val="dk1"/>
              </a:buClr>
              <a:buSzPts val="1020"/>
              <a:buFont typeface="Arial"/>
              <a:buNone/>
            </a:pPr>
            <a:r>
              <a:rPr b="0" lang="en-US" sz="1020">
                <a:solidFill>
                  <a:schemeClr val="dk1"/>
                </a:solidFill>
                <a:latin typeface="Arial"/>
                <a:ea typeface="Arial"/>
                <a:cs typeface="Arial"/>
                <a:sym typeface="Arial"/>
              </a:rPr>
              <a:t>Phương pháp tiếp cận nhiều đám mây sử dụng hai môi trường đám mây công cộng hoặc hai môi trường đám mây riêng.</a:t>
            </a:r>
            <a:endParaRPr/>
          </a:p>
          <a:p>
            <a:pPr indent="0" lvl="0" marL="0" marR="0" rtl="0" algn="l">
              <a:lnSpc>
                <a:spcPct val="80000"/>
              </a:lnSpc>
              <a:spcBef>
                <a:spcPts val="306"/>
              </a:spcBef>
              <a:spcAft>
                <a:spcPts val="0"/>
              </a:spcAft>
              <a:buClr>
                <a:schemeClr val="dk1"/>
              </a:buClr>
              <a:buSzPts val="1020"/>
              <a:buFont typeface="Arial"/>
              <a:buNone/>
            </a:pPr>
            <a:r>
              <a:t/>
            </a:r>
            <a:endParaRPr b="0" sz="1020">
              <a:solidFill>
                <a:schemeClr val="dk1"/>
              </a:solidFill>
              <a:latin typeface="Arial"/>
              <a:ea typeface="Arial"/>
              <a:cs typeface="Arial"/>
              <a:sym typeface="Arial"/>
            </a:endParaRPr>
          </a:p>
          <a:p>
            <a:pPr indent="0" lvl="0" marL="0" marR="0" rtl="0" algn="l">
              <a:lnSpc>
                <a:spcPct val="80000"/>
              </a:lnSpc>
              <a:spcBef>
                <a:spcPts val="306"/>
              </a:spcBef>
              <a:spcAft>
                <a:spcPts val="0"/>
              </a:spcAft>
              <a:buClr>
                <a:schemeClr val="dk1"/>
              </a:buClr>
              <a:buSzPts val="1020"/>
              <a:buFont typeface="Arial"/>
              <a:buNone/>
            </a:pPr>
            <a:r>
              <a:rPr b="0" lang="en-US" sz="1020">
                <a:solidFill>
                  <a:schemeClr val="dk1"/>
                </a:solidFill>
                <a:latin typeface="Arial"/>
                <a:ea typeface="Arial"/>
                <a:cs typeface="Arial"/>
                <a:sym typeface="Arial"/>
              </a:rPr>
              <a:t>Các đám mây riêng truyền thống thường chạy tại chỗ, nhưng ngày nay, các đám mây riêng được xây dựng bằng cách thuê một trung tâm dữ liệu thuê, thuộc sở hữu của nhà cung cấp nằm ngoài cơ sở.</a:t>
            </a:r>
            <a:endParaRPr/>
          </a:p>
          <a:p>
            <a:pPr indent="0" lvl="0" marL="0" marR="0" rtl="0" algn="l">
              <a:lnSpc>
                <a:spcPct val="80000"/>
              </a:lnSpc>
              <a:spcBef>
                <a:spcPts val="306"/>
              </a:spcBef>
              <a:spcAft>
                <a:spcPts val="0"/>
              </a:spcAft>
              <a:buClr>
                <a:schemeClr val="dk1"/>
              </a:buClr>
              <a:buSzPts val="1020"/>
              <a:buFont typeface="Arial"/>
              <a:buNone/>
            </a:pPr>
            <a:r>
              <a:t/>
            </a:r>
            <a:endParaRPr b="0" sz="1020">
              <a:solidFill>
                <a:schemeClr val="dk1"/>
              </a:solidFill>
              <a:latin typeface="Arial"/>
              <a:ea typeface="Arial"/>
              <a:cs typeface="Arial"/>
              <a:sym typeface="Arial"/>
            </a:endParaRPr>
          </a:p>
          <a:p>
            <a:pPr indent="0" lvl="0" marL="0" marR="0" rtl="0" algn="l">
              <a:lnSpc>
                <a:spcPct val="80000"/>
              </a:lnSpc>
              <a:spcBef>
                <a:spcPts val="306"/>
              </a:spcBef>
              <a:spcAft>
                <a:spcPts val="0"/>
              </a:spcAft>
              <a:buClr>
                <a:schemeClr val="dk1"/>
              </a:buClr>
              <a:buSzPts val="1020"/>
              <a:buFont typeface="Arial"/>
              <a:buNone/>
            </a:pPr>
            <a:r>
              <a:rPr b="0" lang="en-US" sz="1020">
                <a:solidFill>
                  <a:schemeClr val="dk1"/>
                </a:solidFill>
                <a:latin typeface="Arial"/>
                <a:ea typeface="Arial"/>
                <a:cs typeface="Arial"/>
                <a:sym typeface="Arial"/>
              </a:rPr>
              <a:t>Phương pháp tiếp cận đám mây kết hợp sử dụng môi trường đám mây công cộng và môi trường đám mây riêng với cơ sở hạ tầng để hỗ trợ tính di động của khối lượng công việc dựa trên giao diện lập trình ứng dụng, phần mềm trung gian hoặc vùng chứa.</a:t>
            </a:r>
            <a:endParaRPr b="0" sz="1020">
              <a:solidFill>
                <a:schemeClr val="dk1"/>
              </a:solidFill>
              <a:latin typeface="Arial"/>
              <a:ea typeface="Arial"/>
              <a:cs typeface="Arial"/>
              <a:sym typeface="Arial"/>
            </a:endParaRPr>
          </a:p>
          <a:p>
            <a:pPr indent="0" lvl="0" marL="0" marR="0" rtl="0" algn="l">
              <a:lnSpc>
                <a:spcPct val="80000"/>
              </a:lnSpc>
              <a:spcBef>
                <a:spcPts val="306"/>
              </a:spcBef>
              <a:spcAft>
                <a:spcPts val="0"/>
              </a:spcAft>
              <a:buClr>
                <a:schemeClr val="dk1"/>
              </a:buClr>
              <a:buSzPts val="1020"/>
              <a:buFont typeface="Arial"/>
              <a:buNone/>
            </a:pPr>
            <a:r>
              <a:t/>
            </a:r>
            <a:endParaRPr b="0" sz="1020">
              <a:solidFill>
                <a:schemeClr val="dk1"/>
              </a:solidFill>
              <a:latin typeface="Arial"/>
              <a:ea typeface="Arial"/>
              <a:cs typeface="Arial"/>
              <a:sym typeface="Arial"/>
            </a:endParaRPr>
          </a:p>
          <a:p>
            <a:pPr indent="0" lvl="0" marL="0" marR="0" rtl="0" algn="l">
              <a:lnSpc>
                <a:spcPct val="80000"/>
              </a:lnSpc>
              <a:spcBef>
                <a:spcPts val="306"/>
              </a:spcBef>
              <a:spcAft>
                <a:spcPts val="0"/>
              </a:spcAft>
              <a:buClr>
                <a:schemeClr val="dk1"/>
              </a:buClr>
              <a:buSzPts val="1020"/>
              <a:buFont typeface="Arial"/>
              <a:buNone/>
            </a:pPr>
            <a:r>
              <a:rPr b="1" lang="en-US" sz="1020">
                <a:solidFill>
                  <a:schemeClr val="dk1"/>
                </a:solidFill>
                <a:latin typeface="Arial"/>
                <a:ea typeface="Arial"/>
                <a:cs typeface="Arial"/>
                <a:sym typeface="Arial"/>
              </a:rPr>
              <a:t>[Tài liệu tham khảo]</a:t>
            </a:r>
            <a:endParaRPr sz="1020">
              <a:latin typeface="Arial"/>
              <a:ea typeface="Arial"/>
              <a:cs typeface="Arial"/>
              <a:sym typeface="Arial"/>
            </a:endParaRPr>
          </a:p>
          <a:p>
            <a:pPr indent="0" lvl="0" marL="0" rtl="0" algn="l">
              <a:lnSpc>
                <a:spcPct val="80000"/>
              </a:lnSpc>
              <a:spcBef>
                <a:spcPts val="0"/>
              </a:spcBef>
              <a:spcAft>
                <a:spcPts val="0"/>
              </a:spcAft>
              <a:buNone/>
            </a:pPr>
            <a:r>
              <a:rPr lang="en-US" sz="1020">
                <a:latin typeface="Arial"/>
                <a:ea typeface="Arial"/>
                <a:cs typeface="Arial"/>
                <a:sym typeface="Arial"/>
              </a:rPr>
              <a:t>https://www.infoworld.com/article/3388680/google-releases-anthos-for-cloud-management.html</a:t>
            </a:r>
            <a:endParaRPr/>
          </a:p>
          <a:p>
            <a:pPr indent="0" lvl="0" marL="0" rtl="0" algn="l">
              <a:lnSpc>
                <a:spcPct val="80000"/>
              </a:lnSpc>
              <a:spcBef>
                <a:spcPts val="0"/>
              </a:spcBef>
              <a:spcAft>
                <a:spcPts val="0"/>
              </a:spcAft>
              <a:buNone/>
            </a:pPr>
            <a:r>
              <a:t/>
            </a:r>
            <a:endParaRPr sz="1020"/>
          </a:p>
        </p:txBody>
      </p:sp>
      <p:sp>
        <p:nvSpPr>
          <p:cNvPr id="1623" name="Google Shape;1623;p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7: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None/>
            </a:pPr>
            <a:r>
              <a:rPr b="1" lang="en-US" sz="930">
                <a:solidFill>
                  <a:schemeClr val="dk1"/>
                </a:solidFill>
                <a:latin typeface="Arial"/>
                <a:ea typeface="Arial"/>
                <a:cs typeface="Arial"/>
                <a:sym typeface="Arial"/>
              </a:rPr>
              <a:t>[Hướng dẫn của giảng viên]</a:t>
            </a:r>
            <a:endParaRPr b="1" sz="930">
              <a:solidFill>
                <a:schemeClr val="dk1"/>
              </a:solidFill>
              <a:latin typeface="Arial"/>
              <a:ea typeface="Arial"/>
              <a:cs typeface="Arial"/>
              <a:sym typeface="Arial"/>
            </a:endParaRPr>
          </a:p>
          <a:p>
            <a:pPr indent="0" lvl="0" marL="0" marR="0" rtl="0" algn="l">
              <a:lnSpc>
                <a:spcPct val="80000"/>
              </a:lnSpc>
              <a:spcBef>
                <a:spcPts val="0"/>
              </a:spcBef>
              <a:spcAft>
                <a:spcPts val="0"/>
              </a:spcAft>
              <a:buClr>
                <a:schemeClr val="dk1"/>
              </a:buClr>
              <a:buSzPts val="930"/>
              <a:buFont typeface="Arial"/>
              <a:buNone/>
            </a:pPr>
            <a:r>
              <a:rPr lang="en-US" sz="930">
                <a:latin typeface="Arial"/>
                <a:ea typeface="Arial"/>
                <a:cs typeface="Arial"/>
                <a:sym typeface="Arial"/>
              </a:rPr>
              <a:t>Thay vì nhảy thẳng vào Big Data, chúng ta sẽ dành thời gian xem xét Hành trình của con người với Dữ liệu.</a:t>
            </a:r>
            <a:endParaRPr/>
          </a:p>
          <a:p>
            <a:pPr indent="0" lvl="0" marL="0" marR="0" rtl="0" algn="l">
              <a:lnSpc>
                <a:spcPct val="80000"/>
              </a:lnSpc>
              <a:spcBef>
                <a:spcPts val="0"/>
              </a:spcBef>
              <a:spcAft>
                <a:spcPts val="0"/>
              </a:spcAft>
              <a:buClr>
                <a:schemeClr val="dk1"/>
              </a:buClr>
              <a:buSzPts val="930"/>
              <a:buFont typeface="Arial"/>
              <a:buNone/>
            </a:pPr>
            <a:r>
              <a:rPr lang="en-US" sz="930">
                <a:latin typeface="Arial"/>
                <a:ea typeface="Arial"/>
                <a:cs typeface="Arial"/>
                <a:sym typeface="Arial"/>
              </a:rPr>
              <a:t>Slide này thiết lập câu chuyện cho trang trình bày tiếp theo, nơi chúng tôi minh họa rằng con người đã lưu giữ "hồ sơ" và thu thập "dữ liệu" một cách hiệu quả từ thời tiền sử.</a:t>
            </a:r>
            <a:endParaRPr/>
          </a:p>
          <a:p>
            <a:pPr indent="0" lvl="0" marL="0" marR="0" rtl="0" algn="l">
              <a:lnSpc>
                <a:spcPct val="80000"/>
              </a:lnSpc>
              <a:spcBef>
                <a:spcPts val="0"/>
              </a:spcBef>
              <a:spcAft>
                <a:spcPts val="0"/>
              </a:spcAft>
              <a:buClr>
                <a:schemeClr val="dk1"/>
              </a:buClr>
              <a:buSzPts val="930"/>
              <a:buFont typeface="Arial"/>
              <a:buNone/>
            </a:pPr>
            <a:r>
              <a:rPr lang="en-US" sz="930">
                <a:latin typeface="Arial"/>
                <a:ea typeface="Arial"/>
                <a:cs typeface="Arial"/>
                <a:sym typeface="Arial"/>
              </a:rPr>
              <a:t>Trong tiểu đơn vị này, chỉ cần tập trung vào thực tế là con người luôn ở bên dữ liệu, thay vì giải thích sâu các slide.</a:t>
            </a:r>
            <a:endParaRPr/>
          </a:p>
          <a:p>
            <a:pPr indent="0" lvl="0" marL="0" marR="0" rtl="0" algn="l">
              <a:lnSpc>
                <a:spcPct val="80000"/>
              </a:lnSpc>
              <a:spcBef>
                <a:spcPts val="0"/>
              </a:spcBef>
              <a:spcAft>
                <a:spcPts val="0"/>
              </a:spcAft>
              <a:buClr>
                <a:schemeClr val="dk1"/>
              </a:buClr>
              <a:buSzPts val="930"/>
              <a:buFont typeface="Arial"/>
              <a:buNone/>
            </a:pPr>
            <a:r>
              <a:rPr lang="en-US" sz="930">
                <a:latin typeface="Arial"/>
                <a:ea typeface="Arial"/>
                <a:cs typeface="Arial"/>
                <a:sym typeface="Arial"/>
              </a:rPr>
              <a:t>Các slide giới thiệu sau đây giới thiệu hành trình (của con người) với dữ liệu và thông tin. Chúng ta bắt đầu từ thời tiền sử cho đến Thời đại Thông tin.</a:t>
            </a:r>
            <a:endParaRPr/>
          </a:p>
          <a:p>
            <a:pPr indent="0" lvl="0" marL="0" marR="0" rtl="0" algn="l">
              <a:lnSpc>
                <a:spcPct val="80000"/>
              </a:lnSpc>
              <a:spcBef>
                <a:spcPts val="0"/>
              </a:spcBef>
              <a:spcAft>
                <a:spcPts val="0"/>
              </a:spcAft>
              <a:buClr>
                <a:schemeClr val="dk1"/>
              </a:buClr>
              <a:buSzPts val="930"/>
              <a:buFont typeface="Arial"/>
              <a:buNone/>
            </a:pPr>
            <a:r>
              <a:rPr lang="en-US" sz="930">
                <a:latin typeface="Arial"/>
                <a:ea typeface="Arial"/>
                <a:cs typeface="Arial"/>
                <a:sym typeface="Arial"/>
              </a:rPr>
              <a:t>Những slide này nhằm truyền cảm giác kinh ngạc về sự tiến hóa của loài người. Nó cũng nhằm hướng đến thực tế là con người luôn xử lý dữ liệu và việc xử lý dữ liệu cũng như Dữ liệu lớn cụ thể không nên được coi là một cái gì đó mới.</a:t>
            </a:r>
            <a:endParaRPr/>
          </a:p>
          <a:p>
            <a:pPr indent="0" lvl="0" marL="0" marR="0" rtl="0" algn="l">
              <a:lnSpc>
                <a:spcPct val="80000"/>
              </a:lnSpc>
              <a:spcBef>
                <a:spcPts val="0"/>
              </a:spcBef>
              <a:spcAft>
                <a:spcPts val="0"/>
              </a:spcAft>
              <a:buClr>
                <a:schemeClr val="dk1"/>
              </a:buClr>
              <a:buSzPts val="930"/>
              <a:buFont typeface="Arial"/>
              <a:buNone/>
            </a:pPr>
            <a:r>
              <a:t/>
            </a:r>
            <a:endParaRPr sz="930">
              <a:latin typeface="Arial"/>
              <a:ea typeface="Arial"/>
              <a:cs typeface="Arial"/>
              <a:sym typeface="Arial"/>
            </a:endParaRPr>
          </a:p>
          <a:p>
            <a:pPr indent="0" lvl="0" marL="0" marR="0" rtl="0" algn="l">
              <a:lnSpc>
                <a:spcPct val="80000"/>
              </a:lnSpc>
              <a:spcBef>
                <a:spcPts val="0"/>
              </a:spcBef>
              <a:spcAft>
                <a:spcPts val="0"/>
              </a:spcAft>
              <a:buClr>
                <a:schemeClr val="dk1"/>
              </a:buClr>
              <a:buSzPts val="930"/>
              <a:buFont typeface="Arial"/>
              <a:buNone/>
            </a:pPr>
            <a:r>
              <a:rPr lang="en-US" sz="930">
                <a:latin typeface="Arial"/>
                <a:ea typeface="Arial"/>
                <a:cs typeface="Arial"/>
                <a:sym typeface="Arial"/>
              </a:rPr>
              <a:t>Tổ tiên của chúng ta đã có thể tưởng tượng mọi thứ. Hơn nữa, tổ tiên của chúng ta đã làm như vậy một cách tập thể. Những tưởng tượng này mang hình thức thần thoại được truyền từ thế hệ này sang thế hệ khác. Những câu chuyện thần thoại này phát triển thành bối cảnh tôn giáo và giúp chúng tôi phát triển "cộng đồng" và khả năng hợp tác với số lượng lớn. Những huyền thoại được truyền từ thế hệ này sang thế hệ khác ban đầu thông qua giao tiếp bằng ký hiệu và lời nói – ký ức tập thể của con người. Khi chúng ta phát triển, điều này đã phát triển thành các hình thức giao tiếp lâu dài hơn như tranh hang động và các hình thức nghệ thuật khác. Lợi thế văn hóa này đã được xác định là một trong những lý do chính khiến chúng ta sống sót trước người Neantherthal. Người Neantherthal cũng mạnh mẽ và thông minh không kém, tuy nhiên, họ rất thiếu ngôn ngữ và giao tiếp. Điều này ngăn cản họ phát triển "cộng đồng" và khả năng làm việc theo nhóm và số lượng lớn.</a:t>
            </a:r>
            <a:endParaRPr/>
          </a:p>
          <a:p>
            <a:pPr indent="0" lvl="0" marL="0" marR="0" rtl="0" algn="l">
              <a:lnSpc>
                <a:spcPct val="80000"/>
              </a:lnSpc>
              <a:spcBef>
                <a:spcPts val="0"/>
              </a:spcBef>
              <a:spcAft>
                <a:spcPts val="0"/>
              </a:spcAft>
              <a:buClr>
                <a:schemeClr val="dk1"/>
              </a:buClr>
              <a:buSzPts val="930"/>
              <a:buFont typeface="Arial"/>
              <a:buNone/>
            </a:pPr>
            <a:r>
              <a:rPr lang="en-US" sz="930">
                <a:latin typeface="Arial"/>
                <a:ea typeface="Arial"/>
                <a:cs typeface="Arial"/>
                <a:sym typeface="Arial"/>
              </a:rPr>
              <a:t>Mặc dù có rất nhiều bằng chứng về giao tiếp và ngôn ngữ của con người dưới dạng các bức tranh hang động, âm nhạc, nghệ thuật, tác phẩm điêu khắc từ 40.000 năm trước, nhưng chúng ta không thể tìm thấy điều đó ở người Neantherthal.</a:t>
            </a:r>
            <a:endParaRPr sz="930">
              <a:latin typeface="Arial"/>
              <a:ea typeface="Arial"/>
              <a:cs typeface="Arial"/>
              <a:sym typeface="Arial"/>
            </a:endParaRPr>
          </a:p>
          <a:p>
            <a:pPr indent="0" lvl="0" marL="0" marR="0" rtl="0" algn="l">
              <a:lnSpc>
                <a:spcPct val="80000"/>
              </a:lnSpc>
              <a:spcBef>
                <a:spcPts val="0"/>
              </a:spcBef>
              <a:spcAft>
                <a:spcPts val="0"/>
              </a:spcAft>
              <a:buClr>
                <a:schemeClr val="dk1"/>
              </a:buClr>
              <a:buSzPts val="930"/>
              <a:buFont typeface="Arial"/>
              <a:buNone/>
            </a:pPr>
            <a:r>
              <a:t/>
            </a:r>
            <a:endParaRPr b="1" sz="930" u="none">
              <a:latin typeface="Arial"/>
              <a:ea typeface="Arial"/>
              <a:cs typeface="Arial"/>
              <a:sym typeface="Arial"/>
            </a:endParaRPr>
          </a:p>
          <a:p>
            <a:pPr indent="0" lvl="0" marL="0" marR="0" rtl="0" algn="l">
              <a:lnSpc>
                <a:spcPct val="80000"/>
              </a:lnSpc>
              <a:spcBef>
                <a:spcPts val="0"/>
              </a:spcBef>
              <a:spcAft>
                <a:spcPts val="0"/>
              </a:spcAft>
              <a:buClr>
                <a:schemeClr val="dk1"/>
              </a:buClr>
              <a:buSzPts val="930"/>
              <a:buFont typeface="Arial"/>
              <a:buNone/>
            </a:pPr>
            <a:r>
              <a:rPr b="1" lang="en-US" sz="930" u="none">
                <a:latin typeface="Arial"/>
                <a:ea typeface="Arial"/>
                <a:cs typeface="Arial"/>
                <a:sym typeface="Arial"/>
              </a:rPr>
              <a:t>[Thông điệp chính]</a:t>
            </a:r>
            <a:endParaRPr/>
          </a:p>
          <a:p>
            <a:pPr indent="0" lvl="0" marL="0" marR="0" rtl="0" algn="l">
              <a:lnSpc>
                <a:spcPct val="80000"/>
              </a:lnSpc>
              <a:spcBef>
                <a:spcPts val="0"/>
              </a:spcBef>
              <a:spcAft>
                <a:spcPts val="0"/>
              </a:spcAft>
              <a:buClr>
                <a:schemeClr val="dk1"/>
              </a:buClr>
              <a:buSzPts val="930"/>
              <a:buFont typeface="Arial"/>
              <a:buNone/>
            </a:pPr>
            <a:r>
              <a:rPr lang="en-US" sz="930">
                <a:latin typeface="Arial"/>
                <a:ea typeface="Arial"/>
                <a:cs typeface="Arial"/>
                <a:sym typeface="Arial"/>
              </a:rPr>
              <a:t>Con người đã và đang luôn luôn xử lý dữ liệu và đặc biệt là Big Data không nên được coi là một cái gì đó mới.</a:t>
            </a:r>
            <a:endParaRPr sz="930">
              <a:latin typeface="Arial"/>
              <a:ea typeface="Arial"/>
              <a:cs typeface="Arial"/>
              <a:sym typeface="Arial"/>
            </a:endParaRPr>
          </a:p>
          <a:p>
            <a:pPr indent="0" lvl="0" marL="0" rtl="0" algn="l">
              <a:lnSpc>
                <a:spcPct val="80000"/>
              </a:lnSpc>
              <a:spcBef>
                <a:spcPts val="0"/>
              </a:spcBef>
              <a:spcAft>
                <a:spcPts val="0"/>
              </a:spcAft>
              <a:buNone/>
            </a:pPr>
            <a:r>
              <a:t/>
            </a:r>
            <a:endParaRPr sz="930">
              <a:latin typeface="Arial"/>
              <a:ea typeface="Arial"/>
              <a:cs typeface="Arial"/>
              <a:sym typeface="Arial"/>
            </a:endParaRPr>
          </a:p>
        </p:txBody>
      </p:sp>
      <p:sp>
        <p:nvSpPr>
          <p:cNvPr id="155" name="Google Shape;15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9" name="Shape 1639"/>
        <p:cNvGrpSpPr/>
        <p:nvPr/>
      </p:nvGrpSpPr>
      <p:grpSpPr>
        <a:xfrm>
          <a:off x="0" y="0"/>
          <a:ext cx="0" cy="0"/>
          <a:chOff x="0" y="0"/>
          <a:chExt cx="0" cy="0"/>
        </a:xfrm>
      </p:grpSpPr>
      <p:sp>
        <p:nvSpPr>
          <p:cNvPr id="1640" name="Google Shape;1640;p71: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1" name="Google Shape;1641;p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[Thông điệp chính]</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Một môi trường đám mây kết hợp có thể bao gồm:</a:t>
            </a:r>
            <a:endParaRPr b="0" sz="1200">
              <a:solidFill>
                <a:schemeClr val="dk1"/>
              </a:solidFill>
              <a:latin typeface="Arial"/>
              <a:ea typeface="Arial"/>
              <a:cs typeface="Arial"/>
              <a:sym typeface="Arial"/>
            </a:endParaRPr>
          </a:p>
          <a:p>
            <a:pPr indent="-171450" lvl="0" marL="171450" marR="0" rtl="0" algn="l">
              <a:lnSpc>
                <a:spcPct val="100000"/>
              </a:lnSpc>
              <a:spcBef>
                <a:spcPts val="360"/>
              </a:spcBef>
              <a:spcAft>
                <a:spcPts val="0"/>
              </a:spcAft>
              <a:buClr>
                <a:schemeClr val="dk1"/>
              </a:buClr>
              <a:buSzPts val="1200"/>
              <a:buFont typeface="Arial"/>
              <a:buChar char="•"/>
            </a:pPr>
            <a:r>
              <a:rPr b="0" lang="en-US" sz="1200">
                <a:solidFill>
                  <a:schemeClr val="dk1"/>
                </a:solidFill>
                <a:latin typeface="Arial"/>
                <a:ea typeface="Arial"/>
                <a:cs typeface="Arial"/>
                <a:sym typeface="Arial"/>
              </a:rPr>
              <a:t>1 hoặc nhiều đám mây riêng và 1 hoặc nhiều đám mây công cộng</a:t>
            </a:r>
            <a:endParaRPr/>
          </a:p>
          <a:p>
            <a:pPr indent="-171450" lvl="0" marL="171450" marR="0" rtl="0" algn="l">
              <a:lnSpc>
                <a:spcPct val="100000"/>
              </a:lnSpc>
              <a:spcBef>
                <a:spcPts val="360"/>
              </a:spcBef>
              <a:spcAft>
                <a:spcPts val="0"/>
              </a:spcAft>
              <a:buClr>
                <a:schemeClr val="dk1"/>
              </a:buClr>
              <a:buSzPts val="1200"/>
              <a:buFont typeface="Arial"/>
              <a:buChar char="•"/>
            </a:pPr>
            <a:r>
              <a:rPr b="0" lang="en-US" sz="1200">
                <a:solidFill>
                  <a:schemeClr val="dk1"/>
                </a:solidFill>
                <a:latin typeface="Arial"/>
                <a:ea typeface="Arial"/>
                <a:cs typeface="Arial"/>
                <a:sym typeface="Arial"/>
              </a:rPr>
              <a:t>Một môi trường ảo hoặc kim loại trần được kết nối với một hoặc nhiều đám mây công cộng hoặc riêng tư.</a:t>
            </a:r>
            <a:endParaRPr b="0" sz="1200">
              <a:solidFill>
                <a:schemeClr val="dk1"/>
              </a:solidFill>
              <a:latin typeface="Arial"/>
              <a:ea typeface="Arial"/>
              <a:cs typeface="Arial"/>
              <a:sym typeface="Arial"/>
            </a:endParaRPr>
          </a:p>
          <a:p>
            <a:pPr indent="-95250" lvl="0" marL="171450" marR="0" rtl="0" algn="l">
              <a:lnSpc>
                <a:spcPct val="100000"/>
              </a:lnSpc>
              <a:spcBef>
                <a:spcPts val="360"/>
              </a:spcBef>
              <a:spcAft>
                <a:spcPts val="0"/>
              </a:spcAft>
              <a:buClr>
                <a:schemeClr val="dk1"/>
              </a:buClr>
              <a:buSzPts val="1200"/>
              <a:buFont typeface="Arial"/>
              <a:buNone/>
            </a:pPr>
            <a:r>
              <a:t/>
            </a:r>
            <a:endParaRPr b="0"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Đám mây kết hợp hỗ trợ:</a:t>
            </a:r>
            <a:endParaRPr/>
          </a:p>
          <a:p>
            <a:pPr indent="-171450" lvl="0" marL="171450" marR="0" rtl="0" algn="l">
              <a:lnSpc>
                <a:spcPct val="100000"/>
              </a:lnSpc>
              <a:spcBef>
                <a:spcPts val="360"/>
              </a:spcBef>
              <a:spcAft>
                <a:spcPts val="0"/>
              </a:spcAft>
              <a:buClr>
                <a:schemeClr val="dk1"/>
              </a:buClr>
              <a:buSzPts val="1200"/>
              <a:buFont typeface="Arial"/>
              <a:buChar char="•"/>
            </a:pPr>
            <a:r>
              <a:rPr b="0" lang="en-US" sz="1200">
                <a:solidFill>
                  <a:schemeClr val="dk1"/>
                </a:solidFill>
                <a:latin typeface="Arial"/>
                <a:ea typeface="Arial"/>
                <a:cs typeface="Arial"/>
                <a:sym typeface="Arial"/>
              </a:rPr>
              <a:t>Kết nối nhiều máy tính thông qua một mạng</a:t>
            </a:r>
            <a:endParaRPr/>
          </a:p>
          <a:p>
            <a:pPr indent="-171450" lvl="0" marL="171450" marR="0" rtl="0" algn="l">
              <a:lnSpc>
                <a:spcPct val="100000"/>
              </a:lnSpc>
              <a:spcBef>
                <a:spcPts val="360"/>
              </a:spcBef>
              <a:spcAft>
                <a:spcPts val="0"/>
              </a:spcAft>
              <a:buClr>
                <a:schemeClr val="dk1"/>
              </a:buClr>
              <a:buSzPts val="1200"/>
              <a:buFont typeface="Arial"/>
              <a:buChar char="•"/>
            </a:pPr>
            <a:r>
              <a:rPr b="0" lang="en-US" sz="1200">
                <a:solidFill>
                  <a:schemeClr val="dk1"/>
                </a:solidFill>
                <a:latin typeface="Arial"/>
                <a:ea typeface="Arial"/>
                <a:cs typeface="Arial"/>
                <a:sym typeface="Arial"/>
              </a:rPr>
              <a:t>Hợp nhất nguồn lực CNTT</a:t>
            </a:r>
            <a:endParaRPr/>
          </a:p>
          <a:p>
            <a:pPr indent="-171450" lvl="0" marL="171450" marR="0" rtl="0" algn="l">
              <a:lnSpc>
                <a:spcPct val="100000"/>
              </a:lnSpc>
              <a:spcBef>
                <a:spcPts val="360"/>
              </a:spcBef>
              <a:spcAft>
                <a:spcPts val="0"/>
              </a:spcAft>
              <a:buClr>
                <a:schemeClr val="dk1"/>
              </a:buClr>
              <a:buSzPts val="1200"/>
              <a:buFont typeface="Arial"/>
              <a:buChar char="•"/>
            </a:pPr>
            <a:r>
              <a:rPr b="0" lang="en-US" sz="1200">
                <a:solidFill>
                  <a:schemeClr val="dk1"/>
                </a:solidFill>
                <a:latin typeface="Arial"/>
                <a:ea typeface="Arial"/>
                <a:cs typeface="Arial"/>
                <a:sym typeface="Arial"/>
              </a:rPr>
              <a:t>Mở rộng quy mô tài nguyên mới và cung cấp nhanh</a:t>
            </a:r>
            <a:endParaRPr/>
          </a:p>
          <a:p>
            <a:pPr indent="-171450" lvl="0" marL="171450" marR="0" rtl="0" algn="l">
              <a:lnSpc>
                <a:spcPct val="100000"/>
              </a:lnSpc>
              <a:spcBef>
                <a:spcPts val="360"/>
              </a:spcBef>
              <a:spcAft>
                <a:spcPts val="0"/>
              </a:spcAft>
              <a:buClr>
                <a:schemeClr val="dk1"/>
              </a:buClr>
              <a:buSzPts val="1200"/>
              <a:buFont typeface="Arial"/>
              <a:buChar char="•"/>
            </a:pPr>
            <a:r>
              <a:rPr b="0" lang="en-US" sz="1200">
                <a:solidFill>
                  <a:schemeClr val="dk1"/>
                </a:solidFill>
                <a:latin typeface="Arial"/>
                <a:ea typeface="Arial"/>
                <a:cs typeface="Arial"/>
                <a:sym typeface="Arial"/>
              </a:rPr>
              <a:t>Khả năng di chuyển khối lượng công việc giữa nhiều môi trường</a:t>
            </a:r>
            <a:endParaRPr/>
          </a:p>
          <a:p>
            <a:pPr indent="-171450" lvl="0" marL="171450" marR="0" rtl="0" algn="l">
              <a:lnSpc>
                <a:spcPct val="100000"/>
              </a:lnSpc>
              <a:spcBef>
                <a:spcPts val="360"/>
              </a:spcBef>
              <a:spcAft>
                <a:spcPts val="0"/>
              </a:spcAft>
              <a:buClr>
                <a:schemeClr val="dk1"/>
              </a:buClr>
              <a:buSzPts val="1200"/>
              <a:buFont typeface="Arial"/>
              <a:buChar char="•"/>
            </a:pPr>
            <a:r>
              <a:rPr b="0" lang="en-US" sz="1200">
                <a:solidFill>
                  <a:schemeClr val="dk1"/>
                </a:solidFill>
                <a:latin typeface="Arial"/>
                <a:ea typeface="Arial"/>
                <a:cs typeface="Arial"/>
                <a:sym typeface="Arial"/>
              </a:rPr>
              <a:t>Bao gồm một công cụ quản lý tích hợp duy nhất</a:t>
            </a:r>
            <a:endParaRPr/>
          </a:p>
          <a:p>
            <a:pPr indent="-171450" lvl="0" marL="171450" marR="0" rtl="0" algn="l">
              <a:lnSpc>
                <a:spcPct val="100000"/>
              </a:lnSpc>
              <a:spcBef>
                <a:spcPts val="360"/>
              </a:spcBef>
              <a:spcAft>
                <a:spcPts val="0"/>
              </a:spcAft>
              <a:buClr>
                <a:schemeClr val="dk1"/>
              </a:buClr>
              <a:buSzPts val="1200"/>
              <a:buFont typeface="Arial"/>
              <a:buChar char="•"/>
            </a:pPr>
            <a:r>
              <a:rPr b="0" lang="en-US" sz="1200">
                <a:solidFill>
                  <a:schemeClr val="dk1"/>
                </a:solidFill>
                <a:latin typeface="Arial"/>
                <a:ea typeface="Arial"/>
                <a:cs typeface="Arial"/>
                <a:sym typeface="Arial"/>
              </a:rPr>
              <a:t>Điều phối quy trình thông qua tự động hóa</a:t>
            </a:r>
            <a:endParaRPr/>
          </a:p>
        </p:txBody>
      </p:sp>
      <p:sp>
        <p:nvSpPr>
          <p:cNvPr id="1642" name="Google Shape;1642;p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8" name="Shape 1648"/>
        <p:cNvGrpSpPr/>
        <p:nvPr/>
      </p:nvGrpSpPr>
      <p:grpSpPr>
        <a:xfrm>
          <a:off x="0" y="0"/>
          <a:ext cx="0" cy="0"/>
          <a:chOff x="0" y="0"/>
          <a:chExt cx="0" cy="0"/>
        </a:xfrm>
      </p:grpSpPr>
      <p:sp>
        <p:nvSpPr>
          <p:cNvPr id="1649" name="Google Shape;1649;p7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0" name="Google Shape;1650;p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[Thông điệp chính]</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Các đám mây kết hợp có thể tạo ra một môi trường điện toán liên kết chặt chẽ và các ứng dụng có thể được di chuyển giữa các môi trường mà không cần duy trì các bản đồ API phức tạp được phân tách bất cứ khi nào ứng dụng được cập nhật hoặc thay đổi nhà cung cấp đám mây.</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Khả năng kết nối này cho phép các nhóm phát triển và vận hành làm việc cùng nhau bằng mô hình DevOps.</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Mô hình DevOps đề cập đến quy trình mà các nhóm cộng tác bằng cách sử dụng kiến trúc vi dịch vụ được hỗ trợ bởi các bộ chứa trên một môi trường tích hợp.</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Xây dựng và triển khai các ứng dụng gốc trên đám mây</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Quản lý mọi thứ bằng công cụ điều phối như Kubernetes</a:t>
            </a:r>
            <a:endParaRPr b="1" sz="1200">
              <a:solidFill>
                <a:schemeClr val="dk1"/>
              </a:solidFill>
              <a:latin typeface="Arial"/>
              <a:ea typeface="Arial"/>
              <a:cs typeface="Arial"/>
              <a:sym typeface="Arial"/>
            </a:endParaRPr>
          </a:p>
        </p:txBody>
      </p:sp>
      <p:sp>
        <p:nvSpPr>
          <p:cNvPr id="1651" name="Google Shape;1651;p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2" name="Shape 1662"/>
        <p:cNvGrpSpPr/>
        <p:nvPr/>
      </p:nvGrpSpPr>
      <p:grpSpPr>
        <a:xfrm>
          <a:off x="0" y="0"/>
          <a:ext cx="0" cy="0"/>
          <a:chOff x="0" y="0"/>
          <a:chExt cx="0" cy="0"/>
        </a:xfrm>
      </p:grpSpPr>
      <p:sp>
        <p:nvSpPr>
          <p:cNvPr id="1663" name="Google Shape;1663;p73: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4" name="Google Shape;1664;p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[Hướng dẫn của giảng viên] </a:t>
            </a:r>
            <a:endParaRPr/>
          </a:p>
          <a:p>
            <a:pPr indent="0" lvl="0" marL="0" rtl="0" algn="l">
              <a:spcBef>
                <a:spcPts val="0"/>
              </a:spcBef>
              <a:spcAft>
                <a:spcPts val="0"/>
              </a:spcAft>
              <a:buNone/>
            </a:pPr>
            <a:r>
              <a:rPr b="0" i="0" lang="en-US" sz="1800" u="none" strike="noStrike">
                <a:solidFill>
                  <a:srgbClr val="000000"/>
                </a:solidFill>
                <a:latin typeface="Arial"/>
                <a:ea typeface="Arial"/>
                <a:cs typeface="Arial"/>
                <a:sym typeface="Arial"/>
              </a:rPr>
              <a:t>Trong Chương 1, chúng ta đã tổng quan về nền tảng và các xu hướng trong Big Data.</a:t>
            </a:r>
            <a:endParaRPr/>
          </a:p>
          <a:p>
            <a:pPr indent="0" lvl="0" marL="0" rtl="0" algn="l">
              <a:spcBef>
                <a:spcPts val="0"/>
              </a:spcBef>
              <a:spcAft>
                <a:spcPts val="0"/>
              </a:spcAft>
              <a:buNone/>
            </a:pPr>
            <a:r>
              <a:rPr b="0" i="0" lang="en-US" sz="1800" u="none" strike="noStrike">
                <a:solidFill>
                  <a:srgbClr val="000000"/>
                </a:solidFill>
                <a:latin typeface="Arial"/>
                <a:ea typeface="Arial"/>
                <a:cs typeface="Arial"/>
                <a:sym typeface="Arial"/>
              </a:rPr>
              <a:t>Chương 2 đến Chương 9 sẽ đề cập đến các kỹ năng kỹ thuật nghiêm túc hơn cần thiết cho các kỹ sư Big Data.</a:t>
            </a:r>
            <a:endParaRPr/>
          </a:p>
          <a:p>
            <a:pPr indent="0" lvl="0" marL="0" rtl="0" algn="l">
              <a:spcBef>
                <a:spcPts val="0"/>
              </a:spcBef>
              <a:spcAft>
                <a:spcPts val="0"/>
              </a:spcAft>
              <a:buNone/>
            </a:pPr>
            <a:r>
              <a:rPr b="0" i="0" lang="en-US" sz="1800" u="none" strike="noStrike">
                <a:solidFill>
                  <a:srgbClr val="000000"/>
                </a:solidFill>
                <a:latin typeface="Arial"/>
                <a:ea typeface="Arial"/>
                <a:cs typeface="Arial"/>
                <a:sym typeface="Arial"/>
              </a:rPr>
              <a:t> </a:t>
            </a:r>
            <a:endParaRPr/>
          </a:p>
          <a:p>
            <a:pPr indent="0" lvl="0" marL="0" rtl="0" algn="l">
              <a:spcBef>
                <a:spcPts val="0"/>
              </a:spcBef>
              <a:spcAft>
                <a:spcPts val="0"/>
              </a:spcAft>
              <a:buNone/>
            </a:pPr>
            <a:r>
              <a:rPr b="0" i="0" lang="en-US" sz="1800" u="none" strike="noStrike">
                <a:solidFill>
                  <a:srgbClr val="000000"/>
                </a:solidFill>
                <a:latin typeface="Arial"/>
                <a:ea typeface="Arial"/>
                <a:cs typeface="Arial"/>
                <a:sym typeface="Arial"/>
              </a:rPr>
              <a:t>Không đi sâu vào chi tiết về từng công cụ hệ sinh thái trong hình.​</a:t>
            </a:r>
            <a:endParaRPr/>
          </a:p>
          <a:p>
            <a:pPr indent="0" lvl="0" marL="0" rtl="0" algn="l">
              <a:spcBef>
                <a:spcPts val="0"/>
              </a:spcBef>
              <a:spcAft>
                <a:spcPts val="0"/>
              </a:spcAft>
              <a:buNone/>
            </a:pPr>
            <a:r>
              <a:rPr b="0" i="0" lang="en-US" sz="1800" u="none" strike="noStrike">
                <a:solidFill>
                  <a:srgbClr val="000000"/>
                </a:solidFill>
                <a:latin typeface="Arial"/>
                <a:ea typeface="Arial"/>
                <a:cs typeface="Arial"/>
                <a:sym typeface="Arial"/>
              </a:rPr>
              <a:t>Chúng tôi sẽ đề cập chi tiết hơn về tất cả các công cụ này trong các chương sau.​</a:t>
            </a:r>
            <a:endParaRPr/>
          </a:p>
          <a:p>
            <a:pPr indent="0" lvl="0" marL="0" rtl="0" algn="l">
              <a:spcBef>
                <a:spcPts val="0"/>
              </a:spcBef>
              <a:spcAft>
                <a:spcPts val="0"/>
              </a:spcAft>
              <a:buNone/>
            </a:pPr>
            <a:r>
              <a:rPr b="0" i="0" lang="en-US" sz="1800" u="none" strike="noStrike">
                <a:solidFill>
                  <a:srgbClr val="000000"/>
                </a:solidFill>
                <a:latin typeface="Arial"/>
                <a:ea typeface="Arial"/>
                <a:cs typeface="Arial"/>
                <a:sym typeface="Arial"/>
              </a:rPr>
              <a:t>Trang trình bày này chỉ đơn giản là cho thấy rằng có một hệ sinh thái công cụ lớn và phong phú bao quanh hệ thống Hadoop cốt lõi giúp nâng cao khả năng của nó.</a:t>
            </a:r>
            <a:endParaRPr b="1" sz="1200">
              <a:solidFill>
                <a:schemeClr val="dk1"/>
              </a:solidFill>
              <a:latin typeface="Arial"/>
              <a:ea typeface="Arial"/>
              <a:cs typeface="Arial"/>
              <a:sym typeface="Arial"/>
            </a:endParaRPr>
          </a:p>
        </p:txBody>
      </p:sp>
      <p:sp>
        <p:nvSpPr>
          <p:cNvPr id="1665" name="Google Shape;1665;p7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6" name="Shape 1686"/>
        <p:cNvGrpSpPr/>
        <p:nvPr/>
      </p:nvGrpSpPr>
      <p:grpSpPr>
        <a:xfrm>
          <a:off x="0" y="0"/>
          <a:ext cx="0" cy="0"/>
          <a:chOff x="0" y="0"/>
          <a:chExt cx="0" cy="0"/>
        </a:xfrm>
      </p:grpSpPr>
      <p:sp>
        <p:nvSpPr>
          <p:cNvPr id="1687" name="Google Shape;1687;p7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8" name="Google Shape;1688;p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9" name="Google Shape;1689;p7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8: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a:solidFill>
                  <a:schemeClr val="dk1"/>
                </a:solidFill>
                <a:latin typeface="Arial"/>
                <a:ea typeface="Arial"/>
                <a:cs typeface="Arial"/>
                <a:sym typeface="Arial"/>
              </a:rPr>
              <a:t>[Hướng dẫn của giảng viên]</a:t>
            </a:r>
            <a:endParaRPr b="1" sz="1200">
              <a:solidFill>
                <a:schemeClr val="dk1"/>
              </a:solidFill>
              <a:latin typeface="Arial"/>
              <a:ea typeface="Arial"/>
              <a:cs typeface="Arial"/>
              <a:sym typeface="Arial"/>
            </a:endParaRPr>
          </a:p>
          <a:p>
            <a:pPr indent="0" lvl="0" marL="0" rtl="0" algn="l">
              <a:spcBef>
                <a:spcPts val="0"/>
              </a:spcBef>
              <a:spcAft>
                <a:spcPts val="0"/>
              </a:spcAft>
              <a:buNone/>
            </a:pPr>
            <a:r>
              <a:rPr lang="en-US" sz="1200">
                <a:latin typeface="Arial"/>
                <a:ea typeface="Arial"/>
                <a:cs typeface="Arial"/>
                <a:sym typeface="Arial"/>
              </a:rPr>
              <a:t>Chúng ta đang giới thiệu với học viên một thực tế rằng con người đã lưu giữ một số dạng "dữ liệu" trong một thời gian dài.</a:t>
            </a:r>
            <a:endParaRPr/>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0"/>
              </a:spcBef>
              <a:spcAft>
                <a:spcPts val="0"/>
              </a:spcAft>
              <a:buNone/>
            </a:pPr>
            <a:r>
              <a:rPr lang="en-US" sz="1200">
                <a:latin typeface="Arial"/>
                <a:ea typeface="Arial"/>
                <a:cs typeface="Arial"/>
                <a:sym typeface="Arial"/>
              </a:rPr>
              <a:t>Những bức tranh hang động thời tiền sử của thời kỳ đồ đá cũ phía trên là một số bức tranh hang động lâu đời nhất được phát hiện cho đến nay. Mặc dù rất thô sơ, những bức tranh hang động này minh họa tổ tiên của chúng ta đấu tranh cho "sự trường tồn" bên ngoài cuộc sống ngắn ngủi của họ - điều cần thiết để lưu giữ hồ sơ sau cuộc đời của họ và truyền "thông tin" cho cộng đồng của họ và qua các thế hệ.</a:t>
            </a:r>
            <a:endParaRPr/>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0"/>
              </a:spcBef>
              <a:spcAft>
                <a:spcPts val="0"/>
              </a:spcAft>
              <a:buNone/>
            </a:pPr>
            <a:r>
              <a:rPr lang="en-US" sz="1200">
                <a:latin typeface="Arial"/>
                <a:ea typeface="Arial"/>
                <a:cs typeface="Arial"/>
                <a:sym typeface="Arial"/>
              </a:rPr>
              <a:t>Một trong những đỉnh cao của quá trình tiến hóa của loài người (trong trường hợp này là về mặt văn hóa hơn là về thể chất) là sự ra đời của nghề nông. Tổ tiên của chúng ta đã có thể chuyển đổi từ những người săn bắn hái lượm du mục sang những người nông dân định cư lâu dài. Đây là một bước quan trọng hướng tới việc tạo ra một xã hội hiện đại.</a:t>
            </a:r>
            <a:endParaRPr/>
          </a:p>
          <a:p>
            <a:pPr indent="0" lvl="0" marL="0" rtl="0" algn="l">
              <a:spcBef>
                <a:spcPts val="0"/>
              </a:spcBef>
              <a:spcAft>
                <a:spcPts val="0"/>
              </a:spcAft>
              <a:buNone/>
            </a:pPr>
            <a:r>
              <a:rPr lang="en-US" sz="1200">
                <a:latin typeface="Arial"/>
                <a:ea typeface="Arial"/>
                <a:cs typeface="Arial"/>
                <a:sym typeface="Arial"/>
              </a:rPr>
              <a:t>Quá trình phát triển nông nghiệp sẽ không thể thực hiện được nếu không có việc lưu giữ các ghi chép của tổ tiên chúng ta. Đây sẽ là những ghi chép về chu kỳ thời tiết, chu kỳ mặt trăng, chu kỳ mặt trời, v.v.</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1" lang="en-US" sz="1200" u="none">
                <a:latin typeface="Arial"/>
                <a:ea typeface="Arial"/>
                <a:cs typeface="Arial"/>
                <a:sym typeface="Arial"/>
              </a:rPr>
              <a:t>[Thông điệp chính]</a:t>
            </a:r>
            <a:endParaRPr/>
          </a:p>
          <a:p>
            <a:pPr indent="0" lvl="0" marL="0" rtl="0" algn="l">
              <a:spcBef>
                <a:spcPts val="0"/>
              </a:spcBef>
              <a:spcAft>
                <a:spcPts val="0"/>
              </a:spcAft>
              <a:buNone/>
            </a:pPr>
            <a:r>
              <a:rPr lang="en-US">
                <a:latin typeface="Arial"/>
                <a:ea typeface="Arial"/>
                <a:cs typeface="Arial"/>
                <a:sym typeface="Arial"/>
              </a:rPr>
              <a:t>Con người đã lưu giữ một số dạng dữ liệu trong một thời gian dài.</a:t>
            </a:r>
            <a:endParaRPr sz="1200">
              <a:latin typeface="Arial"/>
              <a:ea typeface="Arial"/>
              <a:cs typeface="Arial"/>
              <a:sym typeface="Arial"/>
            </a:endParaRPr>
          </a:p>
        </p:txBody>
      </p:sp>
      <p:sp>
        <p:nvSpPr>
          <p:cNvPr id="174" name="Google Shape;174;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9: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a:solidFill>
                  <a:schemeClr val="dk1"/>
                </a:solidFill>
                <a:latin typeface="Arial"/>
                <a:ea typeface="Arial"/>
                <a:cs typeface="Arial"/>
                <a:sym typeface="Arial"/>
              </a:rPr>
              <a:t>[Hướng dẫn của giảng viên]</a:t>
            </a:r>
            <a:endParaRPr b="1" sz="12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Slide này là phần tiếp theo của quá trình lưu giữ hồ sơ và xử lý dữ liệu tinh vi hơn của tổ tiên chúng ta. Bạn có thể muốn nói một cách hài hước rằng đã có những dạng bảng Excel cổ đại được biết đến sớm nhất.</a:t>
            </a:r>
            <a:endParaRPr/>
          </a:p>
          <a:p>
            <a:pPr indent="0" lvl="0" marL="0" marR="0" rtl="0" algn="l">
              <a:lnSpc>
                <a:spcPct val="100000"/>
              </a:lnSpc>
              <a:spcBef>
                <a:spcPts val="0"/>
              </a:spcBef>
              <a:spcAft>
                <a:spcPts val="0"/>
              </a:spcAft>
              <a:buClr>
                <a:schemeClr val="dk1"/>
              </a:buClr>
              <a:buSzPts val="1200"/>
              <a:buFont typeface="Arial"/>
              <a:buNone/>
            </a:pPr>
            <a:r>
              <a:t/>
            </a:r>
            <a:endParaRPr>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Khi nhà nước Ai Cập phát triển về quyền lực và ảnh hưởng, cần phải có những phương pháp lưu giữ hồ sơ tốt hơn để tổ chức và quản lý một nhà nước ngày càng lớn mạnh. Một số chữ viết được lưu giữ trên đá hoặc đất sét, và một số được lưu giữ trên giấy cói, một sản phẩm giống như giấy làm từ sợi sậy.</a:t>
            </a:r>
            <a:endParaRPr/>
          </a:p>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Bức tranh thứ hai cho thấy một trong những dạng bàn tính sớm nhất được tổ tiên chúng ta sử dụng để tính toán.</a:t>
            </a:r>
            <a:endParaRPr/>
          </a:p>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Bàn tính lần đầu tiên xuất hiện khoảng 5.000 năm trước ở Sumeria và cuối cùng được sử dụng bởi một số xã hội cổ đại.</a:t>
            </a:r>
            <a:endParaRPr/>
          </a:p>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Trước khi hệ thống số hiện đại ra đời, những người cổ đại sử dụng dạng bàn tính sơ khai đã có thể trượt các hạt trên một khung, hỗ trợ cả việc đếm và các phép tính đơn giản như cộng và trừ.</a:t>
            </a:r>
            <a:endParaRPr>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t/>
            </a:r>
            <a:endParaRPr>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1" lang="en-US" sz="1200" u="none">
                <a:latin typeface="Arial"/>
                <a:ea typeface="Arial"/>
                <a:cs typeface="Arial"/>
                <a:sym typeface="Arial"/>
              </a:rPr>
              <a:t>[Thông điệp chính]</a:t>
            </a:r>
            <a:endParaRPr/>
          </a:p>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Con người đã sử dụng các công cụ để lưu trữ hồ sơ và xử lý dữ liệu trong một thời gian dài.</a:t>
            </a:r>
            <a:endParaRPr>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t/>
            </a:r>
            <a:endParaRPr/>
          </a:p>
        </p:txBody>
      </p:sp>
      <p:sp>
        <p:nvSpPr>
          <p:cNvPr id="193" name="Google Shape;193;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Cover">
  <p:cSld name="Front Cover">
    <p:bg>
      <p:bgPr>
        <a:solidFill>
          <a:srgbClr val="F2F2F2"/>
        </a:solidFill>
      </p:bgPr>
    </p:bg>
    <p:spTree>
      <p:nvGrpSpPr>
        <p:cNvPr id="10" name="Shape 10"/>
        <p:cNvGrpSpPr/>
        <p:nvPr/>
      </p:nvGrpSpPr>
      <p:grpSpPr>
        <a:xfrm>
          <a:off x="0" y="0"/>
          <a:ext cx="0" cy="0"/>
          <a:chOff x="0" y="0"/>
          <a:chExt cx="0" cy="0"/>
        </a:xfrm>
      </p:grpSpPr>
      <p:pic>
        <p:nvPicPr>
          <p:cNvPr id="11" name="Google Shape;11;p76"/>
          <p:cNvPicPr preferRelativeResize="0"/>
          <p:nvPr/>
        </p:nvPicPr>
        <p:blipFill rotWithShape="1">
          <a:blip r:embed="rId2">
            <a:alphaModFix/>
          </a:blip>
          <a:srcRect b="0" l="0" r="0" t="0"/>
          <a:stretch/>
        </p:blipFill>
        <p:spPr>
          <a:xfrm>
            <a:off x="0" y="0"/>
            <a:ext cx="9906000" cy="6858000"/>
          </a:xfrm>
          <a:prstGeom prst="rect">
            <a:avLst/>
          </a:prstGeom>
          <a:noFill/>
          <a:ln>
            <a:noFill/>
          </a:ln>
        </p:spPr>
      </p:pic>
      <p:sp>
        <p:nvSpPr>
          <p:cNvPr id="12" name="Google Shape;12;p76"/>
          <p:cNvSpPr/>
          <p:nvPr/>
        </p:nvSpPr>
        <p:spPr>
          <a:xfrm>
            <a:off x="449612" y="450000"/>
            <a:ext cx="1282433"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anchorCtr="0" anchor="t" bIns="42200" lIns="84400" spcFirstLastPara="1" rIns="84400" wrap="square" tIns="42200">
            <a:noAutofit/>
          </a:bodyPr>
          <a:lstStyle/>
          <a:p>
            <a:pPr indent="0" lvl="0" marL="0" marR="0" rtl="0" algn="l">
              <a:lnSpc>
                <a:spcPct val="100000"/>
              </a:lnSpc>
              <a:spcBef>
                <a:spcPts val="0"/>
              </a:spcBef>
              <a:spcAft>
                <a:spcPts val="0"/>
              </a:spcAft>
              <a:buClr>
                <a:schemeClr val="dk1"/>
              </a:buClr>
              <a:buSzPts val="1809"/>
              <a:buFont typeface="Arial"/>
              <a:buNone/>
            </a:pPr>
            <a:r>
              <a:t/>
            </a:r>
            <a:endParaRPr b="0" i="0" sz="1809" u="none" cap="none" strike="noStrike">
              <a:solidFill>
                <a:schemeClr val="dk1"/>
              </a:solidFill>
              <a:latin typeface="Arial"/>
              <a:ea typeface="Arial"/>
              <a:cs typeface="Arial"/>
              <a:sym typeface="Arial"/>
            </a:endParaRPr>
          </a:p>
        </p:txBody>
      </p:sp>
      <p:pic>
        <p:nvPicPr>
          <p:cNvPr id="13" name="Google Shape;13;p76"/>
          <p:cNvPicPr preferRelativeResize="0"/>
          <p:nvPr/>
        </p:nvPicPr>
        <p:blipFill rotWithShape="1">
          <a:blip r:embed="rId3">
            <a:alphaModFix/>
          </a:blip>
          <a:srcRect b="0" l="0" r="0" t="0"/>
          <a:stretch/>
        </p:blipFill>
        <p:spPr>
          <a:xfrm>
            <a:off x="4266999" y="6141164"/>
            <a:ext cx="1372004" cy="450000"/>
          </a:xfrm>
          <a:prstGeom prst="rect">
            <a:avLst/>
          </a:prstGeom>
          <a:noFill/>
          <a:ln>
            <a:noFill/>
          </a:ln>
        </p:spPr>
      </p:pic>
      <p:sp>
        <p:nvSpPr>
          <p:cNvPr id="14" name="Google Shape;14;p76"/>
          <p:cNvSpPr/>
          <p:nvPr/>
        </p:nvSpPr>
        <p:spPr>
          <a:xfrm>
            <a:off x="720000" y="1710000"/>
            <a:ext cx="8366984" cy="221599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4800" u="none" cap="none" strike="noStrike">
                <a:solidFill>
                  <a:schemeClr val="dk1"/>
                </a:solidFill>
                <a:latin typeface="Arial"/>
                <a:ea typeface="Arial"/>
                <a:cs typeface="Arial"/>
                <a:sym typeface="Arial"/>
              </a:rPr>
              <a:t>Samsung </a:t>
            </a:r>
            <a:endParaRPr/>
          </a:p>
          <a:p>
            <a:pPr indent="0" lvl="0" marL="0" marR="0" rtl="0" algn="l">
              <a:spcBef>
                <a:spcPts val="0"/>
              </a:spcBef>
              <a:spcAft>
                <a:spcPts val="0"/>
              </a:spcAft>
              <a:buNone/>
            </a:pPr>
            <a:r>
              <a:rPr b="1" i="0" lang="en-US" sz="4800" u="none" cap="none" strike="noStrike">
                <a:solidFill>
                  <a:schemeClr val="dk1"/>
                </a:solidFill>
                <a:latin typeface="Arial"/>
                <a:ea typeface="Arial"/>
                <a:cs typeface="Arial"/>
                <a:sym typeface="Arial"/>
              </a:rPr>
              <a:t>Innovation </a:t>
            </a:r>
            <a:endParaRPr/>
          </a:p>
          <a:p>
            <a:pPr indent="0" lvl="0" marL="0" marR="0" rtl="0" algn="l">
              <a:spcBef>
                <a:spcPts val="0"/>
              </a:spcBef>
              <a:spcAft>
                <a:spcPts val="0"/>
              </a:spcAft>
              <a:buNone/>
            </a:pPr>
            <a:r>
              <a:rPr b="1" i="0" lang="en-US" sz="4800" u="none" cap="none" strike="noStrike">
                <a:solidFill>
                  <a:schemeClr val="dk1"/>
                </a:solidFill>
                <a:latin typeface="Arial"/>
                <a:ea typeface="Arial"/>
                <a:cs typeface="Arial"/>
                <a:sym typeface="Arial"/>
              </a:rPr>
              <a:t>Campus</a:t>
            </a:r>
            <a:endParaRPr/>
          </a:p>
        </p:txBody>
      </p:sp>
      <p:sp>
        <p:nvSpPr>
          <p:cNvPr id="15" name="Google Shape;15;p76"/>
          <p:cNvSpPr/>
          <p:nvPr/>
        </p:nvSpPr>
        <p:spPr>
          <a:xfrm>
            <a:off x="990000" y="4320002"/>
            <a:ext cx="5832526" cy="369332"/>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i="0" lang="en-US" sz="2400" u="none" cap="none" strike="noStrike">
                <a:solidFill>
                  <a:srgbClr val="1428A0"/>
                </a:solidFill>
                <a:latin typeface="Arial"/>
                <a:ea typeface="Arial"/>
                <a:cs typeface="Arial"/>
                <a:sym typeface="Arial"/>
              </a:rPr>
              <a:t>Khóa học Big Data</a:t>
            </a:r>
            <a:endParaRPr b="1" i="0" sz="2400" u="none" cap="none" strike="noStrike">
              <a:solidFill>
                <a:srgbClr val="1428A0"/>
              </a:solidFill>
              <a:latin typeface="Arial"/>
              <a:ea typeface="Arial"/>
              <a:cs typeface="Arial"/>
              <a:sym typeface="Arial"/>
            </a:endParaRPr>
          </a:p>
        </p:txBody>
      </p:sp>
      <p:sp>
        <p:nvSpPr>
          <p:cNvPr id="16" name="Google Shape;16;p76"/>
          <p:cNvSpPr/>
          <p:nvPr/>
        </p:nvSpPr>
        <p:spPr>
          <a:xfrm>
            <a:off x="724689" y="4320000"/>
            <a:ext cx="54000" cy="360000"/>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NIT_Detail">
  <p:cSld name="UNIT_Detail">
    <p:spTree>
      <p:nvGrpSpPr>
        <p:cNvPr id="87" name="Shape 87"/>
        <p:cNvGrpSpPr/>
        <p:nvPr/>
      </p:nvGrpSpPr>
      <p:grpSpPr>
        <a:xfrm>
          <a:off x="0" y="0"/>
          <a:ext cx="0" cy="0"/>
          <a:chOff x="0" y="0"/>
          <a:chExt cx="0" cy="0"/>
        </a:xfrm>
      </p:grpSpPr>
      <p:pic>
        <p:nvPicPr>
          <p:cNvPr id="88" name="Google Shape;88;p85"/>
          <p:cNvPicPr preferRelativeResize="0"/>
          <p:nvPr/>
        </p:nvPicPr>
        <p:blipFill rotWithShape="1">
          <a:blip r:embed="rId2">
            <a:alphaModFix/>
          </a:blip>
          <a:srcRect b="0" l="0" r="0" t="0"/>
          <a:stretch/>
        </p:blipFill>
        <p:spPr>
          <a:xfrm>
            <a:off x="0" y="0"/>
            <a:ext cx="9906000" cy="6858000"/>
          </a:xfrm>
          <a:prstGeom prst="rect">
            <a:avLst/>
          </a:prstGeom>
          <a:noFill/>
          <a:ln>
            <a:noFill/>
          </a:ln>
        </p:spPr>
      </p:pic>
      <p:sp>
        <p:nvSpPr>
          <p:cNvPr id="89" name="Google Shape;89;p85"/>
          <p:cNvSpPr txBox="1"/>
          <p:nvPr>
            <p:ph idx="1" type="body"/>
          </p:nvPr>
        </p:nvSpPr>
        <p:spPr>
          <a:xfrm>
            <a:off x="989700" y="3038807"/>
            <a:ext cx="8344800" cy="554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0" name="Google Shape;90;p85"/>
          <p:cNvSpPr txBox="1"/>
          <p:nvPr>
            <p:ph idx="2" type="body"/>
          </p:nvPr>
        </p:nvSpPr>
        <p:spPr>
          <a:xfrm>
            <a:off x="992455" y="2745358"/>
            <a:ext cx="5477256" cy="310896"/>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000"/>
              <a:buFont typeface="Arial"/>
              <a:buNone/>
              <a:defRPr b="0" i="0" sz="2000" u="none" cap="none" strike="noStrike">
                <a:solidFill>
                  <a:srgbClr val="7F7F7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st" type="blank">
  <p:cSld name="BLANK">
    <p:spTree>
      <p:nvGrpSpPr>
        <p:cNvPr id="91" name="Shape 91"/>
        <p:cNvGrpSpPr/>
        <p:nvPr/>
      </p:nvGrpSpPr>
      <p:grpSpPr>
        <a:xfrm>
          <a:off x="0" y="0"/>
          <a:ext cx="0" cy="0"/>
          <a:chOff x="0" y="0"/>
          <a:chExt cx="0" cy="0"/>
        </a:xfrm>
      </p:grpSpPr>
      <p:pic>
        <p:nvPicPr>
          <p:cNvPr id="92" name="Google Shape;92;p87"/>
          <p:cNvPicPr preferRelativeResize="0"/>
          <p:nvPr/>
        </p:nvPicPr>
        <p:blipFill rotWithShape="1">
          <a:blip r:embed="rId2">
            <a:alphaModFix/>
          </a:blip>
          <a:srcRect b="0" l="0" r="0" t="0"/>
          <a:stretch/>
        </p:blipFill>
        <p:spPr>
          <a:xfrm>
            <a:off x="1" y="4395"/>
            <a:ext cx="9902825" cy="6853605"/>
          </a:xfrm>
          <a:prstGeom prst="rect">
            <a:avLst/>
          </a:prstGeom>
          <a:noFill/>
          <a:ln>
            <a:noFill/>
          </a:ln>
        </p:spPr>
      </p:pic>
      <p:sp>
        <p:nvSpPr>
          <p:cNvPr id="93" name="Google Shape;93;p87"/>
          <p:cNvSpPr/>
          <p:nvPr/>
        </p:nvSpPr>
        <p:spPr>
          <a:xfrm>
            <a:off x="1" y="0"/>
            <a:ext cx="9902825" cy="6858000"/>
          </a:xfrm>
          <a:prstGeom prst="rect">
            <a:avLst/>
          </a:prstGeom>
          <a:solidFill>
            <a:srgbClr val="1428A0">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60">
              <a:solidFill>
                <a:schemeClr val="lt1"/>
              </a:solidFill>
              <a:latin typeface="Arial"/>
              <a:ea typeface="Arial"/>
              <a:cs typeface="Arial"/>
              <a:sym typeface="Arial"/>
            </a:endParaRPr>
          </a:p>
        </p:txBody>
      </p:sp>
      <p:sp>
        <p:nvSpPr>
          <p:cNvPr id="94" name="Google Shape;94;p87"/>
          <p:cNvSpPr/>
          <p:nvPr/>
        </p:nvSpPr>
        <p:spPr>
          <a:xfrm>
            <a:off x="449612" y="5677031"/>
            <a:ext cx="9003600" cy="73096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ⓒ2021 SAMSUNG. All rights reserved.</a:t>
            </a:r>
            <a:endParaRPr/>
          </a:p>
          <a:p>
            <a:pPr indent="0" lvl="0" marL="0" marR="0" rtl="0" algn="l">
              <a:lnSpc>
                <a:spcPct val="100000"/>
              </a:lnSpc>
              <a:spcBef>
                <a:spcPts val="60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Samsung Electronics Corporate Citizenship Office holds the copyright of book.</a:t>
            </a:r>
            <a:endParaRPr/>
          </a:p>
          <a:p>
            <a:pPr indent="0" lvl="0" marL="0" marR="0" rtl="0" algn="l">
              <a:lnSpc>
                <a:spcPct val="100000"/>
              </a:lnSpc>
              <a:spcBef>
                <a:spcPts val="30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This book is a literary property protected by copyright law so reprint and reproduction without permission are prohibited. </a:t>
            </a:r>
            <a:endParaRPr/>
          </a:p>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To use this book other than the curriculum of Samsung innovation Campus or to use the entire or part of this book, you must receive written consent from copyright holder.</a:t>
            </a:r>
            <a:endParaRPr/>
          </a:p>
        </p:txBody>
      </p:sp>
      <p:pic>
        <p:nvPicPr>
          <p:cNvPr id="95" name="Google Shape;95;p87"/>
          <p:cNvPicPr preferRelativeResize="0"/>
          <p:nvPr/>
        </p:nvPicPr>
        <p:blipFill rotWithShape="1">
          <a:blip r:embed="rId3">
            <a:alphaModFix/>
          </a:blip>
          <a:srcRect b="0" l="0" r="0" t="0"/>
          <a:stretch/>
        </p:blipFill>
        <p:spPr>
          <a:xfrm>
            <a:off x="3713012" y="3022951"/>
            <a:ext cx="2476800" cy="812098"/>
          </a:xfrm>
          <a:prstGeom prst="rect">
            <a:avLst/>
          </a:prstGeom>
          <a:noFill/>
          <a:ln>
            <a:noFill/>
          </a:ln>
        </p:spPr>
      </p:pic>
      <p:sp>
        <p:nvSpPr>
          <p:cNvPr id="96" name="Google Shape;96;p87"/>
          <p:cNvSpPr/>
          <p:nvPr/>
        </p:nvSpPr>
        <p:spPr>
          <a:xfrm>
            <a:off x="449612" y="450000"/>
            <a:ext cx="1290982"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60"/>
              <a:buFont typeface="Calibri"/>
              <a:buNone/>
            </a:pPr>
            <a:r>
              <a:t/>
            </a:r>
            <a:endParaRPr sz="1960">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p:cSld name="CHAPTER">
    <p:spTree>
      <p:nvGrpSpPr>
        <p:cNvPr id="17" name="Shape 17"/>
        <p:cNvGrpSpPr/>
        <p:nvPr/>
      </p:nvGrpSpPr>
      <p:grpSpPr>
        <a:xfrm>
          <a:off x="0" y="0"/>
          <a:ext cx="0" cy="0"/>
          <a:chOff x="0" y="0"/>
          <a:chExt cx="0" cy="0"/>
        </a:xfrm>
      </p:grpSpPr>
      <p:pic>
        <p:nvPicPr>
          <p:cNvPr id="18" name="Google Shape;18;p77"/>
          <p:cNvPicPr preferRelativeResize="0"/>
          <p:nvPr/>
        </p:nvPicPr>
        <p:blipFill rotWithShape="1">
          <a:blip r:embed="rId2">
            <a:alphaModFix/>
          </a:blip>
          <a:srcRect b="0" l="0" r="0" t="0"/>
          <a:stretch/>
        </p:blipFill>
        <p:spPr>
          <a:xfrm>
            <a:off x="0" y="0"/>
            <a:ext cx="9906000" cy="6858000"/>
          </a:xfrm>
          <a:prstGeom prst="rect">
            <a:avLst/>
          </a:prstGeom>
          <a:noFill/>
          <a:ln>
            <a:noFill/>
          </a:ln>
        </p:spPr>
      </p:pic>
      <p:sp>
        <p:nvSpPr>
          <p:cNvPr id="19" name="Google Shape;19;p77"/>
          <p:cNvSpPr txBox="1"/>
          <p:nvPr>
            <p:ph idx="1" type="body"/>
          </p:nvPr>
        </p:nvSpPr>
        <p:spPr>
          <a:xfrm>
            <a:off x="985323" y="2524714"/>
            <a:ext cx="4617720" cy="1329932"/>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indent="-369252" lvl="1" marL="914400" marR="0" rtl="0" algn="l">
              <a:lnSpc>
                <a:spcPct val="90000"/>
              </a:lnSpc>
              <a:spcBef>
                <a:spcPts val="462"/>
              </a:spcBef>
              <a:spcAft>
                <a:spcPts val="0"/>
              </a:spcAft>
              <a:buClr>
                <a:schemeClr val="dk1"/>
              </a:buClr>
              <a:buSzPts val="2215"/>
              <a:buFont typeface="Arial"/>
              <a:buChar char="•"/>
              <a:defRPr b="0" i="0" sz="2215" u="none" cap="none" strike="noStrike">
                <a:solidFill>
                  <a:schemeClr val="dk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cxnSp>
        <p:nvCxnSpPr>
          <p:cNvPr id="20" name="Google Shape;20;p77"/>
          <p:cNvCxnSpPr/>
          <p:nvPr/>
        </p:nvCxnSpPr>
        <p:spPr>
          <a:xfrm>
            <a:off x="449614"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21" name="Google Shape;21;p77"/>
          <p:cNvSpPr txBox="1"/>
          <p:nvPr/>
        </p:nvSpPr>
        <p:spPr>
          <a:xfrm>
            <a:off x="8839176" y="6498002"/>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22" name="Google Shape;22;p77"/>
          <p:cNvSpPr/>
          <p:nvPr/>
        </p:nvSpPr>
        <p:spPr>
          <a:xfrm>
            <a:off x="449612" y="6498004"/>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100" u="none" cap="none" strike="noStrike">
                <a:solidFill>
                  <a:srgbClr val="7F7F7F"/>
                </a:solidFill>
                <a:latin typeface="Arial"/>
                <a:ea typeface="Arial"/>
                <a:cs typeface="Arial"/>
                <a:sym typeface="Arial"/>
              </a:rPr>
              <a:t>Samsung Innovation Campus</a:t>
            </a:r>
            <a:endParaRPr/>
          </a:p>
        </p:txBody>
      </p:sp>
      <p:sp>
        <p:nvSpPr>
          <p:cNvPr id="23" name="Google Shape;23;p77"/>
          <p:cNvSpPr/>
          <p:nvPr/>
        </p:nvSpPr>
        <p:spPr>
          <a:xfrm>
            <a:off x="720000" y="2095279"/>
            <a:ext cx="60008" cy="1759369"/>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62" u="none" cap="none" strike="noStrike">
              <a:solidFill>
                <a:srgbClr val="FFFFFF"/>
              </a:solidFill>
              <a:latin typeface="Arial"/>
              <a:ea typeface="Arial"/>
              <a:cs typeface="Arial"/>
              <a:sym typeface="Arial"/>
            </a:endParaRPr>
          </a:p>
        </p:txBody>
      </p:sp>
      <p:sp>
        <p:nvSpPr>
          <p:cNvPr id="24" name="Google Shape;24;p77"/>
          <p:cNvSpPr/>
          <p:nvPr/>
        </p:nvSpPr>
        <p:spPr>
          <a:xfrm>
            <a:off x="720000" y="4157761"/>
            <a:ext cx="60008" cy="323165"/>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62" u="none" cap="none" strike="noStrike">
              <a:solidFill>
                <a:srgbClr val="FFFFFF"/>
              </a:solidFill>
              <a:latin typeface="Arial"/>
              <a:ea typeface="Arial"/>
              <a:cs typeface="Arial"/>
              <a:sym typeface="Arial"/>
            </a:endParaRPr>
          </a:p>
        </p:txBody>
      </p:sp>
      <p:sp>
        <p:nvSpPr>
          <p:cNvPr id="25" name="Google Shape;25;p77"/>
          <p:cNvSpPr txBox="1"/>
          <p:nvPr>
            <p:ph idx="2" type="body"/>
          </p:nvPr>
        </p:nvSpPr>
        <p:spPr>
          <a:xfrm>
            <a:off x="985323" y="2066881"/>
            <a:ext cx="5477256" cy="310896"/>
          </a:xfrm>
          <a:prstGeom prst="rect">
            <a:avLst/>
          </a:prstGeom>
          <a:noFill/>
          <a:ln>
            <a:noFill/>
          </a:ln>
        </p:spPr>
        <p:txBody>
          <a:bodyPr anchorCtr="0" anchor="ctr" bIns="45700" lIns="0" spcFirstLastPara="1" rIns="0" wrap="square" tIns="0">
            <a:noAutofit/>
          </a:bodyPr>
          <a:lstStyle>
            <a:lvl1pPr indent="-228600" lvl="0" marL="457200" marR="0" rtl="0" algn="l">
              <a:lnSpc>
                <a:spcPct val="100000"/>
              </a:lnSpc>
              <a:spcBef>
                <a:spcPts val="0"/>
              </a:spcBef>
              <a:spcAft>
                <a:spcPts val="0"/>
              </a:spcAft>
              <a:buClr>
                <a:srgbClr val="7F7F7F"/>
              </a:buClr>
              <a:buSzPts val="2000"/>
              <a:buFont typeface="Arial"/>
              <a:buNone/>
              <a:defRPr b="0" i="0" sz="2000" u="none" cap="none" strike="noStrike">
                <a:solidFill>
                  <a:srgbClr val="7F7F7F"/>
                </a:solidFill>
                <a:latin typeface="Arial"/>
                <a:ea typeface="Arial"/>
                <a:cs typeface="Arial"/>
                <a:sym typeface="Arial"/>
              </a:defRPr>
            </a:lvl1pPr>
            <a:lvl2pPr indent="-369252" lvl="1" marL="914400" marR="0" rtl="0" algn="l">
              <a:lnSpc>
                <a:spcPct val="90000"/>
              </a:lnSpc>
              <a:spcBef>
                <a:spcPts val="462"/>
              </a:spcBef>
              <a:spcAft>
                <a:spcPts val="0"/>
              </a:spcAft>
              <a:buClr>
                <a:schemeClr val="dk1"/>
              </a:buClr>
              <a:buSzPts val="2215"/>
              <a:buFont typeface="Arial"/>
              <a:buChar char="•"/>
              <a:defRPr b="0" i="0" sz="2215" u="none" cap="none" strike="noStrike">
                <a:solidFill>
                  <a:schemeClr val="dk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
        <p:nvSpPr>
          <p:cNvPr id="26" name="Google Shape;26;p77"/>
          <p:cNvSpPr/>
          <p:nvPr/>
        </p:nvSpPr>
        <p:spPr>
          <a:xfrm>
            <a:off x="990000" y="4157757"/>
            <a:ext cx="2685017" cy="323165"/>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i="0" lang="en-US" sz="2100" u="none" cap="none" strike="noStrike">
                <a:solidFill>
                  <a:srgbClr val="1428A0"/>
                </a:solidFill>
                <a:latin typeface="Arial"/>
                <a:ea typeface="Arial"/>
                <a:cs typeface="Arial"/>
                <a:sym typeface="Arial"/>
              </a:rPr>
              <a:t>Khóa học Big Data</a:t>
            </a:r>
            <a:endParaRPr b="1" i="0" sz="2100" u="none" cap="none" strike="noStrike">
              <a:solidFill>
                <a:srgbClr val="1428A0"/>
              </a:solidFill>
              <a:latin typeface="Arial"/>
              <a:ea typeface="Arial"/>
              <a:cs typeface="Arial"/>
              <a:sym typeface="Arial"/>
            </a:endParaRPr>
          </a:p>
        </p:txBody>
      </p:sp>
    </p:spTree>
  </p:cSld>
  <p:clrMapOvr>
    <a:masterClrMapping/>
  </p:clrMapOvr>
  <p:extLst>
    <p:ext uri="{DCECCB84-F9BA-43D5-87BE-67443E8EF086}">
      <p15:sldGuideLst>
        <p15:guide id="1" orient="horz" pos="2160">
          <p15:clr>
            <a:srgbClr val="FBAE40"/>
          </p15:clr>
        </p15:guide>
        <p15:guide id="2" pos="614">
          <p15:clr>
            <a:srgbClr val="FBAE40"/>
          </p15:clr>
        </p15:guide>
        <p15:guide id="3" pos="44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7" name="Shape 27"/>
        <p:cNvGrpSpPr/>
        <p:nvPr/>
      </p:nvGrpSpPr>
      <p:grpSpPr>
        <a:xfrm>
          <a:off x="0" y="0"/>
          <a:ext cx="0" cy="0"/>
          <a:chOff x="0" y="0"/>
          <a:chExt cx="0" cy="0"/>
        </a:xfrm>
      </p:grpSpPr>
      <p:sp>
        <p:nvSpPr>
          <p:cNvPr id="28" name="Google Shape;28;p78"/>
          <p:cNvSpPr txBox="1"/>
          <p:nvPr/>
        </p:nvSpPr>
        <p:spPr>
          <a:xfrm>
            <a:off x="8839176" y="6498000"/>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29" name="Google Shape;29;p78"/>
          <p:cNvSpPr/>
          <p:nvPr/>
        </p:nvSpPr>
        <p:spPr>
          <a:xfrm>
            <a:off x="449612" y="6498002"/>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100" u="none" cap="none" strike="noStrike">
                <a:solidFill>
                  <a:srgbClr val="7F7F7F"/>
                </a:solidFill>
                <a:latin typeface="Arial"/>
                <a:ea typeface="Arial"/>
                <a:cs typeface="Arial"/>
                <a:sym typeface="Arial"/>
              </a:rPr>
              <a:t>Samsung Innovation Campus</a:t>
            </a:r>
            <a:endParaRPr/>
          </a:p>
        </p:txBody>
      </p:sp>
      <p:sp>
        <p:nvSpPr>
          <p:cNvPr id="30" name="Google Shape;30;p78"/>
          <p:cNvSpPr txBox="1"/>
          <p:nvPr/>
        </p:nvSpPr>
        <p:spPr>
          <a:xfrm>
            <a:off x="6566676" y="6506320"/>
            <a:ext cx="2632632"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0" i="0" lang="en-US" sz="900" u="none" cap="none" strike="noStrike">
                <a:solidFill>
                  <a:srgbClr val="7F7F7F"/>
                </a:solidFill>
                <a:latin typeface="Arial"/>
                <a:ea typeface="Arial"/>
                <a:cs typeface="Arial"/>
                <a:sym typeface="Arial"/>
              </a:rPr>
              <a:t>Chương 1. Giới thiệu về Big Data</a:t>
            </a:r>
            <a:endParaRPr/>
          </a:p>
        </p:txBody>
      </p:sp>
      <p:sp>
        <p:nvSpPr>
          <p:cNvPr id="31" name="Google Shape;31;p78"/>
          <p:cNvSpPr/>
          <p:nvPr/>
        </p:nvSpPr>
        <p:spPr>
          <a:xfrm>
            <a:off x="450000" y="450000"/>
            <a:ext cx="3776943"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2400" u="none" cap="none" strike="noStrike">
                <a:solidFill>
                  <a:srgbClr val="002F8E"/>
                </a:solidFill>
                <a:latin typeface="Arial"/>
                <a:ea typeface="Arial"/>
                <a:cs typeface="Arial"/>
                <a:sym typeface="Arial"/>
              </a:rPr>
              <a:t>Mô tả chương</a:t>
            </a:r>
            <a:endParaRPr b="0" i="0" sz="2400" u="none" cap="none" strike="noStrike">
              <a:solidFill>
                <a:srgbClr val="002F8E"/>
              </a:solidFill>
              <a:latin typeface="Arial"/>
              <a:ea typeface="Arial"/>
              <a:cs typeface="Arial"/>
              <a:sym typeface="Arial"/>
            </a:endParaRPr>
          </a:p>
        </p:txBody>
      </p:sp>
      <p:cxnSp>
        <p:nvCxnSpPr>
          <p:cNvPr id="32" name="Google Shape;32;p78"/>
          <p:cNvCxnSpPr/>
          <p:nvPr/>
        </p:nvCxnSpPr>
        <p:spPr>
          <a:xfrm>
            <a:off x="4497572" y="630000"/>
            <a:ext cx="4954771" cy="0"/>
          </a:xfrm>
          <a:prstGeom prst="straightConnector1">
            <a:avLst/>
          </a:prstGeom>
          <a:noFill/>
          <a:ln cap="flat" cmpd="sng" w="12700">
            <a:solidFill>
              <a:srgbClr val="1428A0"/>
            </a:solidFill>
            <a:prstDash val="solid"/>
            <a:miter lim="800000"/>
            <a:headEnd len="sm" w="sm" type="none"/>
            <a:tailEnd len="sm" w="sm" type="none"/>
          </a:ln>
        </p:spPr>
      </p:cxnSp>
      <p:cxnSp>
        <p:nvCxnSpPr>
          <p:cNvPr id="33" name="Google Shape;33;p78"/>
          <p:cNvCxnSpPr/>
          <p:nvPr/>
        </p:nvCxnSpPr>
        <p:spPr>
          <a:xfrm>
            <a:off x="449613"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34" name="Google Shape;34;p78"/>
          <p:cNvSpPr txBox="1"/>
          <p:nvPr>
            <p:ph idx="1" type="body"/>
          </p:nvPr>
        </p:nvSpPr>
        <p:spPr>
          <a:xfrm>
            <a:off x="711202" y="1597422"/>
            <a:ext cx="8632825" cy="1439736"/>
          </a:xfrm>
          <a:prstGeom prst="rect">
            <a:avLst/>
          </a:prstGeom>
          <a:noFill/>
          <a:ln cap="flat" cmpd="sng" w="19050">
            <a:solidFill>
              <a:srgbClr val="F2F2F2"/>
            </a:solidFill>
            <a:prstDash val="solid"/>
            <a:round/>
            <a:headEnd len="sm" w="sm" type="none"/>
            <a:tailEnd len="sm" w="sm" type="none"/>
          </a:ln>
        </p:spPr>
        <p:txBody>
          <a:bodyPr anchorCtr="0" anchor="t" bIns="144000" lIns="144000" spcFirstLastPara="1" rIns="144000" wrap="square" tIns="144000">
            <a:noAutofit/>
          </a:bodyPr>
          <a:lstStyle>
            <a:lvl1pPr indent="-311150" lvl="0" marL="457200" marR="0" rtl="0" algn="l">
              <a:lnSpc>
                <a:spcPct val="100000"/>
              </a:lnSpc>
              <a:spcBef>
                <a:spcPts val="0"/>
              </a:spcBef>
              <a:spcAft>
                <a:spcPts val="0"/>
              </a:spcAft>
              <a:buClr>
                <a:srgbClr val="A5A5A5"/>
              </a:buClr>
              <a:buSzPts val="1300"/>
              <a:buFont typeface="Noto Sans Symbols"/>
              <a:buChar char="✔"/>
              <a:defRPr b="0" i="0" sz="1300" u="none" cap="none" strike="noStrike">
                <a:solidFill>
                  <a:srgbClr val="262626"/>
                </a:solidFill>
                <a:latin typeface="Arial"/>
                <a:ea typeface="Arial"/>
                <a:cs typeface="Arial"/>
                <a:sym typeface="Arial"/>
              </a:defRPr>
            </a:lvl1pPr>
            <a:lvl2pPr indent="-311150" lvl="1" marL="914400" marR="0" rtl="0" algn="l">
              <a:lnSpc>
                <a:spcPct val="90000"/>
              </a:lnSpc>
              <a:spcBef>
                <a:spcPts val="800"/>
              </a:spcBef>
              <a:spcAft>
                <a:spcPts val="0"/>
              </a:spcAft>
              <a:buClr>
                <a:srgbClr val="262626"/>
              </a:buClr>
              <a:buSzPts val="1300"/>
              <a:buFont typeface="Arial"/>
              <a:buChar char="•"/>
              <a:defRPr b="0" i="0" sz="1300" u="none" cap="none" strike="noStrike">
                <a:solidFill>
                  <a:srgbClr val="262626"/>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
        <p:nvSpPr>
          <p:cNvPr id="35" name="Google Shape;35;p78"/>
          <p:cNvSpPr/>
          <p:nvPr/>
        </p:nvSpPr>
        <p:spPr>
          <a:xfrm>
            <a:off x="711202" y="4553330"/>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400" u="none" cap="none" strike="noStrike">
                <a:solidFill>
                  <a:srgbClr val="262626"/>
                </a:solidFill>
                <a:latin typeface="Arial"/>
                <a:ea typeface="Arial"/>
                <a:cs typeface="Arial"/>
                <a:sym typeface="Arial"/>
              </a:rPr>
              <a:t>Nội dung:</a:t>
            </a:r>
            <a:endParaRPr b="0" i="0" sz="1400" u="none" cap="none" strike="noStrike">
              <a:solidFill>
                <a:srgbClr val="262626"/>
              </a:solidFill>
              <a:latin typeface="Arial"/>
              <a:ea typeface="Arial"/>
              <a:cs typeface="Arial"/>
              <a:sym typeface="Arial"/>
            </a:endParaRPr>
          </a:p>
        </p:txBody>
      </p:sp>
      <p:sp>
        <p:nvSpPr>
          <p:cNvPr id="36" name="Google Shape;36;p78"/>
          <p:cNvSpPr/>
          <p:nvPr/>
        </p:nvSpPr>
        <p:spPr>
          <a:xfrm>
            <a:off x="441747" y="4545956"/>
            <a:ext cx="216000" cy="233767"/>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D8D8D8"/>
          </a:solidFill>
          <a:ln cap="flat" cmpd="sng" w="762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 name="Google Shape;37;p78"/>
          <p:cNvSpPr/>
          <p:nvPr/>
        </p:nvSpPr>
        <p:spPr>
          <a:xfrm>
            <a:off x="711203" y="1275649"/>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Mục tiêu:</a:t>
            </a:r>
            <a:endParaRPr/>
          </a:p>
        </p:txBody>
      </p:sp>
      <p:sp>
        <p:nvSpPr>
          <p:cNvPr id="38" name="Google Shape;38;p78"/>
          <p:cNvSpPr/>
          <p:nvPr/>
        </p:nvSpPr>
        <p:spPr>
          <a:xfrm>
            <a:off x="441747" y="1266487"/>
            <a:ext cx="216000" cy="233767"/>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D8D8D8"/>
          </a:solidFill>
          <a:ln cap="flat" cmpd="sng" w="762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 name="Google Shape;39;p78"/>
          <p:cNvSpPr txBox="1"/>
          <p:nvPr>
            <p:ph idx="2" type="body"/>
          </p:nvPr>
        </p:nvSpPr>
        <p:spPr>
          <a:xfrm>
            <a:off x="711202" y="4875103"/>
            <a:ext cx="8632825" cy="345461"/>
          </a:xfrm>
          <a:prstGeom prst="rect">
            <a:avLst/>
          </a:prstGeom>
          <a:noFill/>
          <a:ln cap="flat" cmpd="sng" w="19050">
            <a:solidFill>
              <a:srgbClr val="F2F2F2"/>
            </a:solidFill>
            <a:prstDash val="solid"/>
            <a:miter lim="800000"/>
            <a:headEnd len="sm" w="sm" type="none"/>
            <a:tailEnd len="sm" w="sm" type="none"/>
          </a:ln>
        </p:spPr>
        <p:txBody>
          <a:bodyPr anchorCtr="0" anchor="t" bIns="72000" lIns="144000" spcFirstLastPara="1" rIns="144000" wrap="square" tIns="72000">
            <a:spAutoFit/>
          </a:bodyPr>
          <a:lstStyle>
            <a:lvl1pPr indent="-311150" lvl="0" marL="457200" marR="0" rtl="0" algn="l">
              <a:lnSpc>
                <a:spcPct val="100000"/>
              </a:lnSpc>
              <a:spcBef>
                <a:spcPts val="923"/>
              </a:spcBef>
              <a:spcAft>
                <a:spcPts val="0"/>
              </a:spcAft>
              <a:buClr>
                <a:srgbClr val="262626"/>
              </a:buClr>
              <a:buSzPts val="1300"/>
              <a:buFont typeface="Arial"/>
              <a:buChar char="•"/>
              <a:defRPr b="0" i="0" sz="1300" u="none" cap="none" strike="noStrike">
                <a:solidFill>
                  <a:srgbClr val="262626"/>
                </a:solidFill>
                <a:latin typeface="Arial"/>
                <a:ea typeface="Arial"/>
                <a:cs typeface="Arial"/>
                <a:sym typeface="Arial"/>
              </a:defRPr>
            </a:lvl1pPr>
            <a:lvl2pPr indent="-369252" lvl="1" marL="914400" marR="0" rtl="0" algn="l">
              <a:lnSpc>
                <a:spcPct val="90000"/>
              </a:lnSpc>
              <a:spcBef>
                <a:spcPts val="462"/>
              </a:spcBef>
              <a:spcAft>
                <a:spcPts val="0"/>
              </a:spcAft>
              <a:buClr>
                <a:schemeClr val="lt1"/>
              </a:buClr>
              <a:buSzPts val="2215"/>
              <a:buFont typeface="Arial"/>
              <a:buChar char="•"/>
              <a:defRPr b="0" i="0" sz="2215" u="none" cap="none" strike="noStrike">
                <a:solidFill>
                  <a:schemeClr val="lt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orient="horz" pos="391">
          <p15:clr>
            <a:srgbClr val="FBAE40"/>
          </p15:clr>
        </p15:guide>
        <p15:guide id="2" pos="285">
          <p15:clr>
            <a:srgbClr val="FBAE40"/>
          </p15:clr>
        </p15:guide>
        <p15:guide id="3" pos="5887">
          <p15:clr>
            <a:srgbClr val="FBAE40"/>
          </p15:clr>
        </p15:guide>
        <p15:guide id="4" orient="horz" pos="799">
          <p15:clr>
            <a:srgbClr val="FBAE40"/>
          </p15:clr>
        </p15:guide>
        <p15:guide id="5" orient="horz" pos="2863">
          <p15:clr>
            <a:srgbClr val="FBAE40"/>
          </p15:clr>
        </p15:guide>
        <p15:guide id="6" pos="444">
          <p15:clr>
            <a:srgbClr val="FBAE40"/>
          </p15:clr>
        </p15:guide>
        <p15:guide id="7" orient="horz" pos="388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NIT">
  <p:cSld name="UNIT">
    <p:spTree>
      <p:nvGrpSpPr>
        <p:cNvPr id="40" name="Shape 40"/>
        <p:cNvGrpSpPr/>
        <p:nvPr/>
      </p:nvGrpSpPr>
      <p:grpSpPr>
        <a:xfrm>
          <a:off x="0" y="0"/>
          <a:ext cx="0" cy="0"/>
          <a:chOff x="0" y="0"/>
          <a:chExt cx="0" cy="0"/>
        </a:xfrm>
      </p:grpSpPr>
      <p:pic>
        <p:nvPicPr>
          <p:cNvPr id="41" name="Google Shape;41;p79"/>
          <p:cNvPicPr preferRelativeResize="0"/>
          <p:nvPr/>
        </p:nvPicPr>
        <p:blipFill rotWithShape="1">
          <a:blip r:embed="rId2">
            <a:alphaModFix/>
          </a:blip>
          <a:srcRect b="0" l="0" r="0" t="0"/>
          <a:stretch/>
        </p:blipFill>
        <p:spPr>
          <a:xfrm>
            <a:off x="0" y="0"/>
            <a:ext cx="9906000" cy="6858000"/>
          </a:xfrm>
          <a:prstGeom prst="rect">
            <a:avLst/>
          </a:prstGeom>
          <a:noFill/>
          <a:ln>
            <a:noFill/>
          </a:ln>
        </p:spPr>
      </p:pic>
      <p:sp>
        <p:nvSpPr>
          <p:cNvPr id="42" name="Google Shape;42;p79"/>
          <p:cNvSpPr txBox="1"/>
          <p:nvPr>
            <p:ph idx="1" type="body"/>
          </p:nvPr>
        </p:nvSpPr>
        <p:spPr>
          <a:xfrm>
            <a:off x="985323" y="2524714"/>
            <a:ext cx="4617720" cy="1329932"/>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indent="-369252" lvl="1" marL="914400" marR="0" rtl="0" algn="l">
              <a:lnSpc>
                <a:spcPct val="90000"/>
              </a:lnSpc>
              <a:spcBef>
                <a:spcPts val="462"/>
              </a:spcBef>
              <a:spcAft>
                <a:spcPts val="0"/>
              </a:spcAft>
              <a:buClr>
                <a:schemeClr val="dk1"/>
              </a:buClr>
              <a:buSzPts val="2215"/>
              <a:buFont typeface="Arial"/>
              <a:buChar char="•"/>
              <a:defRPr b="0" i="0" sz="2215" u="none" cap="none" strike="noStrike">
                <a:solidFill>
                  <a:schemeClr val="dk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cxnSp>
        <p:nvCxnSpPr>
          <p:cNvPr id="43" name="Google Shape;43;p79"/>
          <p:cNvCxnSpPr/>
          <p:nvPr/>
        </p:nvCxnSpPr>
        <p:spPr>
          <a:xfrm>
            <a:off x="449614"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44" name="Google Shape;44;p79"/>
          <p:cNvSpPr txBox="1"/>
          <p:nvPr/>
        </p:nvSpPr>
        <p:spPr>
          <a:xfrm>
            <a:off x="8839176" y="6498002"/>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45" name="Google Shape;45;p79"/>
          <p:cNvSpPr/>
          <p:nvPr/>
        </p:nvSpPr>
        <p:spPr>
          <a:xfrm>
            <a:off x="449612" y="6498004"/>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sp>
        <p:nvSpPr>
          <p:cNvPr id="46" name="Google Shape;46;p79"/>
          <p:cNvSpPr/>
          <p:nvPr/>
        </p:nvSpPr>
        <p:spPr>
          <a:xfrm>
            <a:off x="720000" y="2095279"/>
            <a:ext cx="60008" cy="1759369"/>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62">
              <a:solidFill>
                <a:srgbClr val="FFFFFF"/>
              </a:solidFill>
              <a:latin typeface="Arial"/>
              <a:ea typeface="Arial"/>
              <a:cs typeface="Arial"/>
              <a:sym typeface="Arial"/>
            </a:endParaRPr>
          </a:p>
        </p:txBody>
      </p:sp>
      <p:sp>
        <p:nvSpPr>
          <p:cNvPr id="47" name="Google Shape;47;p79"/>
          <p:cNvSpPr/>
          <p:nvPr/>
        </p:nvSpPr>
        <p:spPr>
          <a:xfrm>
            <a:off x="720000" y="4157761"/>
            <a:ext cx="60008" cy="323165"/>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62">
              <a:solidFill>
                <a:srgbClr val="FFFFFF"/>
              </a:solidFill>
              <a:latin typeface="Arial"/>
              <a:ea typeface="Arial"/>
              <a:cs typeface="Arial"/>
              <a:sym typeface="Arial"/>
            </a:endParaRPr>
          </a:p>
        </p:txBody>
      </p:sp>
      <p:sp>
        <p:nvSpPr>
          <p:cNvPr id="48" name="Google Shape;48;p79"/>
          <p:cNvSpPr txBox="1"/>
          <p:nvPr>
            <p:ph idx="2" type="body"/>
          </p:nvPr>
        </p:nvSpPr>
        <p:spPr>
          <a:xfrm>
            <a:off x="985323" y="2066881"/>
            <a:ext cx="5477256" cy="310896"/>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000"/>
              <a:buFont typeface="Arial"/>
              <a:buNone/>
              <a:defRPr b="0" i="0" sz="2000" u="none" cap="none" strike="noStrike">
                <a:solidFill>
                  <a:srgbClr val="7F7F7F"/>
                </a:solidFill>
                <a:latin typeface="Arial"/>
                <a:ea typeface="Arial"/>
                <a:cs typeface="Arial"/>
                <a:sym typeface="Arial"/>
              </a:defRPr>
            </a:lvl1pPr>
            <a:lvl2pPr indent="-369252" lvl="1" marL="914400" marR="0" rtl="0" algn="l">
              <a:lnSpc>
                <a:spcPct val="90000"/>
              </a:lnSpc>
              <a:spcBef>
                <a:spcPts val="462"/>
              </a:spcBef>
              <a:spcAft>
                <a:spcPts val="0"/>
              </a:spcAft>
              <a:buClr>
                <a:schemeClr val="dk1"/>
              </a:buClr>
              <a:buSzPts val="2215"/>
              <a:buFont typeface="Arial"/>
              <a:buChar char="•"/>
              <a:defRPr b="0" i="0" sz="2215" u="none" cap="none" strike="noStrike">
                <a:solidFill>
                  <a:schemeClr val="dk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
        <p:nvSpPr>
          <p:cNvPr id="49" name="Google Shape;49;p79"/>
          <p:cNvSpPr/>
          <p:nvPr/>
        </p:nvSpPr>
        <p:spPr>
          <a:xfrm>
            <a:off x="989999" y="4157760"/>
            <a:ext cx="3820125" cy="323165"/>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100">
                <a:solidFill>
                  <a:srgbClr val="1428A0"/>
                </a:solidFill>
                <a:latin typeface="Arial"/>
                <a:ea typeface="Arial"/>
                <a:cs typeface="Arial"/>
                <a:sym typeface="Arial"/>
              </a:rPr>
              <a:t>Giới</a:t>
            </a:r>
            <a:r>
              <a:rPr lang="en-US" sz="2100">
                <a:solidFill>
                  <a:srgbClr val="1428A0"/>
                </a:solidFill>
                <a:latin typeface="Arial"/>
                <a:ea typeface="Arial"/>
                <a:cs typeface="Arial"/>
                <a:sym typeface="Arial"/>
              </a:rPr>
              <a:t> thiệu về</a:t>
            </a:r>
            <a:r>
              <a:rPr lang="en-US" sz="2100">
                <a:solidFill>
                  <a:srgbClr val="1428A0"/>
                </a:solidFill>
                <a:latin typeface="Arial"/>
                <a:ea typeface="Arial"/>
                <a:cs typeface="Arial"/>
                <a:sym typeface="Arial"/>
              </a:rPr>
              <a:t> Big Data</a:t>
            </a:r>
            <a:endParaRPr sz="2100">
              <a:solidFill>
                <a:srgbClr val="1428A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NIT_Detail">
  <p:cSld name="UNIT_Detail">
    <p:spTree>
      <p:nvGrpSpPr>
        <p:cNvPr id="50" name="Shape 50"/>
        <p:cNvGrpSpPr/>
        <p:nvPr/>
      </p:nvGrpSpPr>
      <p:grpSpPr>
        <a:xfrm>
          <a:off x="0" y="0"/>
          <a:ext cx="0" cy="0"/>
          <a:chOff x="0" y="0"/>
          <a:chExt cx="0" cy="0"/>
        </a:xfrm>
      </p:grpSpPr>
      <p:pic>
        <p:nvPicPr>
          <p:cNvPr id="51" name="Google Shape;51;p80"/>
          <p:cNvPicPr preferRelativeResize="0"/>
          <p:nvPr/>
        </p:nvPicPr>
        <p:blipFill rotWithShape="1">
          <a:blip r:embed="rId2">
            <a:alphaModFix/>
          </a:blip>
          <a:srcRect b="0" l="0" r="0" t="0"/>
          <a:stretch/>
        </p:blipFill>
        <p:spPr>
          <a:xfrm>
            <a:off x="0" y="0"/>
            <a:ext cx="9906000" cy="6858000"/>
          </a:xfrm>
          <a:prstGeom prst="rect">
            <a:avLst/>
          </a:prstGeom>
          <a:noFill/>
          <a:ln>
            <a:noFill/>
          </a:ln>
        </p:spPr>
      </p:pic>
      <p:cxnSp>
        <p:nvCxnSpPr>
          <p:cNvPr id="52" name="Google Shape;52;p80"/>
          <p:cNvCxnSpPr/>
          <p:nvPr/>
        </p:nvCxnSpPr>
        <p:spPr>
          <a:xfrm>
            <a:off x="449614"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53" name="Google Shape;53;p80"/>
          <p:cNvSpPr txBox="1"/>
          <p:nvPr/>
        </p:nvSpPr>
        <p:spPr>
          <a:xfrm>
            <a:off x="8839176" y="6498002"/>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54" name="Google Shape;54;p80"/>
          <p:cNvSpPr/>
          <p:nvPr/>
        </p:nvSpPr>
        <p:spPr>
          <a:xfrm>
            <a:off x="449612" y="6498004"/>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sp>
        <p:nvSpPr>
          <p:cNvPr id="55" name="Google Shape;55;p80"/>
          <p:cNvSpPr txBox="1"/>
          <p:nvPr/>
        </p:nvSpPr>
        <p:spPr>
          <a:xfrm>
            <a:off x="6849055" y="6498002"/>
            <a:ext cx="2350254"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900">
                <a:solidFill>
                  <a:srgbClr val="7F7F7F"/>
                </a:solidFill>
                <a:latin typeface="Arial"/>
                <a:ea typeface="Arial"/>
                <a:cs typeface="Arial"/>
                <a:sym typeface="Arial"/>
              </a:rPr>
              <a:t>Chương 1. Giới</a:t>
            </a:r>
            <a:r>
              <a:rPr lang="en-US" sz="900">
                <a:solidFill>
                  <a:srgbClr val="7F7F7F"/>
                </a:solidFill>
                <a:latin typeface="Arial"/>
                <a:ea typeface="Arial"/>
                <a:cs typeface="Arial"/>
                <a:sym typeface="Arial"/>
              </a:rPr>
              <a:t> thiệu về</a:t>
            </a:r>
            <a:r>
              <a:rPr lang="en-US" sz="900">
                <a:solidFill>
                  <a:srgbClr val="7F7F7F"/>
                </a:solidFill>
                <a:latin typeface="Arial"/>
                <a:ea typeface="Arial"/>
                <a:cs typeface="Arial"/>
                <a:sym typeface="Arial"/>
              </a:rPr>
              <a:t> Big Data</a:t>
            </a:r>
            <a:endParaRPr/>
          </a:p>
        </p:txBody>
      </p:sp>
      <p:sp>
        <p:nvSpPr>
          <p:cNvPr id="56" name="Google Shape;56;p80"/>
          <p:cNvSpPr txBox="1"/>
          <p:nvPr>
            <p:ph idx="1" type="body"/>
          </p:nvPr>
        </p:nvSpPr>
        <p:spPr>
          <a:xfrm>
            <a:off x="989700" y="3038807"/>
            <a:ext cx="8344800" cy="554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indent="-369252" lvl="1" marL="914400" marR="0" rtl="0" algn="l">
              <a:lnSpc>
                <a:spcPct val="90000"/>
              </a:lnSpc>
              <a:spcBef>
                <a:spcPts val="462"/>
              </a:spcBef>
              <a:spcAft>
                <a:spcPts val="0"/>
              </a:spcAft>
              <a:buClr>
                <a:schemeClr val="dk1"/>
              </a:buClr>
              <a:buSzPts val="2215"/>
              <a:buFont typeface="Arial"/>
              <a:buChar char="•"/>
              <a:defRPr b="0" i="0" sz="2215" u="none" cap="none" strike="noStrike">
                <a:solidFill>
                  <a:schemeClr val="dk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
        <p:nvSpPr>
          <p:cNvPr id="57" name="Google Shape;57;p80"/>
          <p:cNvSpPr txBox="1"/>
          <p:nvPr>
            <p:ph idx="2" type="body"/>
          </p:nvPr>
        </p:nvSpPr>
        <p:spPr>
          <a:xfrm>
            <a:off x="992455" y="2745358"/>
            <a:ext cx="5477256" cy="310896"/>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000"/>
              <a:buFont typeface="Arial"/>
              <a:buNone/>
              <a:defRPr b="0" i="0" sz="2000" u="none" cap="none" strike="noStrike">
                <a:solidFill>
                  <a:srgbClr val="7F7F7F"/>
                </a:solidFill>
                <a:latin typeface="Arial"/>
                <a:ea typeface="Arial"/>
                <a:cs typeface="Arial"/>
                <a:sym typeface="Arial"/>
              </a:defRPr>
            </a:lvl1pPr>
            <a:lvl2pPr indent="-369252" lvl="1" marL="914400" marR="0" rtl="0" algn="l">
              <a:lnSpc>
                <a:spcPct val="90000"/>
              </a:lnSpc>
              <a:spcBef>
                <a:spcPts val="462"/>
              </a:spcBef>
              <a:spcAft>
                <a:spcPts val="0"/>
              </a:spcAft>
              <a:buClr>
                <a:schemeClr val="dk1"/>
              </a:buClr>
              <a:buSzPts val="2215"/>
              <a:buFont typeface="Arial"/>
              <a:buChar char="•"/>
              <a:defRPr b="0" i="0" sz="2215" u="none" cap="none" strike="noStrike">
                <a:solidFill>
                  <a:schemeClr val="dk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p:cSld name="Body">
    <p:spTree>
      <p:nvGrpSpPr>
        <p:cNvPr id="58" name="Shape 58"/>
        <p:cNvGrpSpPr/>
        <p:nvPr/>
      </p:nvGrpSpPr>
      <p:grpSpPr>
        <a:xfrm>
          <a:off x="0" y="0"/>
          <a:ext cx="0" cy="0"/>
          <a:chOff x="0" y="0"/>
          <a:chExt cx="0" cy="0"/>
        </a:xfrm>
      </p:grpSpPr>
      <p:pic>
        <p:nvPicPr>
          <p:cNvPr id="59" name="Google Shape;59;p84"/>
          <p:cNvPicPr preferRelativeResize="0"/>
          <p:nvPr/>
        </p:nvPicPr>
        <p:blipFill rotWithShape="1">
          <a:blip r:embed="rId2">
            <a:alphaModFix/>
          </a:blip>
          <a:srcRect b="0" l="0" r="0" t="0"/>
          <a:stretch/>
        </p:blipFill>
        <p:spPr>
          <a:xfrm>
            <a:off x="-3172" y="0"/>
            <a:ext cx="9909172" cy="6858000"/>
          </a:xfrm>
          <a:prstGeom prst="rect">
            <a:avLst/>
          </a:prstGeom>
          <a:noFill/>
          <a:ln>
            <a:noFill/>
          </a:ln>
        </p:spPr>
      </p:pic>
      <p:cxnSp>
        <p:nvCxnSpPr>
          <p:cNvPr id="60" name="Google Shape;60;p84"/>
          <p:cNvCxnSpPr/>
          <p:nvPr/>
        </p:nvCxnSpPr>
        <p:spPr>
          <a:xfrm>
            <a:off x="449613"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61" name="Google Shape;61;p84"/>
          <p:cNvSpPr txBox="1"/>
          <p:nvPr/>
        </p:nvSpPr>
        <p:spPr>
          <a:xfrm>
            <a:off x="8839176" y="6498000"/>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62" name="Google Shape;62;p84"/>
          <p:cNvSpPr/>
          <p:nvPr/>
        </p:nvSpPr>
        <p:spPr>
          <a:xfrm>
            <a:off x="449612" y="6498002"/>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sp>
        <p:nvSpPr>
          <p:cNvPr id="63" name="Google Shape;63;p84"/>
          <p:cNvSpPr txBox="1"/>
          <p:nvPr>
            <p:ph idx="1" type="body"/>
          </p:nvPr>
        </p:nvSpPr>
        <p:spPr>
          <a:xfrm>
            <a:off x="449612" y="447880"/>
            <a:ext cx="7776000" cy="27432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369252" lvl="1" marL="914400" marR="0" rtl="0" algn="l">
              <a:lnSpc>
                <a:spcPct val="90000"/>
              </a:lnSpc>
              <a:spcBef>
                <a:spcPts val="462"/>
              </a:spcBef>
              <a:spcAft>
                <a:spcPts val="0"/>
              </a:spcAft>
              <a:buClr>
                <a:schemeClr val="dk1"/>
              </a:buClr>
              <a:buSzPts val="2215"/>
              <a:buFont typeface="Arial"/>
              <a:buChar char="•"/>
              <a:defRPr b="0" i="0" sz="2215" u="none" cap="none" strike="noStrike">
                <a:solidFill>
                  <a:schemeClr val="dk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
        <p:nvSpPr>
          <p:cNvPr id="64" name="Google Shape;64;p84"/>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131313"/>
              </a:buClr>
              <a:buSzPts val="3200"/>
              <a:buFont typeface="Arial"/>
              <a:buNone/>
              <a:defRPr b="0" i="0" sz="3200" u="none" cap="none" strike="noStrike">
                <a:solidFill>
                  <a:srgbClr val="131313"/>
                </a:solidFill>
                <a:latin typeface="Arial"/>
                <a:ea typeface="Arial"/>
                <a:cs typeface="Arial"/>
                <a:sym typeface="Arial"/>
              </a:defRPr>
            </a:lvl1pPr>
            <a:lvl2pPr indent="-369252" lvl="1" marL="914400" marR="0" rtl="0" algn="l">
              <a:lnSpc>
                <a:spcPct val="90000"/>
              </a:lnSpc>
              <a:spcBef>
                <a:spcPts val="462"/>
              </a:spcBef>
              <a:spcAft>
                <a:spcPts val="0"/>
              </a:spcAft>
              <a:buClr>
                <a:schemeClr val="dk1"/>
              </a:buClr>
              <a:buSzPts val="2215"/>
              <a:buFont typeface="Arial"/>
              <a:buChar char="•"/>
              <a:defRPr b="0" i="0" sz="2215" u="none" cap="none" strike="noStrike">
                <a:solidFill>
                  <a:schemeClr val="dk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
        <p:nvSpPr>
          <p:cNvPr id="65" name="Google Shape;65;p84"/>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0"/>
              </a:spcBef>
              <a:spcAft>
                <a:spcPts val="0"/>
              </a:spcAft>
              <a:buClr>
                <a:srgbClr val="D8D8D8"/>
              </a:buClr>
              <a:buSzPts val="1600"/>
              <a:buFont typeface="Arial"/>
              <a:buNone/>
              <a:defRPr b="0" i="0" sz="1600" u="none" cap="none" strike="noStrike">
                <a:solidFill>
                  <a:srgbClr val="D8D8D8"/>
                </a:solidFill>
                <a:latin typeface="Arial"/>
                <a:ea typeface="Arial"/>
                <a:cs typeface="Arial"/>
                <a:sym typeface="Arial"/>
              </a:defRPr>
            </a:lvl1pPr>
            <a:lvl2pPr indent="-369252" lvl="1" marL="914400" marR="0" rtl="0" algn="l">
              <a:lnSpc>
                <a:spcPct val="90000"/>
              </a:lnSpc>
              <a:spcBef>
                <a:spcPts val="462"/>
              </a:spcBef>
              <a:spcAft>
                <a:spcPts val="0"/>
              </a:spcAft>
              <a:buClr>
                <a:schemeClr val="dk1"/>
              </a:buClr>
              <a:buSzPts val="2215"/>
              <a:buFont typeface="Arial"/>
              <a:buChar char="•"/>
              <a:defRPr b="0" i="0" sz="2215" u="none" cap="none" strike="noStrike">
                <a:solidFill>
                  <a:schemeClr val="dk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
        <p:nvSpPr>
          <p:cNvPr id="66" name="Google Shape;66;p84"/>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lvl1pPr indent="-317500" lvl="0" marL="457200" marR="0" rtl="0" algn="l">
              <a:lnSpc>
                <a:spcPct val="128571"/>
              </a:lnSpc>
              <a:spcBef>
                <a:spcPts val="1000"/>
              </a:spcBef>
              <a:spcAft>
                <a:spcPts val="0"/>
              </a:spcAft>
              <a:buClr>
                <a:srgbClr val="262626"/>
              </a:buClr>
              <a:buSzPts val="1400"/>
              <a:buFont typeface="Arial"/>
              <a:buChar char="•"/>
              <a:defRPr b="0" i="0" sz="1400" u="none" cap="none" strike="noStrike">
                <a:solidFill>
                  <a:srgbClr val="262626"/>
                </a:solidFill>
                <a:latin typeface="Arial"/>
                <a:ea typeface="Arial"/>
                <a:cs typeface="Arial"/>
                <a:sym typeface="Arial"/>
              </a:defRPr>
            </a:lvl1pPr>
            <a:lvl2pPr indent="-294640" lvl="1" marL="914400" marR="0" rtl="0" algn="l">
              <a:lnSpc>
                <a:spcPct val="138461"/>
              </a:lnSpc>
              <a:spcBef>
                <a:spcPts val="500"/>
              </a:spcBef>
              <a:spcAft>
                <a:spcPts val="0"/>
              </a:spcAft>
              <a:buClr>
                <a:srgbClr val="262626"/>
              </a:buClr>
              <a:buSzPts val="1040"/>
              <a:buFont typeface="Arial"/>
              <a:buChar char="•"/>
              <a:defRPr b="0" i="0" sz="1300" u="none" cap="none" strike="noStrike">
                <a:solidFill>
                  <a:srgbClr val="262626"/>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
        <p:nvSpPr>
          <p:cNvPr id="67" name="Google Shape;67;p84"/>
          <p:cNvSpPr txBox="1"/>
          <p:nvPr/>
        </p:nvSpPr>
        <p:spPr>
          <a:xfrm>
            <a:off x="6849055" y="6498002"/>
            <a:ext cx="2350254"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900">
                <a:solidFill>
                  <a:srgbClr val="7F7F7F"/>
                </a:solidFill>
                <a:latin typeface="Arial"/>
                <a:ea typeface="Arial"/>
                <a:cs typeface="Arial"/>
                <a:sym typeface="Arial"/>
              </a:rPr>
              <a:t>Chương 1. Giới</a:t>
            </a:r>
            <a:r>
              <a:rPr lang="en-US" sz="900">
                <a:solidFill>
                  <a:srgbClr val="7F7F7F"/>
                </a:solidFill>
                <a:latin typeface="Arial"/>
                <a:ea typeface="Arial"/>
                <a:cs typeface="Arial"/>
                <a:sym typeface="Arial"/>
              </a:rPr>
              <a:t> thiệu về</a:t>
            </a:r>
            <a:r>
              <a:rPr lang="en-US" sz="900">
                <a:solidFill>
                  <a:srgbClr val="7F7F7F"/>
                </a:solidFill>
                <a:latin typeface="Arial"/>
                <a:ea typeface="Arial"/>
                <a:cs typeface="Arial"/>
                <a:sym typeface="Arial"/>
              </a:rPr>
              <a:t> Big Data</a:t>
            </a:r>
            <a:endParaRPr/>
          </a:p>
        </p:txBody>
      </p:sp>
    </p:spTree>
  </p:cSld>
  <p:clrMapOvr>
    <a:masterClrMapping/>
  </p:clrMapOvr>
  <p:extLst>
    <p:ext uri="{DCECCB84-F9BA-43D5-87BE-67443E8EF086}">
      <p15:sldGuideLst>
        <p15:guide id="1" orient="horz" pos="1407">
          <p15:clr>
            <a:srgbClr val="FBAE40"/>
          </p15:clr>
        </p15:guide>
        <p15:guide id="2" pos="330">
          <p15:clr>
            <a:srgbClr val="FBAE40"/>
          </p15:clr>
        </p15:guide>
        <p15:guide id="3" pos="5887">
          <p15:clr>
            <a:srgbClr val="FBAE40"/>
          </p15:clr>
        </p15:guide>
        <p15:guide id="4" orient="horz" pos="1593">
          <p15:clr>
            <a:srgbClr val="FBAE40"/>
          </p15:clr>
        </p15:guide>
        <p15:guide id="5" orient="horz" pos="2795">
          <p15:clr>
            <a:srgbClr val="FBAE40"/>
          </p15:clr>
        </p15:guide>
        <p15:guide id="6" orient="horz" pos="3952">
          <p15:clr>
            <a:srgbClr val="FBAE40"/>
          </p15:clr>
        </p15:guide>
        <p15:guide id="7" orient="horz" pos="95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st" type="blank">
  <p:cSld name="BLANK">
    <p:spTree>
      <p:nvGrpSpPr>
        <p:cNvPr id="68" name="Shape 68"/>
        <p:cNvGrpSpPr/>
        <p:nvPr/>
      </p:nvGrpSpPr>
      <p:grpSpPr>
        <a:xfrm>
          <a:off x="0" y="0"/>
          <a:ext cx="0" cy="0"/>
          <a:chOff x="0" y="0"/>
          <a:chExt cx="0" cy="0"/>
        </a:xfrm>
      </p:grpSpPr>
      <p:pic>
        <p:nvPicPr>
          <p:cNvPr id="69" name="Google Shape;69;p86"/>
          <p:cNvPicPr preferRelativeResize="0"/>
          <p:nvPr/>
        </p:nvPicPr>
        <p:blipFill rotWithShape="1">
          <a:blip r:embed="rId2">
            <a:alphaModFix/>
          </a:blip>
          <a:srcRect b="0" l="0" r="0" t="0"/>
          <a:stretch/>
        </p:blipFill>
        <p:spPr>
          <a:xfrm>
            <a:off x="1" y="4395"/>
            <a:ext cx="9902825" cy="6853605"/>
          </a:xfrm>
          <a:prstGeom prst="rect">
            <a:avLst/>
          </a:prstGeom>
          <a:noFill/>
          <a:ln>
            <a:noFill/>
          </a:ln>
        </p:spPr>
      </p:pic>
      <p:sp>
        <p:nvSpPr>
          <p:cNvPr id="70" name="Google Shape;70;p86"/>
          <p:cNvSpPr/>
          <p:nvPr/>
        </p:nvSpPr>
        <p:spPr>
          <a:xfrm>
            <a:off x="1" y="0"/>
            <a:ext cx="9902825" cy="6858000"/>
          </a:xfrm>
          <a:prstGeom prst="rect">
            <a:avLst/>
          </a:prstGeom>
          <a:solidFill>
            <a:srgbClr val="1428A0">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60">
              <a:solidFill>
                <a:schemeClr val="lt1"/>
              </a:solidFill>
              <a:latin typeface="Arial"/>
              <a:ea typeface="Arial"/>
              <a:cs typeface="Arial"/>
              <a:sym typeface="Arial"/>
            </a:endParaRPr>
          </a:p>
        </p:txBody>
      </p:sp>
      <p:sp>
        <p:nvSpPr>
          <p:cNvPr id="71" name="Google Shape;71;p86"/>
          <p:cNvSpPr/>
          <p:nvPr/>
        </p:nvSpPr>
        <p:spPr>
          <a:xfrm>
            <a:off x="449612" y="5677031"/>
            <a:ext cx="9003600" cy="73096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ⓒ2021 SAMSUNG. All rights reserved.</a:t>
            </a:r>
            <a:endParaRPr/>
          </a:p>
          <a:p>
            <a:pPr indent="0" lvl="0" marL="0" marR="0" rtl="0" algn="l">
              <a:lnSpc>
                <a:spcPct val="100000"/>
              </a:lnSpc>
              <a:spcBef>
                <a:spcPts val="60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Samsung Electronics Corporate Citizenship Office holds the copyright of book.</a:t>
            </a:r>
            <a:endParaRPr/>
          </a:p>
          <a:p>
            <a:pPr indent="0" lvl="0" marL="0" marR="0" rtl="0" algn="l">
              <a:lnSpc>
                <a:spcPct val="100000"/>
              </a:lnSpc>
              <a:spcBef>
                <a:spcPts val="30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This book is a literary property protected by copyright law so reprint and reproduction without permission are prohibited. </a:t>
            </a:r>
            <a:endParaRPr/>
          </a:p>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To use this book other than the curriculum of Samsung innovation Campus or to use the entire or part of this book, you must receive written consent from copyright holder.</a:t>
            </a:r>
            <a:endParaRPr/>
          </a:p>
        </p:txBody>
      </p:sp>
      <p:pic>
        <p:nvPicPr>
          <p:cNvPr id="72" name="Google Shape;72;p86"/>
          <p:cNvPicPr preferRelativeResize="0"/>
          <p:nvPr/>
        </p:nvPicPr>
        <p:blipFill rotWithShape="1">
          <a:blip r:embed="rId3">
            <a:alphaModFix/>
          </a:blip>
          <a:srcRect b="0" l="0" r="0" t="0"/>
          <a:stretch/>
        </p:blipFill>
        <p:spPr>
          <a:xfrm>
            <a:off x="3713012" y="3022951"/>
            <a:ext cx="2476800" cy="812098"/>
          </a:xfrm>
          <a:prstGeom prst="rect">
            <a:avLst/>
          </a:prstGeom>
          <a:noFill/>
          <a:ln>
            <a:noFill/>
          </a:ln>
        </p:spPr>
      </p:pic>
      <p:sp>
        <p:nvSpPr>
          <p:cNvPr id="73" name="Google Shape;73;p86"/>
          <p:cNvSpPr/>
          <p:nvPr/>
        </p:nvSpPr>
        <p:spPr>
          <a:xfrm>
            <a:off x="449612" y="450000"/>
            <a:ext cx="1290982"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60"/>
              <a:buFont typeface="Arial"/>
              <a:buNone/>
            </a:pPr>
            <a:r>
              <a:t/>
            </a:r>
            <a:endParaRPr sz="1960">
              <a:solidFill>
                <a:schemeClr val="dk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75" name="Shape 75"/>
        <p:cNvGrpSpPr/>
        <p:nvPr/>
      </p:nvGrpSpPr>
      <p:grpSpPr>
        <a:xfrm>
          <a:off x="0" y="0"/>
          <a:ext cx="0" cy="0"/>
          <a:chOff x="0" y="0"/>
          <a:chExt cx="0" cy="0"/>
        </a:xfrm>
      </p:grpSpPr>
      <p:pic>
        <p:nvPicPr>
          <p:cNvPr id="76" name="Google Shape;76;p82"/>
          <p:cNvPicPr preferRelativeResize="0"/>
          <p:nvPr/>
        </p:nvPicPr>
        <p:blipFill rotWithShape="1">
          <a:blip r:embed="rId2">
            <a:alphaModFix/>
          </a:blip>
          <a:srcRect b="0" l="0" r="0" t="0"/>
          <a:stretch/>
        </p:blipFill>
        <p:spPr>
          <a:xfrm>
            <a:off x="0" y="0"/>
            <a:ext cx="9906000" cy="6858000"/>
          </a:xfrm>
          <a:prstGeom prst="rect">
            <a:avLst/>
          </a:prstGeom>
          <a:noFill/>
          <a:ln>
            <a:noFill/>
          </a:ln>
        </p:spPr>
      </p:pic>
      <p:cxnSp>
        <p:nvCxnSpPr>
          <p:cNvPr id="77" name="Google Shape;77;p82"/>
          <p:cNvCxnSpPr/>
          <p:nvPr/>
        </p:nvCxnSpPr>
        <p:spPr>
          <a:xfrm>
            <a:off x="449612"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78" name="Google Shape;78;p82"/>
          <p:cNvSpPr txBox="1"/>
          <p:nvPr/>
        </p:nvSpPr>
        <p:spPr>
          <a:xfrm>
            <a:off x="8839176" y="6498000"/>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79" name="Google Shape;79;p82"/>
          <p:cNvSpPr/>
          <p:nvPr/>
        </p:nvSpPr>
        <p:spPr>
          <a:xfrm>
            <a:off x="449612" y="6498000"/>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sp>
        <p:nvSpPr>
          <p:cNvPr id="80" name="Google Shape;80;p82"/>
          <p:cNvSpPr txBox="1"/>
          <p:nvPr/>
        </p:nvSpPr>
        <p:spPr>
          <a:xfrm>
            <a:off x="6849053" y="6498000"/>
            <a:ext cx="2350254"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900">
                <a:solidFill>
                  <a:srgbClr val="7F7F7F"/>
                </a:solidFill>
                <a:latin typeface="Arial"/>
                <a:ea typeface="Arial"/>
                <a:cs typeface="Arial"/>
                <a:sym typeface="Arial"/>
              </a:rPr>
              <a:t>Chương 1.</a:t>
            </a:r>
            <a:r>
              <a:rPr lang="en-US" sz="900">
                <a:solidFill>
                  <a:srgbClr val="7F7F7F"/>
                </a:solidFill>
                <a:latin typeface="Arial"/>
                <a:ea typeface="Arial"/>
                <a:cs typeface="Arial"/>
                <a:sym typeface="Arial"/>
              </a:rPr>
              <a:t> Giới thiệu về Big Data</a:t>
            </a:r>
            <a:endParaRPr sz="900">
              <a:solidFill>
                <a:srgbClr val="7F7F7F"/>
              </a:solidFill>
              <a:latin typeface="Arial"/>
              <a:ea typeface="Arial"/>
              <a:cs typeface="Arial"/>
              <a:sym typeface="Arial"/>
            </a:endParaRPr>
          </a:p>
        </p:txBody>
      </p:sp>
    </p:spTree>
  </p:cSld>
  <p:clrMapOvr>
    <a:masterClrMapping/>
  </p:clrMapOvr>
  <p:extLst>
    <p:ext uri="{DCECCB84-F9BA-43D5-87BE-67443E8EF086}">
      <p15:sldGuideLst>
        <p15:guide id="1" orient="horz" pos="3952">
          <p15:clr>
            <a:srgbClr val="FBAE40"/>
          </p15:clr>
        </p15:guide>
        <p15:guide id="2" pos="330">
          <p15:clr>
            <a:srgbClr val="FBAE40"/>
          </p15:clr>
        </p15:guide>
        <p15:guide id="3" pos="5887">
          <p15:clr>
            <a:srgbClr val="FBAE40"/>
          </p15:clr>
        </p15:guide>
        <p15:guide id="4" orient="horz" pos="958">
          <p15:clr>
            <a:srgbClr val="FBAE40"/>
          </p15:clr>
        </p15:guide>
        <p15:guide id="5" orient="horz" pos="2795">
          <p15:clr>
            <a:srgbClr val="FBAE40"/>
          </p15:clr>
        </p15:guide>
        <p15:guide id="6" orient="horz" pos="159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81" name="Shape 81"/>
        <p:cNvGrpSpPr/>
        <p:nvPr/>
      </p:nvGrpSpPr>
      <p:grpSpPr>
        <a:xfrm>
          <a:off x="0" y="0"/>
          <a:ext cx="0" cy="0"/>
          <a:chOff x="0" y="0"/>
          <a:chExt cx="0" cy="0"/>
        </a:xfrm>
      </p:grpSpPr>
      <p:pic>
        <p:nvPicPr>
          <p:cNvPr id="82" name="Google Shape;82;p83"/>
          <p:cNvPicPr preferRelativeResize="0"/>
          <p:nvPr/>
        </p:nvPicPr>
        <p:blipFill rotWithShape="1">
          <a:blip r:embed="rId2">
            <a:alphaModFix/>
          </a:blip>
          <a:srcRect b="0" l="0" r="0" t="0"/>
          <a:stretch/>
        </p:blipFill>
        <p:spPr>
          <a:xfrm>
            <a:off x="0" y="0"/>
            <a:ext cx="9906000" cy="6858000"/>
          </a:xfrm>
          <a:prstGeom prst="rect">
            <a:avLst/>
          </a:prstGeom>
          <a:noFill/>
          <a:ln>
            <a:noFill/>
          </a:ln>
        </p:spPr>
      </p:pic>
      <p:cxnSp>
        <p:nvCxnSpPr>
          <p:cNvPr id="83" name="Google Shape;83;p83"/>
          <p:cNvCxnSpPr/>
          <p:nvPr/>
        </p:nvCxnSpPr>
        <p:spPr>
          <a:xfrm>
            <a:off x="449612"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84" name="Google Shape;84;p83"/>
          <p:cNvSpPr txBox="1"/>
          <p:nvPr/>
        </p:nvSpPr>
        <p:spPr>
          <a:xfrm>
            <a:off x="8839176" y="6498000"/>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85" name="Google Shape;85;p83"/>
          <p:cNvSpPr/>
          <p:nvPr/>
        </p:nvSpPr>
        <p:spPr>
          <a:xfrm>
            <a:off x="449612" y="6498000"/>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sp>
        <p:nvSpPr>
          <p:cNvPr id="86" name="Google Shape;86;p83"/>
          <p:cNvSpPr txBox="1"/>
          <p:nvPr/>
        </p:nvSpPr>
        <p:spPr>
          <a:xfrm>
            <a:off x="6849053" y="6498000"/>
            <a:ext cx="2350254"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900">
                <a:solidFill>
                  <a:srgbClr val="7F7F7F"/>
                </a:solidFill>
                <a:latin typeface="Arial"/>
                <a:ea typeface="Arial"/>
                <a:cs typeface="Arial"/>
                <a:sym typeface="Arial"/>
              </a:rPr>
              <a:t>Chương 1.</a:t>
            </a:r>
            <a:r>
              <a:rPr lang="en-US" sz="900">
                <a:solidFill>
                  <a:srgbClr val="7F7F7F"/>
                </a:solidFill>
                <a:latin typeface="Arial"/>
                <a:ea typeface="Arial"/>
                <a:cs typeface="Arial"/>
                <a:sym typeface="Arial"/>
              </a:rPr>
              <a:t> Giới thiệu về Big Data</a:t>
            </a:r>
            <a:endParaRPr sz="900">
              <a:solidFill>
                <a:srgbClr val="7F7F7F"/>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slideLayout" Target="../slideLayouts/slideLayout9.xml"/><Relationship Id="rId3" Type="http://schemas.openxmlformats.org/officeDocument/2006/relationships/slideLayout" Target="../slideLayouts/slideLayout10.xml"/><Relationship Id="rId4" Type="http://schemas.openxmlformats.org/officeDocument/2006/relationships/slideLayout" Target="../slideLayouts/slideLayout11.xml"/><Relationship Id="rId5"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 name="Shape 74"/>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7" r:id="rId1"/>
    <p:sldLayoutId id="2147483658" r:id="rId2"/>
    <p:sldLayoutId id="2147483659" r:id="rId3"/>
    <p:sldLayoutId id="2147483660"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23.jpg"/><Relationship Id="rId4" Type="http://schemas.openxmlformats.org/officeDocument/2006/relationships/image" Target="../media/image14.jpg"/><Relationship Id="rId5" Type="http://schemas.openxmlformats.org/officeDocument/2006/relationships/image" Target="../media/image2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7.jpg"/><Relationship Id="rId4" Type="http://schemas.openxmlformats.org/officeDocument/2006/relationships/image" Target="../media/image4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image" Target="../media/image35.png"/><Relationship Id="rId5" Type="http://schemas.openxmlformats.org/officeDocument/2006/relationships/image" Target="../media/image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42.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39.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27.png"/><Relationship Id="rId7" Type="http://schemas.openxmlformats.org/officeDocument/2006/relationships/image" Target="../media/image38.png"/></Relationships>
</file>

<file path=ppt/slides/_rels/slide22.xml.rels><?xml version="1.0" encoding="UTF-8" standalone="yes"?><Relationships xmlns="http://schemas.openxmlformats.org/package/2006/relationships"><Relationship Id="rId11" Type="http://schemas.openxmlformats.org/officeDocument/2006/relationships/image" Target="../media/image47.png"/><Relationship Id="rId10" Type="http://schemas.openxmlformats.org/officeDocument/2006/relationships/image" Target="../media/image45.png"/><Relationship Id="rId13" Type="http://schemas.openxmlformats.org/officeDocument/2006/relationships/image" Target="../media/image56.png"/><Relationship Id="rId12" Type="http://schemas.openxmlformats.org/officeDocument/2006/relationships/image" Target="../media/image46.png"/><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31.png"/><Relationship Id="rId4" Type="http://schemas.openxmlformats.org/officeDocument/2006/relationships/image" Target="../media/image33.png"/><Relationship Id="rId9" Type="http://schemas.openxmlformats.org/officeDocument/2006/relationships/image" Target="../media/image32.png"/><Relationship Id="rId15" Type="http://schemas.openxmlformats.org/officeDocument/2006/relationships/image" Target="../media/image66.png"/><Relationship Id="rId14" Type="http://schemas.openxmlformats.org/officeDocument/2006/relationships/image" Target="../media/image69.png"/><Relationship Id="rId17" Type="http://schemas.openxmlformats.org/officeDocument/2006/relationships/image" Target="../media/image59.png"/><Relationship Id="rId16" Type="http://schemas.openxmlformats.org/officeDocument/2006/relationships/image" Target="../media/image48.png"/><Relationship Id="rId5" Type="http://schemas.openxmlformats.org/officeDocument/2006/relationships/image" Target="../media/image41.png"/><Relationship Id="rId6" Type="http://schemas.openxmlformats.org/officeDocument/2006/relationships/image" Target="../media/image55.png"/><Relationship Id="rId7" Type="http://schemas.openxmlformats.org/officeDocument/2006/relationships/image" Target="../media/image40.png"/><Relationship Id="rId8"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6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5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6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5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80.jpg"/></Relationships>
</file>

<file path=ppt/slides/_rels/slide33.xml.rels><?xml version="1.0" encoding="UTF-8" standalone="yes"?><Relationships xmlns="http://schemas.openxmlformats.org/package/2006/relationships"><Relationship Id="rId11" Type="http://schemas.openxmlformats.org/officeDocument/2006/relationships/image" Target="../media/image68.png"/><Relationship Id="rId10" Type="http://schemas.openxmlformats.org/officeDocument/2006/relationships/image" Target="../media/image58.png"/><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75.jpg"/><Relationship Id="rId4" Type="http://schemas.openxmlformats.org/officeDocument/2006/relationships/image" Target="../media/image60.jpg"/><Relationship Id="rId9" Type="http://schemas.openxmlformats.org/officeDocument/2006/relationships/image" Target="../media/image63.jpg"/><Relationship Id="rId5" Type="http://schemas.openxmlformats.org/officeDocument/2006/relationships/image" Target="../media/image86.png"/><Relationship Id="rId6" Type="http://schemas.openxmlformats.org/officeDocument/2006/relationships/image" Target="../media/image61.jpg"/><Relationship Id="rId7" Type="http://schemas.openxmlformats.org/officeDocument/2006/relationships/image" Target="../media/image70.jpg"/><Relationship Id="rId8" Type="http://schemas.openxmlformats.org/officeDocument/2006/relationships/image" Target="../media/image77.png"/></Relationships>
</file>

<file path=ppt/slides/_rels/slide34.xml.rels><?xml version="1.0" encoding="UTF-8" standalone="yes"?><Relationships xmlns="http://schemas.openxmlformats.org/package/2006/relationships"><Relationship Id="rId11" Type="http://schemas.openxmlformats.org/officeDocument/2006/relationships/image" Target="../media/image68.png"/><Relationship Id="rId10" Type="http://schemas.openxmlformats.org/officeDocument/2006/relationships/image" Target="../media/image58.png"/><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73.jpg"/><Relationship Id="rId4" Type="http://schemas.openxmlformats.org/officeDocument/2006/relationships/image" Target="../media/image76.jpg"/><Relationship Id="rId9" Type="http://schemas.openxmlformats.org/officeDocument/2006/relationships/image" Target="../media/image82.jpg"/><Relationship Id="rId5" Type="http://schemas.openxmlformats.org/officeDocument/2006/relationships/image" Target="../media/image93.png"/><Relationship Id="rId6" Type="http://schemas.openxmlformats.org/officeDocument/2006/relationships/image" Target="../media/image81.jpg"/><Relationship Id="rId7" Type="http://schemas.openxmlformats.org/officeDocument/2006/relationships/image" Target="../media/image67.jpg"/><Relationship Id="rId8" Type="http://schemas.openxmlformats.org/officeDocument/2006/relationships/image" Target="../media/image7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7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7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8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8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 Id="rId3" Type="http://schemas.openxmlformats.org/officeDocument/2006/relationships/image" Target="../media/image8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image" Target="../media/image87.png"/><Relationship Id="rId4" Type="http://schemas.openxmlformats.org/officeDocument/2006/relationships/image" Target="../media/image94.png"/><Relationship Id="rId5" Type="http://schemas.openxmlformats.org/officeDocument/2006/relationships/image" Target="../media/image88.png"/><Relationship Id="rId6" Type="http://schemas.openxmlformats.org/officeDocument/2006/relationships/image" Target="../media/image9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 Id="rId3" Type="http://schemas.openxmlformats.org/officeDocument/2006/relationships/image" Target="../media/image9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 Id="rId3" Type="http://schemas.openxmlformats.org/officeDocument/2006/relationships/image" Target="../media/image10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 Id="rId3" Type="http://schemas.openxmlformats.org/officeDocument/2006/relationships/image" Target="../media/image98.png"/><Relationship Id="rId4" Type="http://schemas.openxmlformats.org/officeDocument/2006/relationships/image" Target="../media/image100.png"/><Relationship Id="rId5" Type="http://schemas.openxmlformats.org/officeDocument/2006/relationships/image" Target="../media/image10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 Id="rId3" Type="http://schemas.openxmlformats.org/officeDocument/2006/relationships/chart" Target="../charts/char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 Id="rId3" Type="http://schemas.openxmlformats.org/officeDocument/2006/relationships/image" Target="../media/image104.png"/><Relationship Id="rId4" Type="http://schemas.openxmlformats.org/officeDocument/2006/relationships/image" Target="../media/image9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4.xml"/><Relationship Id="rId3" Type="http://schemas.openxmlformats.org/officeDocument/2006/relationships/image" Target="../media/image95.png"/><Relationship Id="rId4" Type="http://schemas.openxmlformats.org/officeDocument/2006/relationships/image" Target="../media/image104.png"/><Relationship Id="rId5" Type="http://schemas.openxmlformats.org/officeDocument/2006/relationships/image" Target="../media/image108.png"/><Relationship Id="rId6" Type="http://schemas.openxmlformats.org/officeDocument/2006/relationships/image" Target="../media/image10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5.xml"/><Relationship Id="rId3" Type="http://schemas.openxmlformats.org/officeDocument/2006/relationships/image" Target="../media/image95.png"/><Relationship Id="rId4" Type="http://schemas.openxmlformats.org/officeDocument/2006/relationships/image" Target="../media/image10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 Id="rId3" Type="http://schemas.openxmlformats.org/officeDocument/2006/relationships/image" Target="../media/image1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8.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119.png"/><Relationship Id="rId4" Type="http://schemas.openxmlformats.org/officeDocument/2006/relationships/image" Target="../media/image109.png"/><Relationship Id="rId5" Type="http://schemas.openxmlformats.org/officeDocument/2006/relationships/image" Target="../media/image11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 Id="rId3" Type="http://schemas.openxmlformats.org/officeDocument/2006/relationships/image" Target="../media/image12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 Id="rId3" Type="http://schemas.openxmlformats.org/officeDocument/2006/relationships/image" Target="../media/image11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 Id="rId3" Type="http://schemas.openxmlformats.org/officeDocument/2006/relationships/image" Target="../media/image12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9.xml"/><Relationship Id="rId3" Type="http://schemas.openxmlformats.org/officeDocument/2006/relationships/image" Target="../media/image118.png"/><Relationship Id="rId4" Type="http://schemas.openxmlformats.org/officeDocument/2006/relationships/image" Target="../media/image1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24.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 Id="rId3" Type="http://schemas.openxmlformats.org/officeDocument/2006/relationships/image" Target="../media/image110.png"/><Relationship Id="rId4" Type="http://schemas.openxmlformats.org/officeDocument/2006/relationships/image" Target="../media/image124.png"/><Relationship Id="rId5" Type="http://schemas.openxmlformats.org/officeDocument/2006/relationships/image" Target="../media/image114.png"/><Relationship Id="rId6" Type="http://schemas.openxmlformats.org/officeDocument/2006/relationships/image" Target="../media/image123.png"/><Relationship Id="rId7" Type="http://schemas.openxmlformats.org/officeDocument/2006/relationships/image" Target="../media/image11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8.jpg"/><Relationship Id="rId4" Type="http://schemas.openxmlformats.org/officeDocument/2006/relationships/image" Target="../media/image3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1.jpg"/><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
          <p:cNvSpPr/>
          <p:nvPr/>
        </p:nvSpPr>
        <p:spPr>
          <a:xfrm>
            <a:off x="724689" y="4320000"/>
            <a:ext cx="54000" cy="360000"/>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103" name="Google Shape;103;p1"/>
          <p:cNvSpPr txBox="1"/>
          <p:nvPr/>
        </p:nvSpPr>
        <p:spPr>
          <a:xfrm>
            <a:off x="1721000" y="1175250"/>
            <a:ext cx="821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0"/>
          <p:cNvSpPr/>
          <p:nvPr/>
        </p:nvSpPr>
        <p:spPr>
          <a:xfrm>
            <a:off x="449999" y="450000"/>
            <a:ext cx="5522175"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Dữ liệu trong Lịch sử loài người</a:t>
            </a:r>
            <a:endParaRPr sz="1800">
              <a:solidFill>
                <a:schemeClr val="lt1"/>
              </a:solidFill>
              <a:latin typeface="Arial"/>
              <a:ea typeface="Arial"/>
              <a:cs typeface="Arial"/>
              <a:sym typeface="Arial"/>
            </a:endParaRPr>
          </a:p>
        </p:txBody>
      </p:sp>
      <p:sp>
        <p:nvSpPr>
          <p:cNvPr id="211" name="Google Shape;211;p1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212" name="Google Shape;212;p10"/>
          <p:cNvSpPr/>
          <p:nvPr/>
        </p:nvSpPr>
        <p:spPr>
          <a:xfrm>
            <a:off x="546895" y="1523719"/>
            <a:ext cx="8797130"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rgbClr val="0C0C0C"/>
                </a:solidFill>
                <a:latin typeface="Arial"/>
                <a:ea typeface="Arial"/>
                <a:cs typeface="Arial"/>
                <a:sym typeface="Arial"/>
              </a:rPr>
              <a:t>Cuộc cách mạng công nghiệp</a:t>
            </a:r>
            <a:endParaRPr sz="3200">
              <a:solidFill>
                <a:srgbClr val="0C0C0C"/>
              </a:solidFill>
              <a:latin typeface="Arial"/>
              <a:ea typeface="Arial"/>
              <a:cs typeface="Arial"/>
              <a:sym typeface="Arial"/>
            </a:endParaRPr>
          </a:p>
        </p:txBody>
      </p:sp>
      <p:grpSp>
        <p:nvGrpSpPr>
          <p:cNvPr id="213" name="Google Shape;213;p10"/>
          <p:cNvGrpSpPr/>
          <p:nvPr/>
        </p:nvGrpSpPr>
        <p:grpSpPr>
          <a:xfrm>
            <a:off x="558800" y="2232686"/>
            <a:ext cx="5321299" cy="215444"/>
            <a:chOff x="558800" y="2232686"/>
            <a:chExt cx="5321299" cy="215444"/>
          </a:xfrm>
        </p:grpSpPr>
        <p:sp>
          <p:nvSpPr>
            <p:cNvPr id="214" name="Google Shape;214;p10"/>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15" name="Google Shape;215;p10"/>
            <p:cNvSpPr/>
            <p:nvPr/>
          </p:nvSpPr>
          <p:spPr>
            <a:xfrm>
              <a:off x="711200" y="2232686"/>
              <a:ext cx="5168899"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250 năm trước</a:t>
              </a:r>
              <a:endParaRPr sz="1400">
                <a:solidFill>
                  <a:srgbClr val="262626"/>
                </a:solidFill>
                <a:latin typeface="Arial"/>
                <a:ea typeface="Arial"/>
                <a:cs typeface="Arial"/>
                <a:sym typeface="Arial"/>
              </a:endParaRPr>
            </a:p>
          </p:txBody>
        </p:sp>
      </p:grpSp>
      <p:sp>
        <p:nvSpPr>
          <p:cNvPr id="216" name="Google Shape;216;p10"/>
          <p:cNvSpPr/>
          <p:nvPr/>
        </p:nvSpPr>
        <p:spPr>
          <a:xfrm>
            <a:off x="711202" y="3014455"/>
            <a:ext cx="2282520"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1F45BC"/>
                </a:solidFill>
                <a:latin typeface="Arial"/>
                <a:ea typeface="Arial"/>
                <a:cs typeface="Arial"/>
                <a:sym typeface="Arial"/>
              </a:rPr>
              <a:t>Sổ kế toán</a:t>
            </a:r>
            <a:endParaRPr sz="1300">
              <a:solidFill>
                <a:srgbClr val="1F45BC"/>
              </a:solidFill>
              <a:latin typeface="Arial"/>
              <a:ea typeface="Arial"/>
              <a:cs typeface="Arial"/>
              <a:sym typeface="Arial"/>
            </a:endParaRPr>
          </a:p>
        </p:txBody>
      </p:sp>
      <p:pic>
        <p:nvPicPr>
          <p:cNvPr descr="Vintage ledgers stock image. Image of book, cracked, classic - 32821111" id="217" name="Google Shape;217;p10"/>
          <p:cNvPicPr preferRelativeResize="0"/>
          <p:nvPr/>
        </p:nvPicPr>
        <p:blipFill rotWithShape="1">
          <a:blip r:embed="rId3">
            <a:alphaModFix/>
          </a:blip>
          <a:srcRect b="9413" l="0" r="0" t="0"/>
          <a:stretch/>
        </p:blipFill>
        <p:spPr>
          <a:xfrm>
            <a:off x="711200" y="3453176"/>
            <a:ext cx="2430953" cy="1871936"/>
          </a:xfrm>
          <a:prstGeom prst="roundRect">
            <a:avLst>
              <a:gd fmla="val 5394" name="adj"/>
            </a:avLst>
          </a:prstGeom>
          <a:noFill/>
          <a:ln cap="flat" cmpd="sng" w="19050">
            <a:solidFill>
              <a:srgbClr val="1F45BC"/>
            </a:solidFill>
            <a:prstDash val="solid"/>
            <a:round/>
            <a:headEnd len="sm" w="sm" type="none"/>
            <a:tailEnd len="sm" w="sm" type="none"/>
          </a:ln>
        </p:spPr>
      </p:pic>
      <p:grpSp>
        <p:nvGrpSpPr>
          <p:cNvPr id="218" name="Google Shape;218;p10"/>
          <p:cNvGrpSpPr/>
          <p:nvPr/>
        </p:nvGrpSpPr>
        <p:grpSpPr>
          <a:xfrm>
            <a:off x="3541220" y="3453176"/>
            <a:ext cx="2439193" cy="1899960"/>
            <a:chOff x="3541220" y="3506685"/>
            <a:chExt cx="2439193" cy="1899960"/>
          </a:xfrm>
        </p:grpSpPr>
        <p:sp>
          <p:nvSpPr>
            <p:cNvPr id="219" name="Google Shape;219;p10"/>
            <p:cNvSpPr/>
            <p:nvPr/>
          </p:nvSpPr>
          <p:spPr>
            <a:xfrm>
              <a:off x="3541220" y="3506685"/>
              <a:ext cx="2439193" cy="1899960"/>
            </a:xfrm>
            <a:prstGeom prst="roundRect">
              <a:avLst>
                <a:gd fmla="val 6312" name="adj"/>
              </a:avLst>
            </a:prstGeom>
            <a:solidFill>
              <a:schemeClr val="lt1"/>
            </a:solidFill>
            <a:ln cap="flat" cmpd="sng" w="1905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Old Ledger From 1911 Stock Photo - Download Image Now - iStock" id="220" name="Google Shape;220;p10"/>
            <p:cNvPicPr preferRelativeResize="0"/>
            <p:nvPr/>
          </p:nvPicPr>
          <p:blipFill rotWithShape="1">
            <a:blip r:embed="rId4">
              <a:alphaModFix/>
            </a:blip>
            <a:srcRect b="0" l="0" r="0" t="0"/>
            <a:stretch/>
          </p:blipFill>
          <p:spPr>
            <a:xfrm>
              <a:off x="3637268" y="3589701"/>
              <a:ext cx="2221695" cy="1746628"/>
            </a:xfrm>
            <a:prstGeom prst="roundRect">
              <a:avLst>
                <a:gd fmla="val 3325" name="adj"/>
              </a:avLst>
            </a:prstGeom>
            <a:noFill/>
            <a:ln>
              <a:noFill/>
            </a:ln>
          </p:spPr>
        </p:pic>
      </p:grpSp>
      <p:pic>
        <p:nvPicPr>
          <p:cNvPr descr="Old Library Or Archive Reference Catalog With One Opened Card Drawer.  Database And Knowledge Catalogue Concept. Stock Image - Image of catalog,  retro: 72042753" id="221" name="Google Shape;221;p10"/>
          <p:cNvPicPr preferRelativeResize="0"/>
          <p:nvPr/>
        </p:nvPicPr>
        <p:blipFill rotWithShape="1">
          <a:blip r:embed="rId5">
            <a:alphaModFix/>
          </a:blip>
          <a:srcRect b="12800" l="0" r="16026" t="0"/>
          <a:stretch/>
        </p:blipFill>
        <p:spPr>
          <a:xfrm>
            <a:off x="6379480" y="3453176"/>
            <a:ext cx="2561952" cy="1883153"/>
          </a:xfrm>
          <a:prstGeom prst="roundRect">
            <a:avLst>
              <a:gd fmla="val 6641" name="adj"/>
            </a:avLst>
          </a:prstGeom>
          <a:noFill/>
          <a:ln cap="flat" cmpd="sng" w="19050">
            <a:solidFill>
              <a:srgbClr val="1F45BC"/>
            </a:solidFill>
            <a:prstDash val="solid"/>
            <a:round/>
            <a:headEnd len="sm" w="sm" type="none"/>
            <a:tailEnd len="sm" w="sm" type="none"/>
          </a:ln>
        </p:spPr>
      </p:pic>
      <p:sp>
        <p:nvSpPr>
          <p:cNvPr id="222" name="Google Shape;222;p10"/>
          <p:cNvSpPr/>
          <p:nvPr/>
        </p:nvSpPr>
        <p:spPr>
          <a:xfrm>
            <a:off x="3523362" y="3014455"/>
            <a:ext cx="2282520"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1F45BC"/>
                </a:solidFill>
                <a:latin typeface="Arial"/>
                <a:ea typeface="Arial"/>
                <a:cs typeface="Arial"/>
                <a:sym typeface="Arial"/>
              </a:rPr>
              <a:t>Hồ sơ kế toán</a:t>
            </a:r>
            <a:endParaRPr sz="1300">
              <a:solidFill>
                <a:srgbClr val="1F45BC"/>
              </a:solidFill>
              <a:latin typeface="Arial"/>
              <a:ea typeface="Arial"/>
              <a:cs typeface="Arial"/>
              <a:sym typeface="Arial"/>
            </a:endParaRPr>
          </a:p>
        </p:txBody>
      </p:sp>
      <p:sp>
        <p:nvSpPr>
          <p:cNvPr id="223" name="Google Shape;223;p10"/>
          <p:cNvSpPr/>
          <p:nvPr/>
        </p:nvSpPr>
        <p:spPr>
          <a:xfrm>
            <a:off x="6398152" y="3014455"/>
            <a:ext cx="2282520"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1F45BC"/>
                </a:solidFill>
                <a:latin typeface="Arial"/>
                <a:ea typeface="Arial"/>
                <a:cs typeface="Arial"/>
                <a:sym typeface="Arial"/>
              </a:rPr>
              <a:t>Bản lưu trữ hồ sơ</a:t>
            </a:r>
            <a:endParaRPr sz="1300">
              <a:solidFill>
                <a:srgbClr val="1F45BC"/>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1"/>
          <p:cNvSpPr/>
          <p:nvPr/>
        </p:nvSpPr>
        <p:spPr>
          <a:xfrm>
            <a:off x="449999" y="450000"/>
            <a:ext cx="5522175"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Dữ liệu trong Lịch sử loài người</a:t>
            </a:r>
            <a:endParaRPr sz="1800">
              <a:solidFill>
                <a:schemeClr val="lt1"/>
              </a:solidFill>
              <a:latin typeface="Arial"/>
              <a:ea typeface="Arial"/>
              <a:cs typeface="Arial"/>
              <a:sym typeface="Arial"/>
            </a:endParaRPr>
          </a:p>
        </p:txBody>
      </p:sp>
      <p:sp>
        <p:nvSpPr>
          <p:cNvPr id="230" name="Google Shape;230;p1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231" name="Google Shape;231;p11"/>
          <p:cNvSpPr/>
          <p:nvPr/>
        </p:nvSpPr>
        <p:spPr>
          <a:xfrm>
            <a:off x="546895" y="1523719"/>
            <a:ext cx="8797130"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rgbClr val="0C0C0C"/>
                </a:solidFill>
                <a:latin typeface="Arial"/>
                <a:ea typeface="Arial"/>
                <a:cs typeface="Arial"/>
                <a:sym typeface="Arial"/>
              </a:rPr>
              <a:t>Sự ra đời của Máy tính</a:t>
            </a:r>
            <a:endParaRPr sz="3200">
              <a:solidFill>
                <a:srgbClr val="0C0C0C"/>
              </a:solidFill>
              <a:latin typeface="Arial"/>
              <a:ea typeface="Arial"/>
              <a:cs typeface="Arial"/>
              <a:sym typeface="Arial"/>
            </a:endParaRPr>
          </a:p>
        </p:txBody>
      </p:sp>
      <p:grpSp>
        <p:nvGrpSpPr>
          <p:cNvPr id="232" name="Google Shape;232;p11"/>
          <p:cNvGrpSpPr/>
          <p:nvPr/>
        </p:nvGrpSpPr>
        <p:grpSpPr>
          <a:xfrm>
            <a:off x="558800" y="2232686"/>
            <a:ext cx="5321299" cy="215444"/>
            <a:chOff x="558800" y="2232686"/>
            <a:chExt cx="5321299" cy="215444"/>
          </a:xfrm>
        </p:grpSpPr>
        <p:sp>
          <p:nvSpPr>
            <p:cNvPr id="233" name="Google Shape;233;p11"/>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34" name="Google Shape;234;p11"/>
            <p:cNvSpPr/>
            <p:nvPr/>
          </p:nvSpPr>
          <p:spPr>
            <a:xfrm>
              <a:off x="711200" y="2232686"/>
              <a:ext cx="5168899"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250 ~ 80 năm trước</a:t>
              </a:r>
              <a:endParaRPr sz="1400">
                <a:solidFill>
                  <a:srgbClr val="262626"/>
                </a:solidFill>
                <a:latin typeface="Arial"/>
                <a:ea typeface="Arial"/>
                <a:cs typeface="Arial"/>
                <a:sym typeface="Arial"/>
              </a:endParaRPr>
            </a:p>
          </p:txBody>
        </p:sp>
      </p:grpSp>
      <p:pic>
        <p:nvPicPr>
          <p:cNvPr descr="텍스트, 상점이(가) 표시된 사진&#10;&#10;자동 생성된 설명" id="235" name="Google Shape;235;p11"/>
          <p:cNvPicPr preferRelativeResize="0"/>
          <p:nvPr/>
        </p:nvPicPr>
        <p:blipFill rotWithShape="1">
          <a:blip r:embed="rId3">
            <a:alphaModFix/>
          </a:blip>
          <a:srcRect b="0" l="6312" r="0" t="0"/>
          <a:stretch/>
        </p:blipFill>
        <p:spPr>
          <a:xfrm>
            <a:off x="860794" y="2540419"/>
            <a:ext cx="3740798" cy="2664000"/>
          </a:xfrm>
          <a:prstGeom prst="roundRect">
            <a:avLst>
              <a:gd fmla="val 5583" name="adj"/>
            </a:avLst>
          </a:prstGeom>
          <a:noFill/>
          <a:ln cap="flat" cmpd="sng" w="19050">
            <a:solidFill>
              <a:srgbClr val="1F45BC"/>
            </a:solidFill>
            <a:prstDash val="solid"/>
            <a:round/>
            <a:headEnd len="sm" w="sm" type="none"/>
            <a:tailEnd len="sm" w="sm" type="none"/>
          </a:ln>
        </p:spPr>
      </p:pic>
      <p:sp>
        <p:nvSpPr>
          <p:cNvPr id="236" name="Google Shape;236;p11"/>
          <p:cNvSpPr txBox="1"/>
          <p:nvPr/>
        </p:nvSpPr>
        <p:spPr>
          <a:xfrm>
            <a:off x="860796" y="5263159"/>
            <a:ext cx="3740796" cy="63863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1F45BC"/>
                </a:solidFill>
                <a:latin typeface="Arial"/>
                <a:ea typeface="Arial"/>
                <a:cs typeface="Arial"/>
                <a:sym typeface="Arial"/>
              </a:rPr>
              <a:t>⸢ Collossus ⸥ </a:t>
            </a:r>
            <a:endParaRPr/>
          </a:p>
          <a:p>
            <a:pPr indent="0" lvl="0" marL="0" marR="0" rtl="0" algn="ctr">
              <a:spcBef>
                <a:spcPts val="300"/>
              </a:spcBef>
              <a:spcAft>
                <a:spcPts val="0"/>
              </a:spcAft>
              <a:buNone/>
            </a:pPr>
            <a:r>
              <a:rPr lang="en-US" sz="1300">
                <a:solidFill>
                  <a:srgbClr val="1F45BC"/>
                </a:solidFill>
                <a:latin typeface="Arial"/>
                <a:ea typeface="Arial"/>
                <a:cs typeface="Arial"/>
                <a:sym typeface="Arial"/>
              </a:rPr>
              <a:t>Máy tính lập trình kỹ thuật số điện tử đầu tiên trên thế giới. Nó đã được sử dụng để phân tích mật mã.</a:t>
            </a:r>
            <a:endParaRPr sz="1300">
              <a:solidFill>
                <a:srgbClr val="1F45BC"/>
              </a:solidFill>
              <a:latin typeface="Arial"/>
              <a:ea typeface="Arial"/>
              <a:cs typeface="Arial"/>
              <a:sym typeface="Arial"/>
            </a:endParaRPr>
          </a:p>
        </p:txBody>
      </p:sp>
      <p:pic>
        <p:nvPicPr>
          <p:cNvPr id="237" name="Google Shape;237;p11"/>
          <p:cNvPicPr preferRelativeResize="0"/>
          <p:nvPr/>
        </p:nvPicPr>
        <p:blipFill rotWithShape="1">
          <a:blip r:embed="rId4">
            <a:alphaModFix/>
          </a:blip>
          <a:srcRect b="0" l="-1" r="1065" t="7820"/>
          <a:stretch/>
        </p:blipFill>
        <p:spPr>
          <a:xfrm>
            <a:off x="5500481" y="2540419"/>
            <a:ext cx="3740796" cy="2664000"/>
          </a:xfrm>
          <a:prstGeom prst="roundRect">
            <a:avLst>
              <a:gd fmla="val 5226" name="adj"/>
            </a:avLst>
          </a:prstGeom>
          <a:noFill/>
          <a:ln cap="flat" cmpd="sng" w="19050">
            <a:solidFill>
              <a:srgbClr val="1F45BC"/>
            </a:solidFill>
            <a:prstDash val="solid"/>
            <a:round/>
            <a:headEnd len="sm" w="sm" type="none"/>
            <a:tailEnd len="sm" w="sm" type="none"/>
          </a:ln>
        </p:spPr>
      </p:pic>
      <p:sp>
        <p:nvSpPr>
          <p:cNvPr id="238" name="Google Shape;238;p11"/>
          <p:cNvSpPr txBox="1"/>
          <p:nvPr/>
        </p:nvSpPr>
        <p:spPr>
          <a:xfrm>
            <a:off x="5500480" y="5263159"/>
            <a:ext cx="3740795" cy="83869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1F45BC"/>
                </a:solidFill>
                <a:latin typeface="Arial"/>
                <a:ea typeface="Arial"/>
                <a:cs typeface="Arial"/>
                <a:sym typeface="Arial"/>
              </a:rPr>
              <a:t>⸢ Eniac ⸥ </a:t>
            </a:r>
            <a:endParaRPr/>
          </a:p>
          <a:p>
            <a:pPr indent="0" lvl="0" marL="0" marR="0" rtl="0" algn="ctr">
              <a:spcBef>
                <a:spcPts val="300"/>
              </a:spcBef>
              <a:spcAft>
                <a:spcPts val="0"/>
              </a:spcAft>
              <a:buNone/>
            </a:pPr>
            <a:r>
              <a:rPr lang="en-US" sz="1300">
                <a:solidFill>
                  <a:srgbClr val="1F45BC"/>
                </a:solidFill>
                <a:latin typeface="Arial"/>
                <a:ea typeface="Arial"/>
                <a:cs typeface="Arial"/>
                <a:sym typeface="Arial"/>
              </a:rPr>
              <a:t>Máy tính kỹ thuật số thực sự đầu tiên. Nó được Quân đội Hoa Kỳ sử dụng để tính toán các bảng bắn pháo binh.</a:t>
            </a:r>
            <a:endParaRPr sz="1300">
              <a:solidFill>
                <a:srgbClr val="1F45BC"/>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2"/>
          <p:cNvSpPr/>
          <p:nvPr/>
        </p:nvSpPr>
        <p:spPr>
          <a:xfrm>
            <a:off x="449999" y="450000"/>
            <a:ext cx="5522175"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Dữ liệu trong Lịch sử loài người</a:t>
            </a:r>
            <a:endParaRPr sz="1800">
              <a:solidFill>
                <a:schemeClr val="lt1"/>
              </a:solidFill>
              <a:latin typeface="Arial"/>
              <a:ea typeface="Arial"/>
              <a:cs typeface="Arial"/>
              <a:sym typeface="Arial"/>
            </a:endParaRPr>
          </a:p>
        </p:txBody>
      </p:sp>
      <p:sp>
        <p:nvSpPr>
          <p:cNvPr id="245" name="Google Shape;245;p1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246" name="Google Shape;246;p12"/>
          <p:cNvSpPr/>
          <p:nvPr/>
        </p:nvSpPr>
        <p:spPr>
          <a:xfrm>
            <a:off x="546895" y="1523719"/>
            <a:ext cx="8797130"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rgbClr val="0C0C0C"/>
                </a:solidFill>
                <a:latin typeface="Arial"/>
                <a:ea typeface="Arial"/>
                <a:cs typeface="Arial"/>
                <a:sym typeface="Arial"/>
              </a:rPr>
              <a:t>Thời đại Thông tin</a:t>
            </a:r>
            <a:endParaRPr/>
          </a:p>
        </p:txBody>
      </p:sp>
      <p:grpSp>
        <p:nvGrpSpPr>
          <p:cNvPr id="247" name="Google Shape;247;p12"/>
          <p:cNvGrpSpPr/>
          <p:nvPr/>
        </p:nvGrpSpPr>
        <p:grpSpPr>
          <a:xfrm>
            <a:off x="558800" y="2232686"/>
            <a:ext cx="5321299" cy="215444"/>
            <a:chOff x="558800" y="2232686"/>
            <a:chExt cx="5321299" cy="215444"/>
          </a:xfrm>
        </p:grpSpPr>
        <p:sp>
          <p:nvSpPr>
            <p:cNvPr id="248" name="Google Shape;248;p12"/>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49" name="Google Shape;249;p12"/>
            <p:cNvSpPr/>
            <p:nvPr/>
          </p:nvSpPr>
          <p:spPr>
            <a:xfrm>
              <a:off x="711200" y="2232686"/>
              <a:ext cx="5168899"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Hiện tại: Chúng ta đang sống trong một Thế giới được kết nối!</a:t>
              </a:r>
              <a:endParaRPr sz="1400">
                <a:solidFill>
                  <a:srgbClr val="262626"/>
                </a:solidFill>
                <a:latin typeface="Arial"/>
                <a:ea typeface="Arial"/>
                <a:cs typeface="Arial"/>
                <a:sym typeface="Arial"/>
              </a:endParaRPr>
            </a:p>
          </p:txBody>
        </p:sp>
      </p:grpSp>
      <p:sp>
        <p:nvSpPr>
          <p:cNvPr id="250" name="Google Shape;250;p12"/>
          <p:cNvSpPr/>
          <p:nvPr/>
        </p:nvSpPr>
        <p:spPr>
          <a:xfrm>
            <a:off x="711201" y="2563519"/>
            <a:ext cx="8175624" cy="64810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Dữ liệu và công nghệ thông tin đang thúc đẩy sự tiến bộ của con người trong mọi khía cạnh của cuộc sống.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Lượng dữ liệu được tạo ra là không thể dò được.</a:t>
            </a:r>
            <a:endParaRPr sz="1300">
              <a:solidFill>
                <a:srgbClr val="262626"/>
              </a:solidFill>
              <a:latin typeface="Arial"/>
              <a:ea typeface="Arial"/>
              <a:cs typeface="Arial"/>
              <a:sym typeface="Arial"/>
            </a:endParaRPr>
          </a:p>
        </p:txBody>
      </p:sp>
      <p:pic>
        <p:nvPicPr>
          <p:cNvPr id="251" name="Google Shape;251;p12"/>
          <p:cNvPicPr preferRelativeResize="0"/>
          <p:nvPr/>
        </p:nvPicPr>
        <p:blipFill rotWithShape="1">
          <a:blip r:embed="rId3">
            <a:alphaModFix/>
          </a:blip>
          <a:srcRect b="0" l="0" r="0" t="0"/>
          <a:stretch/>
        </p:blipFill>
        <p:spPr>
          <a:xfrm>
            <a:off x="2744373" y="3327016"/>
            <a:ext cx="4109277" cy="299040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13"/>
          <p:cNvSpPr/>
          <p:nvPr/>
        </p:nvSpPr>
        <p:spPr>
          <a:xfrm>
            <a:off x="449999" y="450000"/>
            <a:ext cx="5522175"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Dữ liệu trong Lịch sử loài người</a:t>
            </a:r>
            <a:endParaRPr sz="1800">
              <a:solidFill>
                <a:schemeClr val="lt1"/>
              </a:solidFill>
              <a:latin typeface="Arial"/>
              <a:ea typeface="Arial"/>
              <a:cs typeface="Arial"/>
              <a:sym typeface="Arial"/>
            </a:endParaRPr>
          </a:p>
        </p:txBody>
      </p:sp>
      <p:sp>
        <p:nvSpPr>
          <p:cNvPr id="258" name="Google Shape;258;p1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259" name="Google Shape;259;p13"/>
          <p:cNvSpPr/>
          <p:nvPr/>
        </p:nvSpPr>
        <p:spPr>
          <a:xfrm>
            <a:off x="546895" y="1523719"/>
            <a:ext cx="8797130"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rgbClr val="0C0C0C"/>
                </a:solidFill>
                <a:latin typeface="Arial"/>
                <a:ea typeface="Arial"/>
                <a:cs typeface="Arial"/>
                <a:sym typeface="Arial"/>
              </a:rPr>
              <a:t>Tại sao Big Data xuất hiện</a:t>
            </a:r>
            <a:endParaRPr sz="3200">
              <a:solidFill>
                <a:srgbClr val="0C0C0C"/>
              </a:solidFill>
              <a:latin typeface="Arial"/>
              <a:ea typeface="Arial"/>
              <a:cs typeface="Arial"/>
              <a:sym typeface="Arial"/>
            </a:endParaRPr>
          </a:p>
        </p:txBody>
      </p:sp>
      <p:grpSp>
        <p:nvGrpSpPr>
          <p:cNvPr id="260" name="Google Shape;260;p13"/>
          <p:cNvGrpSpPr/>
          <p:nvPr/>
        </p:nvGrpSpPr>
        <p:grpSpPr>
          <a:xfrm>
            <a:off x="558800" y="2232686"/>
            <a:ext cx="5321299" cy="215444"/>
            <a:chOff x="558800" y="2232686"/>
            <a:chExt cx="5321299" cy="215444"/>
          </a:xfrm>
        </p:grpSpPr>
        <p:sp>
          <p:nvSpPr>
            <p:cNvPr id="261" name="Google Shape;261;p13"/>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62" name="Google Shape;262;p13"/>
            <p:cNvSpPr/>
            <p:nvPr/>
          </p:nvSpPr>
          <p:spPr>
            <a:xfrm>
              <a:off x="711200" y="2232686"/>
              <a:ext cx="5168899"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Trung tâm dữ liệu khổng lồ</a:t>
              </a:r>
              <a:endParaRPr sz="1400">
                <a:solidFill>
                  <a:srgbClr val="262626"/>
                </a:solidFill>
                <a:latin typeface="Arial"/>
                <a:ea typeface="Arial"/>
                <a:cs typeface="Arial"/>
                <a:sym typeface="Arial"/>
              </a:endParaRPr>
            </a:p>
          </p:txBody>
        </p:sp>
      </p:grpSp>
      <p:grpSp>
        <p:nvGrpSpPr>
          <p:cNvPr id="263" name="Google Shape;263;p13"/>
          <p:cNvGrpSpPr/>
          <p:nvPr/>
        </p:nvGrpSpPr>
        <p:grpSpPr>
          <a:xfrm>
            <a:off x="546895" y="3213556"/>
            <a:ext cx="5321299" cy="215444"/>
            <a:chOff x="558800" y="2232686"/>
            <a:chExt cx="5321299" cy="215444"/>
          </a:xfrm>
        </p:grpSpPr>
        <p:sp>
          <p:nvSpPr>
            <p:cNvPr id="264" name="Google Shape;264;p13"/>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65" name="Google Shape;265;p13"/>
            <p:cNvSpPr/>
            <p:nvPr/>
          </p:nvSpPr>
          <p:spPr>
            <a:xfrm>
              <a:off x="711200" y="2232686"/>
              <a:ext cx="5168899"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IoT</a:t>
              </a:r>
              <a:endParaRPr/>
            </a:p>
          </p:txBody>
        </p:sp>
      </p:grpSp>
      <p:grpSp>
        <p:nvGrpSpPr>
          <p:cNvPr id="266" name="Google Shape;266;p13"/>
          <p:cNvGrpSpPr/>
          <p:nvPr/>
        </p:nvGrpSpPr>
        <p:grpSpPr>
          <a:xfrm>
            <a:off x="535235" y="4261394"/>
            <a:ext cx="5321299" cy="215444"/>
            <a:chOff x="558800" y="2232686"/>
            <a:chExt cx="5321299" cy="215444"/>
          </a:xfrm>
        </p:grpSpPr>
        <p:sp>
          <p:nvSpPr>
            <p:cNvPr id="267" name="Google Shape;267;p13"/>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68" name="Google Shape;268;p13"/>
            <p:cNvSpPr/>
            <p:nvPr/>
          </p:nvSpPr>
          <p:spPr>
            <a:xfrm>
              <a:off x="711200" y="2232686"/>
              <a:ext cx="5168899"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Điện toán đám mây</a:t>
              </a:r>
              <a:endParaRPr sz="1400">
                <a:solidFill>
                  <a:srgbClr val="262626"/>
                </a:solidFill>
                <a:latin typeface="Arial"/>
                <a:ea typeface="Arial"/>
                <a:cs typeface="Arial"/>
                <a:sym typeface="Arial"/>
              </a:endParaRPr>
            </a:p>
          </p:txBody>
        </p:sp>
      </p:grpSp>
      <p:sp>
        <p:nvSpPr>
          <p:cNvPr id="269" name="Google Shape;269;p13"/>
          <p:cNvSpPr/>
          <p:nvPr/>
        </p:nvSpPr>
        <p:spPr>
          <a:xfrm>
            <a:off x="697346" y="2535810"/>
            <a:ext cx="3971635"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Cung cấp chi phí tính toán thấp hơn và lượng dữ liệu khổng lồ để phân tích</a:t>
            </a:r>
            <a:endParaRPr sz="1300">
              <a:solidFill>
                <a:srgbClr val="262626"/>
              </a:solidFill>
              <a:latin typeface="Arial"/>
              <a:ea typeface="Arial"/>
              <a:cs typeface="Arial"/>
              <a:sym typeface="Arial"/>
            </a:endParaRPr>
          </a:p>
        </p:txBody>
      </p:sp>
      <p:sp>
        <p:nvSpPr>
          <p:cNvPr id="270" name="Google Shape;270;p13"/>
          <p:cNvSpPr/>
          <p:nvPr/>
        </p:nvSpPr>
        <p:spPr>
          <a:xfrm>
            <a:off x="687635" y="3457803"/>
            <a:ext cx="8175624" cy="64810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Tạo ra lượng dữ liệu khổng lồ</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Điện thoại thông minh ở khắp mọi nơi</a:t>
            </a:r>
            <a:endParaRPr sz="1300">
              <a:solidFill>
                <a:srgbClr val="262626"/>
              </a:solidFill>
              <a:latin typeface="Arial"/>
              <a:ea typeface="Arial"/>
              <a:cs typeface="Arial"/>
              <a:sym typeface="Arial"/>
            </a:endParaRPr>
          </a:p>
        </p:txBody>
      </p:sp>
      <p:sp>
        <p:nvSpPr>
          <p:cNvPr id="271" name="Google Shape;271;p13"/>
          <p:cNvSpPr/>
          <p:nvPr/>
        </p:nvSpPr>
        <p:spPr>
          <a:xfrm>
            <a:off x="711201" y="4558941"/>
            <a:ext cx="8175624" cy="64810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Cung cấp khả năng mở rộng gần như vô hạn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Cho phép xử lý </a:t>
            </a:r>
            <a:r>
              <a:rPr lang="en-US" sz="1300">
                <a:solidFill>
                  <a:srgbClr val="262626"/>
                </a:solidFill>
                <a:latin typeface="Arial"/>
                <a:ea typeface="Arial"/>
                <a:cs typeface="Arial"/>
                <a:sym typeface="Arial"/>
              </a:rPr>
              <a:t>Big Data theo</a:t>
            </a:r>
            <a:r>
              <a:rPr lang="en-US" sz="1300">
                <a:solidFill>
                  <a:srgbClr val="262626"/>
                </a:solidFill>
                <a:latin typeface="Arial"/>
                <a:ea typeface="Arial"/>
                <a:cs typeface="Arial"/>
                <a:sym typeface="Arial"/>
              </a:rPr>
              <a:t> thời gian thực</a:t>
            </a:r>
            <a:endParaRPr sz="1300">
              <a:solidFill>
                <a:srgbClr val="262626"/>
              </a:solidFill>
              <a:latin typeface="Arial"/>
              <a:ea typeface="Arial"/>
              <a:cs typeface="Arial"/>
              <a:sym typeface="Arial"/>
            </a:endParaRPr>
          </a:p>
        </p:txBody>
      </p:sp>
      <p:pic>
        <p:nvPicPr>
          <p:cNvPr id="272" name="Google Shape;272;p13"/>
          <p:cNvPicPr preferRelativeResize="0"/>
          <p:nvPr/>
        </p:nvPicPr>
        <p:blipFill rotWithShape="1">
          <a:blip r:embed="rId3">
            <a:alphaModFix/>
          </a:blip>
          <a:srcRect b="0" l="0" r="0" t="0"/>
          <a:stretch/>
        </p:blipFill>
        <p:spPr>
          <a:xfrm>
            <a:off x="4728231" y="2624330"/>
            <a:ext cx="4573587" cy="24740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grpSp>
        <p:nvGrpSpPr>
          <p:cNvPr id="278" name="Google Shape;278;p14"/>
          <p:cNvGrpSpPr/>
          <p:nvPr/>
        </p:nvGrpSpPr>
        <p:grpSpPr>
          <a:xfrm>
            <a:off x="1051644" y="4065237"/>
            <a:ext cx="5702300" cy="278172"/>
            <a:chOff x="1051644" y="4301531"/>
            <a:chExt cx="5702300" cy="278172"/>
          </a:xfrm>
        </p:grpSpPr>
        <p:sp>
          <p:nvSpPr>
            <p:cNvPr id="279" name="Google Shape;279;p14"/>
            <p:cNvSpPr/>
            <p:nvPr/>
          </p:nvSpPr>
          <p:spPr>
            <a:xfrm>
              <a:off x="1234524" y="4302704"/>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1.1. Dữ liệu trong lịch sử loài người</a:t>
              </a:r>
              <a:endParaRPr sz="1800">
                <a:solidFill>
                  <a:srgbClr val="A5A5A5"/>
                </a:solidFill>
                <a:latin typeface="Arial"/>
                <a:ea typeface="Arial"/>
                <a:cs typeface="Arial"/>
                <a:sym typeface="Arial"/>
              </a:endParaRPr>
            </a:p>
          </p:txBody>
        </p:sp>
        <p:sp>
          <p:nvSpPr>
            <p:cNvPr id="280" name="Google Shape;280;p14"/>
            <p:cNvSpPr/>
            <p:nvPr/>
          </p:nvSpPr>
          <p:spPr>
            <a:xfrm>
              <a:off x="1051644" y="4301531"/>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Arial"/>
                <a:ea typeface="Arial"/>
                <a:cs typeface="Arial"/>
                <a:sym typeface="Arial"/>
              </a:endParaRPr>
            </a:p>
          </p:txBody>
        </p:sp>
      </p:grpSp>
      <p:grpSp>
        <p:nvGrpSpPr>
          <p:cNvPr id="281" name="Google Shape;281;p14"/>
          <p:cNvGrpSpPr/>
          <p:nvPr/>
        </p:nvGrpSpPr>
        <p:grpSpPr>
          <a:xfrm>
            <a:off x="1051644" y="4495071"/>
            <a:ext cx="5702300" cy="278172"/>
            <a:chOff x="1051644" y="4746823"/>
            <a:chExt cx="5702300" cy="278172"/>
          </a:xfrm>
        </p:grpSpPr>
        <p:sp>
          <p:nvSpPr>
            <p:cNvPr id="282" name="Google Shape;282;p14"/>
            <p:cNvSpPr/>
            <p:nvPr/>
          </p:nvSpPr>
          <p:spPr>
            <a:xfrm>
              <a:off x="1234524" y="474799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1.2. Dữ liệu đang biến đổi thế giới</a:t>
              </a:r>
              <a:endParaRPr sz="1800">
                <a:solidFill>
                  <a:srgbClr val="3F3F3F"/>
                </a:solidFill>
                <a:latin typeface="Arial"/>
                <a:ea typeface="Arial"/>
                <a:cs typeface="Arial"/>
                <a:sym typeface="Arial"/>
              </a:endParaRPr>
            </a:p>
          </p:txBody>
        </p:sp>
        <p:sp>
          <p:nvSpPr>
            <p:cNvPr id="283" name="Google Shape;283;p14"/>
            <p:cNvSpPr/>
            <p:nvPr/>
          </p:nvSpPr>
          <p:spPr>
            <a:xfrm>
              <a:off x="1051644" y="4746823"/>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Arial"/>
                <a:ea typeface="Arial"/>
                <a:cs typeface="Arial"/>
                <a:sym typeface="Arial"/>
              </a:endParaRPr>
            </a:p>
          </p:txBody>
        </p:sp>
      </p:grpSp>
      <p:grpSp>
        <p:nvGrpSpPr>
          <p:cNvPr id="284" name="Google Shape;284;p14"/>
          <p:cNvGrpSpPr/>
          <p:nvPr/>
        </p:nvGrpSpPr>
        <p:grpSpPr>
          <a:xfrm>
            <a:off x="1051644" y="4924905"/>
            <a:ext cx="5702300" cy="278172"/>
            <a:chOff x="571500" y="5165783"/>
            <a:chExt cx="5702300" cy="278172"/>
          </a:xfrm>
        </p:grpSpPr>
        <p:sp>
          <p:nvSpPr>
            <p:cNvPr id="285" name="Google Shape;285;p14"/>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1.3. Tại sao cần Big Data</a:t>
              </a:r>
              <a:endParaRPr/>
            </a:p>
          </p:txBody>
        </p:sp>
        <p:sp>
          <p:nvSpPr>
            <p:cNvPr id="286" name="Google Shape;286;p14"/>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grpSp>
      <p:grpSp>
        <p:nvGrpSpPr>
          <p:cNvPr id="287" name="Google Shape;287;p14"/>
          <p:cNvGrpSpPr/>
          <p:nvPr/>
        </p:nvGrpSpPr>
        <p:grpSpPr>
          <a:xfrm>
            <a:off x="1051644" y="5354739"/>
            <a:ext cx="5702300" cy="278172"/>
            <a:chOff x="571500" y="5165783"/>
            <a:chExt cx="5702300" cy="278172"/>
          </a:xfrm>
        </p:grpSpPr>
        <p:sp>
          <p:nvSpPr>
            <p:cNvPr id="288" name="Google Shape;288;p14"/>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1.4. Thay đổi cách xử lý Big Data</a:t>
              </a:r>
              <a:endParaRPr/>
            </a:p>
          </p:txBody>
        </p:sp>
        <p:sp>
          <p:nvSpPr>
            <p:cNvPr id="289" name="Google Shape;289;p14"/>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grpSp>
      <p:sp>
        <p:nvSpPr>
          <p:cNvPr id="290" name="Google Shape;290;p14"/>
          <p:cNvSpPr/>
          <p:nvPr/>
        </p:nvSpPr>
        <p:spPr>
          <a:xfrm>
            <a:off x="990000" y="3038807"/>
            <a:ext cx="8344500"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chemeClr val="dk1"/>
                </a:solidFill>
                <a:latin typeface="Arial"/>
                <a:ea typeface="Arial"/>
                <a:cs typeface="Arial"/>
                <a:sym typeface="Arial"/>
              </a:rPr>
              <a:t>Tổng quan và nền tảng của Big Data</a:t>
            </a:r>
            <a:endParaRPr/>
          </a:p>
        </p:txBody>
      </p:sp>
      <p:sp>
        <p:nvSpPr>
          <p:cNvPr id="291" name="Google Shape;291;p14"/>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1. </a:t>
            </a:r>
            <a:endParaRPr sz="5400">
              <a:solidFill>
                <a:srgbClr val="7F7F7F"/>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5"/>
          <p:cNvSpPr/>
          <p:nvPr/>
        </p:nvSpPr>
        <p:spPr>
          <a:xfrm>
            <a:off x="449999" y="450000"/>
            <a:ext cx="5522175"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Dữ liệu đang biến đổi thế giới</a:t>
            </a:r>
            <a:endParaRPr sz="1800">
              <a:solidFill>
                <a:schemeClr val="lt1"/>
              </a:solidFill>
              <a:latin typeface="Arial"/>
              <a:ea typeface="Arial"/>
              <a:cs typeface="Arial"/>
              <a:sym typeface="Arial"/>
            </a:endParaRPr>
          </a:p>
        </p:txBody>
      </p:sp>
      <p:sp>
        <p:nvSpPr>
          <p:cNvPr id="298" name="Google Shape;298;p1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299" name="Google Shape;299;p15"/>
          <p:cNvSpPr/>
          <p:nvPr/>
        </p:nvSpPr>
        <p:spPr>
          <a:xfrm>
            <a:off x="546895" y="1523719"/>
            <a:ext cx="8797130"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800">
                <a:solidFill>
                  <a:srgbClr val="0C0C0C"/>
                </a:solidFill>
                <a:latin typeface="Arial"/>
                <a:ea typeface="Arial"/>
                <a:cs typeface="Arial"/>
                <a:sym typeface="Arial"/>
              </a:rPr>
              <a:t>Dữ liệu trở thành nhiên liệu mới như thế nào?</a:t>
            </a:r>
            <a:endParaRPr sz="2800">
              <a:solidFill>
                <a:srgbClr val="0C0C0C"/>
              </a:solidFill>
              <a:latin typeface="Arial"/>
              <a:ea typeface="Arial"/>
              <a:cs typeface="Arial"/>
              <a:sym typeface="Arial"/>
            </a:endParaRPr>
          </a:p>
        </p:txBody>
      </p:sp>
      <p:grpSp>
        <p:nvGrpSpPr>
          <p:cNvPr id="300" name="Google Shape;300;p15"/>
          <p:cNvGrpSpPr/>
          <p:nvPr/>
        </p:nvGrpSpPr>
        <p:grpSpPr>
          <a:xfrm>
            <a:off x="1335266" y="3010969"/>
            <a:ext cx="7220388" cy="2126244"/>
            <a:chOff x="1466398" y="2770477"/>
            <a:chExt cx="7220388" cy="2126244"/>
          </a:xfrm>
        </p:grpSpPr>
        <p:sp>
          <p:nvSpPr>
            <p:cNvPr id="301" name="Google Shape;301;p15"/>
            <p:cNvSpPr txBox="1"/>
            <p:nvPr/>
          </p:nvSpPr>
          <p:spPr>
            <a:xfrm>
              <a:off x="3033620" y="3759059"/>
              <a:ext cx="93006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1F45BC"/>
                  </a:solidFill>
                  <a:latin typeface="Arial"/>
                  <a:ea typeface="Arial"/>
                  <a:cs typeface="Arial"/>
                  <a:sym typeface="Arial"/>
                </a:rPr>
                <a:t>Phân tích</a:t>
              </a:r>
              <a:endParaRPr sz="1400">
                <a:solidFill>
                  <a:srgbClr val="1F45BC"/>
                </a:solidFill>
                <a:latin typeface="Arial"/>
                <a:ea typeface="Arial"/>
                <a:cs typeface="Arial"/>
                <a:sym typeface="Arial"/>
              </a:endParaRPr>
            </a:p>
          </p:txBody>
        </p:sp>
        <p:grpSp>
          <p:nvGrpSpPr>
            <p:cNvPr id="302" name="Google Shape;302;p15"/>
            <p:cNvGrpSpPr/>
            <p:nvPr/>
          </p:nvGrpSpPr>
          <p:grpSpPr>
            <a:xfrm>
              <a:off x="7231573" y="2912066"/>
              <a:ext cx="1455213" cy="1818860"/>
              <a:chOff x="7231573" y="2912066"/>
              <a:chExt cx="1455213" cy="1818860"/>
            </a:xfrm>
          </p:grpSpPr>
          <p:sp>
            <p:nvSpPr>
              <p:cNvPr id="303" name="Google Shape;303;p15"/>
              <p:cNvSpPr txBox="1"/>
              <p:nvPr/>
            </p:nvSpPr>
            <p:spPr>
              <a:xfrm>
                <a:off x="7231573" y="2912066"/>
                <a:ext cx="1455213"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1F45BC"/>
                    </a:solidFill>
                    <a:latin typeface="Arial"/>
                    <a:ea typeface="Arial"/>
                    <a:cs typeface="Arial"/>
                    <a:sym typeface="Arial"/>
                  </a:rPr>
                  <a:t>Tăng trưởng kinh doanh</a:t>
                </a:r>
                <a:endParaRPr sz="1400">
                  <a:solidFill>
                    <a:srgbClr val="1F45BC"/>
                  </a:solidFill>
                  <a:latin typeface="Arial"/>
                  <a:ea typeface="Arial"/>
                  <a:cs typeface="Arial"/>
                  <a:sym typeface="Arial"/>
                </a:endParaRPr>
              </a:p>
            </p:txBody>
          </p:sp>
          <p:pic>
            <p:nvPicPr>
              <p:cNvPr id="304" name="Google Shape;304;p15"/>
              <p:cNvPicPr preferRelativeResize="0"/>
              <p:nvPr/>
            </p:nvPicPr>
            <p:blipFill rotWithShape="1">
              <a:blip r:embed="rId3">
                <a:alphaModFix/>
              </a:blip>
              <a:srcRect b="0" l="0" r="0" t="0"/>
              <a:stretch/>
            </p:blipFill>
            <p:spPr>
              <a:xfrm>
                <a:off x="7270068" y="3434739"/>
                <a:ext cx="1378225" cy="1296187"/>
              </a:xfrm>
              <a:prstGeom prst="rect">
                <a:avLst/>
              </a:prstGeom>
              <a:noFill/>
              <a:ln>
                <a:noFill/>
              </a:ln>
            </p:spPr>
          </p:pic>
        </p:grpSp>
        <p:grpSp>
          <p:nvGrpSpPr>
            <p:cNvPr id="305" name="Google Shape;305;p15"/>
            <p:cNvGrpSpPr/>
            <p:nvPr/>
          </p:nvGrpSpPr>
          <p:grpSpPr>
            <a:xfrm>
              <a:off x="1466398" y="2804344"/>
              <a:ext cx="1182144" cy="1942263"/>
              <a:chOff x="1285423" y="2804344"/>
              <a:chExt cx="1182144" cy="1942263"/>
            </a:xfrm>
          </p:grpSpPr>
          <p:sp>
            <p:nvSpPr>
              <p:cNvPr id="306" name="Google Shape;306;p15"/>
              <p:cNvSpPr txBox="1"/>
              <p:nvPr/>
            </p:nvSpPr>
            <p:spPr>
              <a:xfrm>
                <a:off x="1319290" y="2804344"/>
                <a:ext cx="74349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1F45BC"/>
                    </a:solidFill>
                    <a:latin typeface="Arial"/>
                    <a:ea typeface="Arial"/>
                    <a:cs typeface="Arial"/>
                    <a:sym typeface="Arial"/>
                  </a:rPr>
                  <a:t>Dữ liệu</a:t>
                </a:r>
                <a:endParaRPr sz="1400">
                  <a:solidFill>
                    <a:srgbClr val="1F45BC"/>
                  </a:solidFill>
                  <a:latin typeface="Arial"/>
                  <a:ea typeface="Arial"/>
                  <a:cs typeface="Arial"/>
                  <a:sym typeface="Arial"/>
                </a:endParaRPr>
              </a:p>
            </p:txBody>
          </p:sp>
          <p:pic>
            <p:nvPicPr>
              <p:cNvPr id="307" name="Google Shape;307;p15"/>
              <p:cNvPicPr preferRelativeResize="0"/>
              <p:nvPr/>
            </p:nvPicPr>
            <p:blipFill rotWithShape="1">
              <a:blip r:embed="rId4">
                <a:alphaModFix/>
              </a:blip>
              <a:srcRect b="0" l="0" r="0" t="0"/>
              <a:stretch/>
            </p:blipFill>
            <p:spPr>
              <a:xfrm>
                <a:off x="1285423" y="3607998"/>
                <a:ext cx="1182144" cy="1138609"/>
              </a:xfrm>
              <a:prstGeom prst="rect">
                <a:avLst/>
              </a:prstGeom>
              <a:noFill/>
              <a:ln>
                <a:noFill/>
              </a:ln>
            </p:spPr>
          </p:pic>
        </p:grpSp>
        <p:grpSp>
          <p:nvGrpSpPr>
            <p:cNvPr id="308" name="Google Shape;308;p15"/>
            <p:cNvGrpSpPr/>
            <p:nvPr/>
          </p:nvGrpSpPr>
          <p:grpSpPr>
            <a:xfrm>
              <a:off x="4200733" y="2770477"/>
              <a:ext cx="1538156" cy="2126244"/>
              <a:chOff x="4200733" y="2770477"/>
              <a:chExt cx="1538156" cy="2126244"/>
            </a:xfrm>
          </p:grpSpPr>
          <p:sp>
            <p:nvSpPr>
              <p:cNvPr id="309" name="Google Shape;309;p15"/>
              <p:cNvSpPr txBox="1"/>
              <p:nvPr/>
            </p:nvSpPr>
            <p:spPr>
              <a:xfrm>
                <a:off x="4200733" y="2770477"/>
                <a:ext cx="1538156" cy="7386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1F45BC"/>
                    </a:solidFill>
                    <a:latin typeface="Arial"/>
                    <a:ea typeface="Arial"/>
                    <a:cs typeface="Arial"/>
                    <a:sym typeface="Arial"/>
                  </a:rPr>
                  <a:t>Thay đổi trải nghiệm khách hàng</a:t>
                </a:r>
                <a:endParaRPr sz="1400">
                  <a:solidFill>
                    <a:srgbClr val="1F45BC"/>
                  </a:solidFill>
                  <a:latin typeface="Arial"/>
                  <a:ea typeface="Arial"/>
                  <a:cs typeface="Arial"/>
                  <a:sym typeface="Arial"/>
                </a:endParaRPr>
              </a:p>
            </p:txBody>
          </p:sp>
          <p:pic>
            <p:nvPicPr>
              <p:cNvPr id="310" name="Google Shape;310;p15"/>
              <p:cNvPicPr preferRelativeResize="0"/>
              <p:nvPr/>
            </p:nvPicPr>
            <p:blipFill rotWithShape="1">
              <a:blip r:embed="rId5">
                <a:alphaModFix/>
              </a:blip>
              <a:srcRect b="0" l="0" r="0" t="0"/>
              <a:stretch/>
            </p:blipFill>
            <p:spPr>
              <a:xfrm>
                <a:off x="4284181" y="3434740"/>
                <a:ext cx="1371260" cy="1461981"/>
              </a:xfrm>
              <a:prstGeom prst="rect">
                <a:avLst/>
              </a:prstGeom>
              <a:noFill/>
              <a:ln>
                <a:noFill/>
              </a:ln>
            </p:spPr>
          </p:pic>
        </p:grpSp>
        <p:sp>
          <p:nvSpPr>
            <p:cNvPr id="311" name="Google Shape;311;p15"/>
            <p:cNvSpPr/>
            <p:nvPr/>
          </p:nvSpPr>
          <p:spPr>
            <a:xfrm>
              <a:off x="3031009" y="4058977"/>
              <a:ext cx="986528" cy="246323"/>
            </a:xfrm>
            <a:prstGeom prst="rightArrow">
              <a:avLst>
                <a:gd fmla="val 50000" name="adj1"/>
                <a:gd fmla="val 73201" name="adj2"/>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2" name="Google Shape;312;p15"/>
            <p:cNvSpPr/>
            <p:nvPr/>
          </p:nvSpPr>
          <p:spPr>
            <a:xfrm>
              <a:off x="6005445" y="4098517"/>
              <a:ext cx="986528" cy="246323"/>
            </a:xfrm>
            <a:prstGeom prst="rightArrow">
              <a:avLst>
                <a:gd fmla="val 50000" name="adj1"/>
                <a:gd fmla="val 73201" name="adj2"/>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16"/>
          <p:cNvSpPr/>
          <p:nvPr/>
        </p:nvSpPr>
        <p:spPr>
          <a:xfrm>
            <a:off x="449999" y="450000"/>
            <a:ext cx="5522175"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Dữ liệu đang biến đổi thế giới</a:t>
            </a:r>
            <a:endParaRPr sz="1800">
              <a:solidFill>
                <a:schemeClr val="lt1"/>
              </a:solidFill>
              <a:latin typeface="Arial"/>
              <a:ea typeface="Arial"/>
              <a:cs typeface="Arial"/>
              <a:sym typeface="Arial"/>
            </a:endParaRPr>
          </a:p>
        </p:txBody>
      </p:sp>
      <p:sp>
        <p:nvSpPr>
          <p:cNvPr id="319" name="Google Shape;319;p1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320" name="Google Shape;320;p16"/>
          <p:cNvSpPr/>
          <p:nvPr/>
        </p:nvSpPr>
        <p:spPr>
          <a:xfrm>
            <a:off x="546895" y="1523719"/>
            <a:ext cx="8797130"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800">
                <a:solidFill>
                  <a:srgbClr val="0C0C0C"/>
                </a:solidFill>
                <a:latin typeface="Arial"/>
                <a:ea typeface="Arial"/>
                <a:cs typeface="Arial"/>
                <a:sym typeface="Arial"/>
              </a:rPr>
              <a:t>Các trường hợp sử dụng Big Data</a:t>
            </a:r>
            <a:endParaRPr/>
          </a:p>
        </p:txBody>
      </p:sp>
      <p:grpSp>
        <p:nvGrpSpPr>
          <p:cNvPr id="321" name="Google Shape;321;p16"/>
          <p:cNvGrpSpPr/>
          <p:nvPr/>
        </p:nvGrpSpPr>
        <p:grpSpPr>
          <a:xfrm>
            <a:off x="6708828" y="2857499"/>
            <a:ext cx="2073646" cy="2691162"/>
            <a:chOff x="6643832" y="2857499"/>
            <a:chExt cx="2073646" cy="2691162"/>
          </a:xfrm>
        </p:grpSpPr>
        <p:sp>
          <p:nvSpPr>
            <p:cNvPr id="322" name="Google Shape;322;p16"/>
            <p:cNvSpPr/>
            <p:nvPr/>
          </p:nvSpPr>
          <p:spPr>
            <a:xfrm>
              <a:off x="6643832" y="2857499"/>
              <a:ext cx="2073646" cy="371475"/>
            </a:xfrm>
            <a:prstGeom prst="roundRect">
              <a:avLst>
                <a:gd fmla="val 16667" name="adj"/>
              </a:avLst>
            </a:prstGeom>
            <a:solidFill>
              <a:srgbClr val="E9F2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1F45BC"/>
                  </a:solidFill>
                  <a:latin typeface="Arial"/>
                  <a:ea typeface="Arial"/>
                  <a:cs typeface="Arial"/>
                  <a:sym typeface="Arial"/>
                </a:rPr>
                <a:t>Trường hợp nghiên cứu 3</a:t>
              </a:r>
              <a:endParaRPr sz="1400">
                <a:solidFill>
                  <a:srgbClr val="1F45BC"/>
                </a:solidFill>
                <a:latin typeface="Arial"/>
                <a:ea typeface="Arial"/>
                <a:cs typeface="Arial"/>
                <a:sym typeface="Arial"/>
              </a:endParaRPr>
            </a:p>
          </p:txBody>
        </p:sp>
        <p:sp>
          <p:nvSpPr>
            <p:cNvPr id="323" name="Google Shape;323;p16"/>
            <p:cNvSpPr txBox="1"/>
            <p:nvPr/>
          </p:nvSpPr>
          <p:spPr>
            <a:xfrm>
              <a:off x="6849710" y="5025441"/>
              <a:ext cx="1661889"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1F45BC"/>
                  </a:solidFill>
                  <a:latin typeface="Arial"/>
                  <a:ea typeface="Arial"/>
                  <a:cs typeface="Arial"/>
                  <a:sym typeface="Arial"/>
                </a:rPr>
                <a:t>Nội dung kinh doanh</a:t>
              </a:r>
              <a:endParaRPr sz="1400">
                <a:solidFill>
                  <a:srgbClr val="1F45BC"/>
                </a:solidFill>
                <a:latin typeface="Arial"/>
                <a:ea typeface="Arial"/>
                <a:cs typeface="Arial"/>
                <a:sym typeface="Arial"/>
              </a:endParaRPr>
            </a:p>
          </p:txBody>
        </p:sp>
        <p:pic>
          <p:nvPicPr>
            <p:cNvPr id="324" name="Google Shape;324;p16"/>
            <p:cNvPicPr preferRelativeResize="0"/>
            <p:nvPr/>
          </p:nvPicPr>
          <p:blipFill rotWithShape="1">
            <a:blip r:embed="rId3">
              <a:alphaModFix/>
            </a:blip>
            <a:srcRect b="0" l="0" r="0" t="0"/>
            <a:stretch/>
          </p:blipFill>
          <p:spPr>
            <a:xfrm>
              <a:off x="6954327" y="3608812"/>
              <a:ext cx="1452657" cy="1241630"/>
            </a:xfrm>
            <a:prstGeom prst="rect">
              <a:avLst/>
            </a:prstGeom>
            <a:noFill/>
            <a:ln>
              <a:noFill/>
            </a:ln>
          </p:spPr>
        </p:pic>
        <p:cxnSp>
          <p:nvCxnSpPr>
            <p:cNvPr id="325" name="Google Shape;325;p16"/>
            <p:cNvCxnSpPr/>
            <p:nvPr/>
          </p:nvCxnSpPr>
          <p:spPr>
            <a:xfrm>
              <a:off x="6849711" y="5522876"/>
              <a:ext cx="1661889" cy="0"/>
            </a:xfrm>
            <a:prstGeom prst="straightConnector1">
              <a:avLst/>
            </a:prstGeom>
            <a:noFill/>
            <a:ln cap="flat" cmpd="sng" w="19050">
              <a:solidFill>
                <a:srgbClr val="1F45BC"/>
              </a:solidFill>
              <a:prstDash val="solid"/>
              <a:miter lim="800000"/>
              <a:headEnd len="sm" w="sm" type="none"/>
              <a:tailEnd len="sm" w="sm" type="none"/>
            </a:ln>
          </p:spPr>
        </p:cxnSp>
      </p:grpSp>
      <p:grpSp>
        <p:nvGrpSpPr>
          <p:cNvPr id="326" name="Google Shape;326;p16"/>
          <p:cNvGrpSpPr/>
          <p:nvPr/>
        </p:nvGrpSpPr>
        <p:grpSpPr>
          <a:xfrm>
            <a:off x="3907708" y="2857499"/>
            <a:ext cx="2073646" cy="2682781"/>
            <a:chOff x="3701571" y="2857499"/>
            <a:chExt cx="2073646" cy="2682781"/>
          </a:xfrm>
        </p:grpSpPr>
        <p:sp>
          <p:nvSpPr>
            <p:cNvPr id="327" name="Google Shape;327;p16"/>
            <p:cNvSpPr/>
            <p:nvPr/>
          </p:nvSpPr>
          <p:spPr>
            <a:xfrm>
              <a:off x="3701571" y="2857499"/>
              <a:ext cx="2073646" cy="371475"/>
            </a:xfrm>
            <a:prstGeom prst="roundRect">
              <a:avLst>
                <a:gd fmla="val 16667" name="adj"/>
              </a:avLst>
            </a:prstGeom>
            <a:solidFill>
              <a:srgbClr val="E9F2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1F45BC"/>
                  </a:solidFill>
                  <a:latin typeface="Arial"/>
                  <a:ea typeface="Arial"/>
                  <a:cs typeface="Arial"/>
                  <a:sym typeface="Arial"/>
                </a:rPr>
                <a:t>Trường hợp nghiên cứu 2</a:t>
              </a:r>
              <a:endParaRPr sz="1400">
                <a:solidFill>
                  <a:srgbClr val="1F45BC"/>
                </a:solidFill>
                <a:latin typeface="Arial"/>
                <a:ea typeface="Arial"/>
                <a:cs typeface="Arial"/>
                <a:sym typeface="Arial"/>
              </a:endParaRPr>
            </a:p>
          </p:txBody>
        </p:sp>
        <p:sp>
          <p:nvSpPr>
            <p:cNvPr id="328" name="Google Shape;328;p16"/>
            <p:cNvSpPr txBox="1"/>
            <p:nvPr/>
          </p:nvSpPr>
          <p:spPr>
            <a:xfrm>
              <a:off x="4060495" y="5017060"/>
              <a:ext cx="1355797"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1F45BC"/>
                  </a:solidFill>
                  <a:latin typeface="Arial"/>
                  <a:ea typeface="Arial"/>
                  <a:cs typeface="Arial"/>
                  <a:sym typeface="Arial"/>
                </a:rPr>
                <a:t>Thương mại điện tử</a:t>
              </a:r>
              <a:endParaRPr sz="1400">
                <a:solidFill>
                  <a:srgbClr val="1F45BC"/>
                </a:solidFill>
                <a:latin typeface="Arial"/>
                <a:ea typeface="Arial"/>
                <a:cs typeface="Arial"/>
                <a:sym typeface="Arial"/>
              </a:endParaRPr>
            </a:p>
          </p:txBody>
        </p:sp>
        <p:pic>
          <p:nvPicPr>
            <p:cNvPr id="329" name="Google Shape;329;p16"/>
            <p:cNvPicPr preferRelativeResize="0"/>
            <p:nvPr/>
          </p:nvPicPr>
          <p:blipFill rotWithShape="1">
            <a:blip r:embed="rId4">
              <a:alphaModFix/>
            </a:blip>
            <a:srcRect b="0" l="0" r="0" t="0"/>
            <a:stretch/>
          </p:blipFill>
          <p:spPr>
            <a:xfrm>
              <a:off x="4009612" y="3611266"/>
              <a:ext cx="1457565" cy="1236722"/>
            </a:xfrm>
            <a:prstGeom prst="rect">
              <a:avLst/>
            </a:prstGeom>
            <a:noFill/>
            <a:ln>
              <a:noFill/>
            </a:ln>
          </p:spPr>
        </p:pic>
        <p:cxnSp>
          <p:nvCxnSpPr>
            <p:cNvPr id="330" name="Google Shape;330;p16"/>
            <p:cNvCxnSpPr/>
            <p:nvPr/>
          </p:nvCxnSpPr>
          <p:spPr>
            <a:xfrm>
              <a:off x="3907450" y="5522876"/>
              <a:ext cx="1661889" cy="0"/>
            </a:xfrm>
            <a:prstGeom prst="straightConnector1">
              <a:avLst/>
            </a:prstGeom>
            <a:noFill/>
            <a:ln cap="flat" cmpd="sng" w="19050">
              <a:solidFill>
                <a:srgbClr val="1F45BC"/>
              </a:solidFill>
              <a:prstDash val="solid"/>
              <a:miter lim="800000"/>
              <a:headEnd len="sm" w="sm" type="none"/>
              <a:tailEnd len="sm" w="sm" type="none"/>
            </a:ln>
          </p:spPr>
        </p:cxnSp>
      </p:grpSp>
      <p:grpSp>
        <p:nvGrpSpPr>
          <p:cNvPr id="331" name="Google Shape;331;p16"/>
          <p:cNvGrpSpPr/>
          <p:nvPr/>
        </p:nvGrpSpPr>
        <p:grpSpPr>
          <a:xfrm>
            <a:off x="1032045" y="2857499"/>
            <a:ext cx="2073646" cy="2682781"/>
            <a:chOff x="757384" y="2857499"/>
            <a:chExt cx="2073646" cy="2682781"/>
          </a:xfrm>
        </p:grpSpPr>
        <p:sp>
          <p:nvSpPr>
            <p:cNvPr id="332" name="Google Shape;332;p16"/>
            <p:cNvSpPr/>
            <p:nvPr/>
          </p:nvSpPr>
          <p:spPr>
            <a:xfrm>
              <a:off x="757384" y="2857499"/>
              <a:ext cx="2073646" cy="371475"/>
            </a:xfrm>
            <a:prstGeom prst="roundRect">
              <a:avLst>
                <a:gd fmla="val 16667" name="adj"/>
              </a:avLst>
            </a:prstGeom>
            <a:solidFill>
              <a:srgbClr val="E9F2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1F45BC"/>
                  </a:solidFill>
                  <a:latin typeface="Arial"/>
                  <a:ea typeface="Arial"/>
                  <a:cs typeface="Arial"/>
                  <a:sym typeface="Arial"/>
                </a:rPr>
                <a:t>Trường hợp nghiên cứu 1</a:t>
              </a:r>
              <a:endParaRPr sz="1400">
                <a:solidFill>
                  <a:srgbClr val="1F45BC"/>
                </a:solidFill>
                <a:latin typeface="Arial"/>
                <a:ea typeface="Arial"/>
                <a:cs typeface="Arial"/>
                <a:sym typeface="Arial"/>
              </a:endParaRPr>
            </a:p>
          </p:txBody>
        </p:sp>
        <p:sp>
          <p:nvSpPr>
            <p:cNvPr id="333" name="Google Shape;333;p16"/>
            <p:cNvSpPr txBox="1"/>
            <p:nvPr/>
          </p:nvSpPr>
          <p:spPr>
            <a:xfrm>
              <a:off x="1144418" y="5017060"/>
              <a:ext cx="1299577"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1F45BC"/>
                  </a:solidFill>
                  <a:latin typeface="Arial"/>
                  <a:ea typeface="Arial"/>
                  <a:cs typeface="Arial"/>
                  <a:sym typeface="Arial"/>
                </a:rPr>
                <a:t>Công cụ tìm kiếm</a:t>
              </a:r>
              <a:endParaRPr sz="1400">
                <a:solidFill>
                  <a:srgbClr val="1F45BC"/>
                </a:solidFill>
                <a:latin typeface="Arial"/>
                <a:ea typeface="Arial"/>
                <a:cs typeface="Arial"/>
                <a:sym typeface="Arial"/>
              </a:endParaRPr>
            </a:p>
          </p:txBody>
        </p:sp>
        <p:pic>
          <p:nvPicPr>
            <p:cNvPr id="334" name="Google Shape;334;p16"/>
            <p:cNvPicPr preferRelativeResize="0"/>
            <p:nvPr/>
          </p:nvPicPr>
          <p:blipFill rotWithShape="1">
            <a:blip r:embed="rId5">
              <a:alphaModFix/>
            </a:blip>
            <a:srcRect b="0" l="0" r="0" t="0"/>
            <a:stretch/>
          </p:blipFill>
          <p:spPr>
            <a:xfrm>
              <a:off x="1102232" y="3620783"/>
              <a:ext cx="1383950" cy="1344689"/>
            </a:xfrm>
            <a:prstGeom prst="rect">
              <a:avLst/>
            </a:prstGeom>
            <a:noFill/>
            <a:ln>
              <a:noFill/>
            </a:ln>
          </p:spPr>
        </p:pic>
        <p:cxnSp>
          <p:nvCxnSpPr>
            <p:cNvPr id="335" name="Google Shape;335;p16"/>
            <p:cNvCxnSpPr/>
            <p:nvPr/>
          </p:nvCxnSpPr>
          <p:spPr>
            <a:xfrm>
              <a:off x="963263" y="5522876"/>
              <a:ext cx="1661889" cy="0"/>
            </a:xfrm>
            <a:prstGeom prst="straightConnector1">
              <a:avLst/>
            </a:prstGeom>
            <a:noFill/>
            <a:ln cap="flat" cmpd="sng" w="19050">
              <a:solidFill>
                <a:srgbClr val="1F45BC"/>
              </a:solidFill>
              <a:prstDash val="solid"/>
              <a:miter lim="800000"/>
              <a:headEnd len="sm" w="sm" type="none"/>
              <a:tailEnd len="sm" w="sm" type="none"/>
            </a:ln>
          </p:spPr>
        </p:cxn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17"/>
          <p:cNvSpPr/>
          <p:nvPr/>
        </p:nvSpPr>
        <p:spPr>
          <a:xfrm>
            <a:off x="449999" y="450000"/>
            <a:ext cx="5522175"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Dữ liệu đang biến đổi thế giới</a:t>
            </a:r>
            <a:endParaRPr sz="1800">
              <a:solidFill>
                <a:schemeClr val="lt1"/>
              </a:solidFill>
              <a:latin typeface="Arial"/>
              <a:ea typeface="Arial"/>
              <a:cs typeface="Arial"/>
              <a:sym typeface="Arial"/>
            </a:endParaRPr>
          </a:p>
        </p:txBody>
      </p:sp>
      <p:sp>
        <p:nvSpPr>
          <p:cNvPr id="341" name="Google Shape;341;p1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342" name="Google Shape;342;p17"/>
          <p:cNvSpPr/>
          <p:nvPr/>
        </p:nvSpPr>
        <p:spPr>
          <a:xfrm>
            <a:off x="546895" y="1523719"/>
            <a:ext cx="8797130"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800">
                <a:solidFill>
                  <a:srgbClr val="0C0C0C"/>
                </a:solidFill>
                <a:latin typeface="Arial"/>
                <a:ea typeface="Arial"/>
                <a:cs typeface="Arial"/>
                <a:sym typeface="Arial"/>
              </a:rPr>
              <a:t>[Trường hợp nghiên cứu 1] Công cụ tìm kiếm</a:t>
            </a:r>
            <a:endParaRPr sz="2800">
              <a:solidFill>
                <a:srgbClr val="0C0C0C"/>
              </a:solidFill>
              <a:latin typeface="Arial"/>
              <a:ea typeface="Arial"/>
              <a:cs typeface="Arial"/>
              <a:sym typeface="Arial"/>
            </a:endParaRPr>
          </a:p>
        </p:txBody>
      </p:sp>
      <p:sp>
        <p:nvSpPr>
          <p:cNvPr id="343" name="Google Shape;343;p17"/>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344" name="Google Shape;344;p17"/>
          <p:cNvSpPr/>
          <p:nvPr/>
        </p:nvSpPr>
        <p:spPr>
          <a:xfrm>
            <a:off x="711200" y="2232686"/>
            <a:ext cx="7994650"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Google Ads </a:t>
            </a:r>
            <a:endParaRPr/>
          </a:p>
        </p:txBody>
      </p:sp>
      <p:sp>
        <p:nvSpPr>
          <p:cNvPr id="345" name="Google Shape;345;p17"/>
          <p:cNvSpPr/>
          <p:nvPr/>
        </p:nvSpPr>
        <p:spPr>
          <a:xfrm>
            <a:off x="680582" y="2563519"/>
            <a:ext cx="8663443" cy="442035"/>
          </a:xfrm>
          <a:prstGeom prst="rect">
            <a:avLst/>
          </a:prstGeom>
          <a:noFill/>
          <a:ln>
            <a:noFill/>
          </a:ln>
        </p:spPr>
        <p:txBody>
          <a:bodyPr anchorCtr="0" anchor="t" bIns="0" lIns="0" spcFirstLastPara="1" rIns="144000" wrap="square" tIns="72000">
            <a:spAutoFit/>
          </a:bodyPr>
          <a:lstStyle/>
          <a:p>
            <a:pPr indent="-182563" lvl="0" marL="182563" marR="0" rtl="0" algn="l">
              <a:spcBef>
                <a:spcPts val="0"/>
              </a:spcBef>
              <a:spcAft>
                <a:spcPts val="0"/>
              </a:spcAft>
              <a:buClr>
                <a:srgbClr val="193EB0"/>
              </a:buClr>
              <a:buSzPts val="1200"/>
              <a:buFont typeface="Arial"/>
              <a:buChar char="‣"/>
            </a:pPr>
            <a:r>
              <a:rPr lang="en-US" sz="1200">
                <a:solidFill>
                  <a:srgbClr val="262626"/>
                </a:solidFill>
                <a:latin typeface="Arial"/>
                <a:ea typeface="Arial"/>
                <a:cs typeface="Arial"/>
                <a:sym typeface="Arial"/>
              </a:rPr>
              <a:t>Cho phép doanh nghiệp tiếp cận mọi người khi họ tìm kiếm từ khóa hoặc duyệt các trang web có chủ đề liên quan đến doanh nghiệp đó</a:t>
            </a:r>
            <a:endParaRPr sz="1200">
              <a:solidFill>
                <a:srgbClr val="262626"/>
              </a:solidFill>
              <a:latin typeface="Arial"/>
              <a:ea typeface="Arial"/>
              <a:cs typeface="Arial"/>
              <a:sym typeface="Arial"/>
            </a:endParaRPr>
          </a:p>
        </p:txBody>
      </p:sp>
      <p:pic>
        <p:nvPicPr>
          <p:cNvPr descr="adwords.png" id="346" name="Google Shape;346;p17"/>
          <p:cNvPicPr preferRelativeResize="0"/>
          <p:nvPr/>
        </p:nvPicPr>
        <p:blipFill rotWithShape="1">
          <a:blip r:embed="rId3">
            <a:alphaModFix/>
          </a:blip>
          <a:srcRect b="0" l="-7897" r="-11289" t="0"/>
          <a:stretch/>
        </p:blipFill>
        <p:spPr>
          <a:xfrm>
            <a:off x="2083929" y="3012269"/>
            <a:ext cx="5752132" cy="337477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18"/>
          <p:cNvSpPr/>
          <p:nvPr/>
        </p:nvSpPr>
        <p:spPr>
          <a:xfrm>
            <a:off x="449999" y="450000"/>
            <a:ext cx="5522175"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Dữ liệu đang biến đổi thế giới</a:t>
            </a:r>
            <a:endParaRPr sz="1800">
              <a:solidFill>
                <a:schemeClr val="lt1"/>
              </a:solidFill>
              <a:latin typeface="Arial"/>
              <a:ea typeface="Arial"/>
              <a:cs typeface="Arial"/>
              <a:sym typeface="Arial"/>
            </a:endParaRPr>
          </a:p>
        </p:txBody>
      </p:sp>
      <p:sp>
        <p:nvSpPr>
          <p:cNvPr id="353" name="Google Shape;353;p1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354" name="Google Shape;354;p18"/>
          <p:cNvSpPr/>
          <p:nvPr/>
        </p:nvSpPr>
        <p:spPr>
          <a:xfrm>
            <a:off x="711200" y="4214056"/>
            <a:ext cx="8632825" cy="391628"/>
          </a:xfrm>
          <a:prstGeom prst="rect">
            <a:avLst/>
          </a:prstGeom>
          <a:noFill/>
          <a:ln>
            <a:noFill/>
          </a:ln>
        </p:spPr>
        <p:txBody>
          <a:bodyPr anchorCtr="0" anchor="t" bIns="72000" lIns="0" spcFirstLastPara="1" rIns="144000" wrap="square" tIns="72000">
            <a:spAutoFit/>
          </a:bodyPr>
          <a:lstStyle/>
          <a:p>
            <a:pPr indent="0" lvl="0" marL="0" marR="0" rtl="0" algn="ctr">
              <a:spcBef>
                <a:spcPts val="0"/>
              </a:spcBef>
              <a:spcAft>
                <a:spcPts val="0"/>
              </a:spcAft>
              <a:buNone/>
            </a:pPr>
            <a:r>
              <a:rPr lang="en-US" sz="1600">
                <a:solidFill>
                  <a:srgbClr val="262626"/>
                </a:solidFill>
                <a:latin typeface="Arial"/>
                <a:ea typeface="Arial"/>
                <a:cs typeface="Arial"/>
                <a:sym typeface="Arial"/>
              </a:rPr>
              <a:t>Trong năm tài chính 2020, Google đã kiếm được bao nhiêu tiền?</a:t>
            </a:r>
            <a:endParaRPr sz="1600">
              <a:solidFill>
                <a:srgbClr val="262626"/>
              </a:solidFill>
              <a:latin typeface="Arial"/>
              <a:ea typeface="Arial"/>
              <a:cs typeface="Arial"/>
              <a:sym typeface="Arial"/>
            </a:endParaRPr>
          </a:p>
        </p:txBody>
      </p:sp>
      <p:pic>
        <p:nvPicPr>
          <p:cNvPr id="355" name="Google Shape;355;p18"/>
          <p:cNvPicPr preferRelativeResize="0"/>
          <p:nvPr/>
        </p:nvPicPr>
        <p:blipFill rotWithShape="1">
          <a:blip r:embed="rId3">
            <a:alphaModFix/>
          </a:blip>
          <a:srcRect b="0" l="0" r="0" t="0"/>
          <a:stretch/>
        </p:blipFill>
        <p:spPr>
          <a:xfrm>
            <a:off x="3519487" y="2895600"/>
            <a:ext cx="2867025" cy="1066800"/>
          </a:xfrm>
          <a:prstGeom prst="rect">
            <a:avLst/>
          </a:prstGeom>
          <a:noFill/>
          <a:ln>
            <a:noFill/>
          </a:ln>
        </p:spPr>
      </p:pic>
      <p:sp>
        <p:nvSpPr>
          <p:cNvPr id="356" name="Google Shape;356;p18"/>
          <p:cNvSpPr/>
          <p:nvPr/>
        </p:nvSpPr>
        <p:spPr>
          <a:xfrm>
            <a:off x="8028534" y="1520825"/>
            <a:ext cx="1291854" cy="416288"/>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Câu hỏi</a:t>
            </a:r>
            <a:endParaRPr b="1" sz="2000">
              <a:solidFill>
                <a:schemeClr val="lt1"/>
              </a:solidFill>
              <a:latin typeface="Arial"/>
              <a:ea typeface="Arial"/>
              <a:cs typeface="Arial"/>
              <a:sym typeface="Arial"/>
            </a:endParaRPr>
          </a:p>
        </p:txBody>
      </p:sp>
      <p:sp>
        <p:nvSpPr>
          <p:cNvPr id="357" name="Google Shape;357;p18"/>
          <p:cNvSpPr/>
          <p:nvPr/>
        </p:nvSpPr>
        <p:spPr>
          <a:xfrm>
            <a:off x="546895" y="1520825"/>
            <a:ext cx="8797130"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800">
                <a:solidFill>
                  <a:srgbClr val="0C0C0C"/>
                </a:solidFill>
                <a:latin typeface="Arial"/>
                <a:ea typeface="Arial"/>
                <a:cs typeface="Arial"/>
                <a:sym typeface="Arial"/>
              </a:rPr>
              <a:t>Google đã kiếm được bao nhiêu tiền?</a:t>
            </a:r>
            <a:endParaRPr b="0" i="0" sz="2800" u="none" cap="none" strike="noStrike">
              <a:solidFill>
                <a:srgbClr val="0C0C0C"/>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19"/>
          <p:cNvSpPr/>
          <p:nvPr/>
        </p:nvSpPr>
        <p:spPr>
          <a:xfrm>
            <a:off x="2590017" y="4725145"/>
            <a:ext cx="4725974"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5400">
                <a:solidFill>
                  <a:srgbClr val="1429A0"/>
                </a:solidFill>
                <a:latin typeface="Arial"/>
                <a:ea typeface="Arial"/>
                <a:cs typeface="Arial"/>
                <a:sym typeface="Arial"/>
              </a:rPr>
              <a:t>181.69 Tỷ Đô la</a:t>
            </a:r>
            <a:endParaRPr b="1" sz="5400">
              <a:solidFill>
                <a:srgbClr val="1429A0"/>
              </a:solidFill>
              <a:latin typeface="Arial"/>
              <a:ea typeface="Arial"/>
              <a:cs typeface="Arial"/>
              <a:sym typeface="Arial"/>
            </a:endParaRPr>
          </a:p>
        </p:txBody>
      </p:sp>
      <p:sp>
        <p:nvSpPr>
          <p:cNvPr id="364" name="Google Shape;364;p19"/>
          <p:cNvSpPr/>
          <p:nvPr/>
        </p:nvSpPr>
        <p:spPr>
          <a:xfrm>
            <a:off x="449999" y="450000"/>
            <a:ext cx="5522175"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Dữ liệu đang biến đổi thế giới</a:t>
            </a:r>
            <a:endParaRPr sz="1800">
              <a:solidFill>
                <a:schemeClr val="lt1"/>
              </a:solidFill>
              <a:latin typeface="Arial"/>
              <a:ea typeface="Arial"/>
              <a:cs typeface="Arial"/>
              <a:sym typeface="Arial"/>
            </a:endParaRPr>
          </a:p>
        </p:txBody>
      </p:sp>
      <p:sp>
        <p:nvSpPr>
          <p:cNvPr id="365" name="Google Shape;365;p1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366" name="Google Shape;366;p19"/>
          <p:cNvSpPr/>
          <p:nvPr/>
        </p:nvSpPr>
        <p:spPr>
          <a:xfrm>
            <a:off x="711200" y="4214056"/>
            <a:ext cx="8632825" cy="391628"/>
          </a:xfrm>
          <a:prstGeom prst="rect">
            <a:avLst/>
          </a:prstGeom>
          <a:noFill/>
          <a:ln>
            <a:noFill/>
          </a:ln>
        </p:spPr>
        <p:txBody>
          <a:bodyPr anchorCtr="0" anchor="t" bIns="72000" lIns="0" spcFirstLastPara="1" rIns="144000" wrap="square" tIns="72000">
            <a:spAutoFit/>
          </a:bodyPr>
          <a:lstStyle/>
          <a:p>
            <a:pPr indent="0" lvl="0" marL="0" marR="0" rtl="0" algn="ctr">
              <a:spcBef>
                <a:spcPts val="0"/>
              </a:spcBef>
              <a:spcAft>
                <a:spcPts val="0"/>
              </a:spcAft>
              <a:buNone/>
            </a:pPr>
            <a:r>
              <a:rPr lang="en-US" sz="1600">
                <a:solidFill>
                  <a:srgbClr val="262626"/>
                </a:solidFill>
                <a:latin typeface="Arial"/>
                <a:ea typeface="Arial"/>
                <a:cs typeface="Arial"/>
                <a:sym typeface="Arial"/>
              </a:rPr>
              <a:t>Trong năm tài chính 2020, Google đã kiếm được bao nhiêu tiền?</a:t>
            </a:r>
            <a:endParaRPr sz="1600">
              <a:solidFill>
                <a:srgbClr val="262626"/>
              </a:solidFill>
              <a:latin typeface="Arial"/>
              <a:ea typeface="Arial"/>
              <a:cs typeface="Arial"/>
              <a:sym typeface="Arial"/>
            </a:endParaRPr>
          </a:p>
        </p:txBody>
      </p:sp>
      <p:pic>
        <p:nvPicPr>
          <p:cNvPr id="367" name="Google Shape;367;p19"/>
          <p:cNvPicPr preferRelativeResize="0"/>
          <p:nvPr/>
        </p:nvPicPr>
        <p:blipFill rotWithShape="1">
          <a:blip r:embed="rId3">
            <a:alphaModFix/>
          </a:blip>
          <a:srcRect b="0" l="0" r="0" t="0"/>
          <a:stretch/>
        </p:blipFill>
        <p:spPr>
          <a:xfrm>
            <a:off x="3519487" y="2895600"/>
            <a:ext cx="2867025" cy="1066800"/>
          </a:xfrm>
          <a:prstGeom prst="rect">
            <a:avLst/>
          </a:prstGeom>
          <a:noFill/>
          <a:ln>
            <a:noFill/>
          </a:ln>
        </p:spPr>
      </p:pic>
      <p:sp>
        <p:nvSpPr>
          <p:cNvPr id="368" name="Google Shape;368;p19"/>
          <p:cNvSpPr/>
          <p:nvPr/>
        </p:nvSpPr>
        <p:spPr>
          <a:xfrm>
            <a:off x="8028534" y="1520825"/>
            <a:ext cx="1439466" cy="416288"/>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Câu trả lời</a:t>
            </a:r>
            <a:endParaRPr b="1" sz="2000">
              <a:solidFill>
                <a:schemeClr val="lt1"/>
              </a:solidFill>
              <a:latin typeface="Arial"/>
              <a:ea typeface="Arial"/>
              <a:cs typeface="Arial"/>
              <a:sym typeface="Arial"/>
            </a:endParaRPr>
          </a:p>
        </p:txBody>
      </p:sp>
      <p:sp>
        <p:nvSpPr>
          <p:cNvPr id="369" name="Google Shape;369;p19"/>
          <p:cNvSpPr/>
          <p:nvPr/>
        </p:nvSpPr>
        <p:spPr>
          <a:xfrm>
            <a:off x="546895" y="1520825"/>
            <a:ext cx="8797130"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800">
                <a:solidFill>
                  <a:srgbClr val="0C0C0C"/>
                </a:solidFill>
                <a:latin typeface="Arial"/>
                <a:ea typeface="Arial"/>
                <a:cs typeface="Arial"/>
                <a:sym typeface="Arial"/>
              </a:rPr>
              <a:t>Google đã kiếm được bao nhiêu tiền?</a:t>
            </a:r>
            <a:endParaRPr sz="2800">
              <a:solidFill>
                <a:srgbClr val="0C0C0C"/>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
          <p:cNvSpPr txBox="1"/>
          <p:nvPr>
            <p:ph idx="1" type="body"/>
          </p:nvPr>
        </p:nvSpPr>
        <p:spPr>
          <a:xfrm>
            <a:off x="985323" y="2524714"/>
            <a:ext cx="4049522" cy="1329932"/>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4400"/>
              <a:buNone/>
            </a:pPr>
            <a:r>
              <a:rPr lang="en-US"/>
              <a:t>Giới thiệu về</a:t>
            </a:r>
            <a:endParaRPr/>
          </a:p>
          <a:p>
            <a:pPr indent="0" lvl="0" marL="0" rtl="0" algn="l">
              <a:lnSpc>
                <a:spcPct val="100000"/>
              </a:lnSpc>
              <a:spcBef>
                <a:spcPts val="0"/>
              </a:spcBef>
              <a:spcAft>
                <a:spcPts val="0"/>
              </a:spcAft>
              <a:buClr>
                <a:schemeClr val="dk1"/>
              </a:buClr>
              <a:buSzPts val="4400"/>
              <a:buNone/>
            </a:pPr>
            <a:r>
              <a:rPr lang="en-US"/>
              <a:t>Big Data</a:t>
            </a:r>
            <a:endParaRPr/>
          </a:p>
        </p:txBody>
      </p:sp>
      <p:sp>
        <p:nvSpPr>
          <p:cNvPr id="109" name="Google Shape;109;p2"/>
          <p:cNvSpPr txBox="1"/>
          <p:nvPr>
            <p:ph idx="2" type="body"/>
          </p:nvPr>
        </p:nvSpPr>
        <p:spPr>
          <a:xfrm>
            <a:off x="985323" y="2066881"/>
            <a:ext cx="5477256" cy="310896"/>
          </a:xfrm>
          <a:prstGeom prst="rect">
            <a:avLst/>
          </a:prstGeom>
          <a:noFill/>
          <a:ln>
            <a:noFill/>
          </a:ln>
        </p:spPr>
        <p:txBody>
          <a:bodyPr anchorCtr="0" anchor="ctr" bIns="45700" lIns="0" spcFirstLastPara="1" rIns="0" wrap="square" tIns="0">
            <a:noAutofit/>
          </a:bodyPr>
          <a:lstStyle/>
          <a:p>
            <a:pPr indent="0" lvl="0" marL="0" rtl="0" algn="l">
              <a:lnSpc>
                <a:spcPct val="100000"/>
              </a:lnSpc>
              <a:spcBef>
                <a:spcPts val="0"/>
              </a:spcBef>
              <a:spcAft>
                <a:spcPts val="0"/>
              </a:spcAft>
              <a:buClr>
                <a:srgbClr val="7F7F7F"/>
              </a:buClr>
              <a:buSzPts val="2000"/>
              <a:buNone/>
            </a:pPr>
            <a:r>
              <a:rPr lang="en-US"/>
              <a:t>Chương 1.</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20"/>
          <p:cNvSpPr/>
          <p:nvPr/>
        </p:nvSpPr>
        <p:spPr>
          <a:xfrm>
            <a:off x="449999" y="450000"/>
            <a:ext cx="5522175"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Dữ liệu đang biến đổi thế giới</a:t>
            </a:r>
            <a:endParaRPr sz="1800">
              <a:solidFill>
                <a:schemeClr val="lt1"/>
              </a:solidFill>
              <a:latin typeface="Arial"/>
              <a:ea typeface="Arial"/>
              <a:cs typeface="Arial"/>
              <a:sym typeface="Arial"/>
            </a:endParaRPr>
          </a:p>
        </p:txBody>
      </p:sp>
      <p:sp>
        <p:nvSpPr>
          <p:cNvPr id="376" name="Google Shape;376;p2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377" name="Google Shape;377;p20"/>
          <p:cNvSpPr/>
          <p:nvPr/>
        </p:nvSpPr>
        <p:spPr>
          <a:xfrm>
            <a:off x="546895" y="1523719"/>
            <a:ext cx="9037372"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800">
                <a:solidFill>
                  <a:srgbClr val="0C0C0C"/>
                </a:solidFill>
                <a:latin typeface="Arial"/>
                <a:ea typeface="Arial"/>
                <a:cs typeface="Arial"/>
                <a:sym typeface="Arial"/>
              </a:rPr>
              <a:t>[Trường hợp nghiên cứu 2] Thương mại điện tử</a:t>
            </a:r>
            <a:endParaRPr b="0" i="0" sz="2800" u="none" cap="none" strike="noStrike">
              <a:solidFill>
                <a:srgbClr val="0C0C0C"/>
              </a:solidFill>
              <a:latin typeface="Arial"/>
              <a:ea typeface="Arial"/>
              <a:cs typeface="Arial"/>
              <a:sym typeface="Arial"/>
            </a:endParaRPr>
          </a:p>
        </p:txBody>
      </p:sp>
      <p:grpSp>
        <p:nvGrpSpPr>
          <p:cNvPr id="378" name="Google Shape;378;p20"/>
          <p:cNvGrpSpPr/>
          <p:nvPr/>
        </p:nvGrpSpPr>
        <p:grpSpPr>
          <a:xfrm>
            <a:off x="558800" y="2232686"/>
            <a:ext cx="4252191" cy="1706457"/>
            <a:chOff x="558800" y="2232686"/>
            <a:chExt cx="5321299" cy="1706457"/>
          </a:xfrm>
        </p:grpSpPr>
        <p:grpSp>
          <p:nvGrpSpPr>
            <p:cNvPr id="379" name="Google Shape;379;p20"/>
            <p:cNvGrpSpPr/>
            <p:nvPr/>
          </p:nvGrpSpPr>
          <p:grpSpPr>
            <a:xfrm>
              <a:off x="558800" y="2232686"/>
              <a:ext cx="5321299" cy="430887"/>
              <a:chOff x="558800" y="2232686"/>
              <a:chExt cx="5321299" cy="430887"/>
            </a:xfrm>
          </p:grpSpPr>
          <p:sp>
            <p:nvSpPr>
              <p:cNvPr id="380" name="Google Shape;380;p20"/>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381" name="Google Shape;381;p20"/>
              <p:cNvSpPr/>
              <p:nvPr/>
            </p:nvSpPr>
            <p:spPr>
              <a:xfrm>
                <a:off x="711200" y="2232686"/>
                <a:ext cx="5168899"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Amazon sử dụng dữ liệu để bán hàng theo nhu cầu của bạn</a:t>
                </a:r>
                <a:endParaRPr sz="1400">
                  <a:solidFill>
                    <a:srgbClr val="262626"/>
                  </a:solidFill>
                  <a:latin typeface="Arial"/>
                  <a:ea typeface="Arial"/>
                  <a:cs typeface="Arial"/>
                  <a:sym typeface="Arial"/>
                </a:endParaRPr>
              </a:p>
            </p:txBody>
          </p:sp>
        </p:grpSp>
        <p:sp>
          <p:nvSpPr>
            <p:cNvPr id="382" name="Google Shape;382;p20"/>
            <p:cNvSpPr/>
            <p:nvPr/>
          </p:nvSpPr>
          <p:spPr>
            <a:xfrm>
              <a:off x="711201" y="2563519"/>
              <a:ext cx="4453227" cy="1375624"/>
            </a:xfrm>
            <a:prstGeom prst="rect">
              <a:avLst/>
            </a:prstGeom>
            <a:noFill/>
            <a:ln>
              <a:noFill/>
            </a:ln>
          </p:spPr>
          <p:txBody>
            <a:bodyPr anchorCtr="0" anchor="t" bIns="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Amazon hiện đang sử dụng tính năng lọc cộng tác giữa các mặt hàng, giúp chia tỷ lệ thành các tập dữ liệu lớn và đưa ra các đề xuất chất lượng cao theo thời gian thực</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35% doanh số bán hàng từ các đề xuất sản phẩm</a:t>
              </a:r>
              <a:endParaRPr sz="1300">
                <a:solidFill>
                  <a:srgbClr val="262626"/>
                </a:solidFill>
                <a:latin typeface="Arial"/>
                <a:ea typeface="Arial"/>
                <a:cs typeface="Arial"/>
                <a:sym typeface="Arial"/>
              </a:endParaRPr>
            </a:p>
          </p:txBody>
        </p:sp>
      </p:grpSp>
      <p:grpSp>
        <p:nvGrpSpPr>
          <p:cNvPr id="383" name="Google Shape;383;p20"/>
          <p:cNvGrpSpPr/>
          <p:nvPr/>
        </p:nvGrpSpPr>
        <p:grpSpPr>
          <a:xfrm>
            <a:off x="4680216" y="3160419"/>
            <a:ext cx="4663809" cy="2669627"/>
            <a:chOff x="4561609" y="2348345"/>
            <a:chExt cx="5008418" cy="2985936"/>
          </a:xfrm>
        </p:grpSpPr>
        <p:pic>
          <p:nvPicPr>
            <p:cNvPr id="384" name="Google Shape;384;p20"/>
            <p:cNvPicPr preferRelativeResize="0"/>
            <p:nvPr/>
          </p:nvPicPr>
          <p:blipFill rotWithShape="1">
            <a:blip r:embed="rId3">
              <a:alphaModFix/>
            </a:blip>
            <a:srcRect b="0" l="2891" r="2421" t="4553"/>
            <a:stretch/>
          </p:blipFill>
          <p:spPr>
            <a:xfrm>
              <a:off x="4810991" y="2566554"/>
              <a:ext cx="4540827" cy="2482609"/>
            </a:xfrm>
            <a:prstGeom prst="rect">
              <a:avLst/>
            </a:prstGeom>
            <a:noFill/>
            <a:ln>
              <a:noFill/>
            </a:ln>
          </p:spPr>
        </p:pic>
        <p:sp>
          <p:nvSpPr>
            <p:cNvPr id="385" name="Google Shape;385;p20"/>
            <p:cNvSpPr/>
            <p:nvPr/>
          </p:nvSpPr>
          <p:spPr>
            <a:xfrm>
              <a:off x="4561609" y="2348345"/>
              <a:ext cx="5008418" cy="2985936"/>
            </a:xfrm>
            <a:prstGeom prst="roundRect">
              <a:avLst>
                <a:gd fmla="val 10403" name="adj"/>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386" name="Google Shape;386;p20"/>
          <p:cNvSpPr txBox="1"/>
          <p:nvPr/>
        </p:nvSpPr>
        <p:spPr>
          <a:xfrm>
            <a:off x="5735769" y="2337128"/>
            <a:ext cx="2552701"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1429A0"/>
                </a:solidFill>
                <a:latin typeface="Arial"/>
                <a:ea typeface="Arial"/>
                <a:cs typeface="Arial"/>
                <a:sym typeface="Arial"/>
              </a:rPr>
              <a:t>35% doanh thu</a:t>
            </a:r>
            <a:endParaRPr b="1" sz="2800">
              <a:solidFill>
                <a:srgbClr val="1429A0"/>
              </a:solidFill>
              <a:latin typeface="Arial"/>
              <a:ea typeface="Arial"/>
              <a:cs typeface="Arial"/>
              <a:sym typeface="Arial"/>
            </a:endParaRPr>
          </a:p>
        </p:txBody>
      </p:sp>
      <p:pic>
        <p:nvPicPr>
          <p:cNvPr id="387" name="Google Shape;387;p20"/>
          <p:cNvPicPr preferRelativeResize="0"/>
          <p:nvPr/>
        </p:nvPicPr>
        <p:blipFill rotWithShape="1">
          <a:blip r:embed="rId4">
            <a:alphaModFix/>
          </a:blip>
          <a:srcRect b="0" l="0" r="0" t="0"/>
          <a:stretch/>
        </p:blipFill>
        <p:spPr>
          <a:xfrm rot="-2957727">
            <a:off x="7331487" y="2768983"/>
            <a:ext cx="858284" cy="65421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21"/>
          <p:cNvSpPr/>
          <p:nvPr/>
        </p:nvSpPr>
        <p:spPr>
          <a:xfrm>
            <a:off x="449999" y="450000"/>
            <a:ext cx="5522175"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Dữ liệu đang biến đổi thế giới</a:t>
            </a:r>
            <a:endParaRPr sz="1800">
              <a:solidFill>
                <a:schemeClr val="lt1"/>
              </a:solidFill>
              <a:latin typeface="Arial"/>
              <a:ea typeface="Arial"/>
              <a:cs typeface="Arial"/>
              <a:sym typeface="Arial"/>
            </a:endParaRPr>
          </a:p>
        </p:txBody>
      </p:sp>
      <p:sp>
        <p:nvSpPr>
          <p:cNvPr id="394" name="Google Shape;394;p2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395" name="Google Shape;395;p21"/>
          <p:cNvSpPr/>
          <p:nvPr/>
        </p:nvSpPr>
        <p:spPr>
          <a:xfrm>
            <a:off x="546895" y="1523719"/>
            <a:ext cx="9188776"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800">
                <a:solidFill>
                  <a:srgbClr val="0C0C0C"/>
                </a:solidFill>
                <a:latin typeface="Arial"/>
                <a:ea typeface="Arial"/>
                <a:cs typeface="Arial"/>
                <a:sym typeface="Arial"/>
              </a:rPr>
              <a:t>[Trường hợp nghiên cứu 3] Nội dung kinh doanh</a:t>
            </a:r>
            <a:endParaRPr b="0" i="0" sz="2800" u="none" cap="none" strike="noStrike">
              <a:solidFill>
                <a:srgbClr val="0C0C0C"/>
              </a:solidFill>
              <a:latin typeface="Arial"/>
              <a:ea typeface="Arial"/>
              <a:cs typeface="Arial"/>
              <a:sym typeface="Arial"/>
            </a:endParaRPr>
          </a:p>
        </p:txBody>
      </p:sp>
      <p:grpSp>
        <p:nvGrpSpPr>
          <p:cNvPr id="396" name="Google Shape;396;p21"/>
          <p:cNvGrpSpPr/>
          <p:nvPr/>
        </p:nvGrpSpPr>
        <p:grpSpPr>
          <a:xfrm>
            <a:off x="558800" y="2232686"/>
            <a:ext cx="5321299" cy="603591"/>
            <a:chOff x="558800" y="2232686"/>
            <a:chExt cx="5321299" cy="603591"/>
          </a:xfrm>
        </p:grpSpPr>
        <p:grpSp>
          <p:nvGrpSpPr>
            <p:cNvPr id="397" name="Google Shape;397;p21"/>
            <p:cNvGrpSpPr/>
            <p:nvPr/>
          </p:nvGrpSpPr>
          <p:grpSpPr>
            <a:xfrm>
              <a:off x="558800" y="2232686"/>
              <a:ext cx="5321299" cy="215444"/>
              <a:chOff x="558800" y="2232686"/>
              <a:chExt cx="5321299" cy="215444"/>
            </a:xfrm>
          </p:grpSpPr>
          <p:sp>
            <p:nvSpPr>
              <p:cNvPr id="398" name="Google Shape;398;p21"/>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399" name="Google Shape;399;p21"/>
              <p:cNvSpPr/>
              <p:nvPr/>
            </p:nvSpPr>
            <p:spPr>
              <a:xfrm>
                <a:off x="711200" y="2232686"/>
                <a:ext cx="5168899"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Đề xuất video của Netflix</a:t>
                </a:r>
                <a:endParaRPr/>
              </a:p>
            </p:txBody>
          </p:sp>
        </p:grpSp>
        <p:sp>
          <p:nvSpPr>
            <p:cNvPr id="400" name="Google Shape;400;p21"/>
            <p:cNvSpPr/>
            <p:nvPr/>
          </p:nvSpPr>
          <p:spPr>
            <a:xfrm>
              <a:off x="711201" y="2563519"/>
              <a:ext cx="4453227" cy="272758"/>
            </a:xfrm>
            <a:prstGeom prst="rect">
              <a:avLst/>
            </a:prstGeom>
            <a:noFill/>
            <a:ln>
              <a:noFill/>
            </a:ln>
          </p:spPr>
          <p:txBody>
            <a:bodyPr anchorCtr="0" anchor="t" bIns="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75% video phát trực tuyến từ các đề xuất</a:t>
              </a:r>
              <a:endParaRPr sz="1300">
                <a:solidFill>
                  <a:srgbClr val="262626"/>
                </a:solidFill>
                <a:latin typeface="Arial"/>
                <a:ea typeface="Arial"/>
                <a:cs typeface="Arial"/>
                <a:sym typeface="Arial"/>
              </a:endParaRPr>
            </a:p>
          </p:txBody>
        </p:sp>
      </p:grpSp>
      <p:grpSp>
        <p:nvGrpSpPr>
          <p:cNvPr id="401" name="Google Shape;401;p21"/>
          <p:cNvGrpSpPr/>
          <p:nvPr/>
        </p:nvGrpSpPr>
        <p:grpSpPr>
          <a:xfrm>
            <a:off x="5318880" y="3305899"/>
            <a:ext cx="3994372" cy="2842076"/>
            <a:chOff x="5318880" y="3305899"/>
            <a:chExt cx="3994372" cy="2842076"/>
          </a:xfrm>
        </p:grpSpPr>
        <p:pic>
          <p:nvPicPr>
            <p:cNvPr id="402" name="Google Shape;402;p21"/>
            <p:cNvPicPr preferRelativeResize="0"/>
            <p:nvPr/>
          </p:nvPicPr>
          <p:blipFill rotWithShape="1">
            <a:blip r:embed="rId3">
              <a:alphaModFix/>
            </a:blip>
            <a:srcRect b="0" l="0" r="0" t="0"/>
            <a:stretch/>
          </p:blipFill>
          <p:spPr>
            <a:xfrm>
              <a:off x="5318880" y="3305899"/>
              <a:ext cx="3994372" cy="2474501"/>
            </a:xfrm>
            <a:prstGeom prst="rect">
              <a:avLst/>
            </a:prstGeom>
            <a:noFill/>
            <a:ln>
              <a:noFill/>
            </a:ln>
          </p:spPr>
        </p:pic>
        <p:sp>
          <p:nvSpPr>
            <p:cNvPr id="403" name="Google Shape;403;p21"/>
            <p:cNvSpPr txBox="1"/>
            <p:nvPr/>
          </p:nvSpPr>
          <p:spPr>
            <a:xfrm>
              <a:off x="6722795" y="5840198"/>
              <a:ext cx="1423787" cy="30777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400">
                  <a:solidFill>
                    <a:srgbClr val="1F45BC"/>
                  </a:solidFill>
                  <a:latin typeface="Arial"/>
                  <a:ea typeface="Arial"/>
                  <a:cs typeface="Arial"/>
                  <a:sym typeface="Arial"/>
                </a:rPr>
                <a:t>[Trang cá nhân]</a:t>
              </a:r>
              <a:endParaRPr sz="1400">
                <a:solidFill>
                  <a:srgbClr val="1F45BC"/>
                </a:solidFill>
                <a:latin typeface="Arial"/>
                <a:ea typeface="Arial"/>
                <a:cs typeface="Arial"/>
                <a:sym typeface="Arial"/>
              </a:endParaRPr>
            </a:p>
          </p:txBody>
        </p:sp>
      </p:grpSp>
      <p:sp>
        <p:nvSpPr>
          <p:cNvPr id="404" name="Google Shape;404;p21"/>
          <p:cNvSpPr/>
          <p:nvPr/>
        </p:nvSpPr>
        <p:spPr>
          <a:xfrm>
            <a:off x="4122521" y="3569433"/>
            <a:ext cx="1013337" cy="386239"/>
          </a:xfrm>
          <a:prstGeom prst="rightArrow">
            <a:avLst>
              <a:gd fmla="val 33212" name="adj1"/>
              <a:gd fmla="val 76052" name="adj2"/>
            </a:avLst>
          </a:prstGeom>
          <a:solidFill>
            <a:srgbClr val="2D95E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05" name="Google Shape;405;p21"/>
          <p:cNvGrpSpPr/>
          <p:nvPr/>
        </p:nvGrpSpPr>
        <p:grpSpPr>
          <a:xfrm>
            <a:off x="560070" y="3300362"/>
            <a:ext cx="4575789" cy="2890089"/>
            <a:chOff x="560070" y="3300362"/>
            <a:chExt cx="4575789" cy="2890089"/>
          </a:xfrm>
        </p:grpSpPr>
        <p:sp>
          <p:nvSpPr>
            <p:cNvPr id="406" name="Google Shape;406;p21"/>
            <p:cNvSpPr txBox="1"/>
            <p:nvPr/>
          </p:nvSpPr>
          <p:spPr>
            <a:xfrm>
              <a:off x="598651" y="5448157"/>
              <a:ext cx="1422588"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1F45BC"/>
                  </a:solidFill>
                  <a:latin typeface="Arial"/>
                  <a:ea typeface="Arial"/>
                  <a:cs typeface="Arial"/>
                  <a:sym typeface="Arial"/>
                </a:rPr>
                <a:t>Thấu hiểu hành vi người dùng thông qua tác động của Chất lượng trải nghiệm</a:t>
              </a:r>
              <a:endParaRPr sz="1000">
                <a:solidFill>
                  <a:srgbClr val="1F45BC"/>
                </a:solidFill>
                <a:latin typeface="Arial"/>
                <a:ea typeface="Arial"/>
                <a:cs typeface="Arial"/>
                <a:sym typeface="Arial"/>
              </a:endParaRPr>
            </a:p>
          </p:txBody>
        </p:sp>
        <p:sp>
          <p:nvSpPr>
            <p:cNvPr id="407" name="Google Shape;407;p21"/>
            <p:cNvSpPr txBox="1"/>
            <p:nvPr/>
          </p:nvSpPr>
          <p:spPr>
            <a:xfrm>
              <a:off x="2120831" y="5459768"/>
              <a:ext cx="1422588"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1F45BC"/>
                  </a:solidFill>
                  <a:latin typeface="Arial"/>
                  <a:ea typeface="Arial"/>
                  <a:cs typeface="Arial"/>
                  <a:sym typeface="Arial"/>
                </a:rPr>
                <a:t>Cá nhân hóa trải nghiệm phát trực tuyến</a:t>
              </a:r>
              <a:endParaRPr sz="1000">
                <a:solidFill>
                  <a:srgbClr val="1F45BC"/>
                </a:solidFill>
                <a:latin typeface="Arial"/>
                <a:ea typeface="Arial"/>
                <a:cs typeface="Arial"/>
                <a:sym typeface="Arial"/>
              </a:endParaRPr>
            </a:p>
          </p:txBody>
        </p:sp>
        <p:sp>
          <p:nvSpPr>
            <p:cNvPr id="408" name="Google Shape;408;p21"/>
            <p:cNvSpPr txBox="1"/>
            <p:nvPr/>
          </p:nvSpPr>
          <p:spPr>
            <a:xfrm>
              <a:off x="3640374" y="5456761"/>
              <a:ext cx="1422588" cy="4154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1F45BC"/>
                  </a:solidFill>
                  <a:latin typeface="Arial"/>
                  <a:ea typeface="Arial"/>
                  <a:cs typeface="Arial"/>
                  <a:sym typeface="Arial"/>
                </a:rPr>
                <a:t>Tối ưu hóa tìm kiếm nội dung</a:t>
              </a:r>
              <a:endParaRPr sz="1000">
                <a:solidFill>
                  <a:srgbClr val="1F45BC"/>
                </a:solidFill>
                <a:latin typeface="Arial"/>
                <a:ea typeface="Arial"/>
                <a:cs typeface="Arial"/>
                <a:sym typeface="Arial"/>
              </a:endParaRPr>
            </a:p>
          </p:txBody>
        </p:sp>
        <p:sp>
          <p:nvSpPr>
            <p:cNvPr id="409" name="Google Shape;409;p21"/>
            <p:cNvSpPr/>
            <p:nvPr/>
          </p:nvSpPr>
          <p:spPr>
            <a:xfrm>
              <a:off x="657225" y="4117255"/>
              <a:ext cx="4405737" cy="342546"/>
            </a:xfrm>
            <a:prstGeom prst="trapezoid">
              <a:avLst>
                <a:gd fmla="val 397127" name="adj"/>
              </a:avLst>
            </a:prstGeom>
            <a:solidFill>
              <a:srgbClr val="CDE0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0" name="Google Shape;410;p21"/>
            <p:cNvSpPr/>
            <p:nvPr/>
          </p:nvSpPr>
          <p:spPr>
            <a:xfrm>
              <a:off x="560070" y="4450703"/>
              <a:ext cx="4575789" cy="1739748"/>
            </a:xfrm>
            <a:prstGeom prst="roundRect">
              <a:avLst>
                <a:gd fmla="val 7360" name="adj"/>
              </a:avLst>
            </a:prstGeom>
            <a:noFill/>
            <a:ln cap="flat" cmpd="sng" w="1905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Netflix voucher/ gift card – TAPAHI.com" id="411" name="Google Shape;411;p21"/>
            <p:cNvPicPr preferRelativeResize="0"/>
            <p:nvPr/>
          </p:nvPicPr>
          <p:blipFill rotWithShape="1">
            <a:blip r:embed="rId4">
              <a:alphaModFix/>
            </a:blip>
            <a:srcRect b="0" l="0" r="0" t="0"/>
            <a:stretch/>
          </p:blipFill>
          <p:spPr>
            <a:xfrm>
              <a:off x="1972832" y="3300362"/>
              <a:ext cx="1774521" cy="832149"/>
            </a:xfrm>
            <a:prstGeom prst="rect">
              <a:avLst/>
            </a:prstGeom>
            <a:noFill/>
            <a:ln>
              <a:noFill/>
            </a:ln>
          </p:spPr>
        </p:pic>
        <p:grpSp>
          <p:nvGrpSpPr>
            <p:cNvPr id="412" name="Google Shape;412;p21"/>
            <p:cNvGrpSpPr/>
            <p:nvPr/>
          </p:nvGrpSpPr>
          <p:grpSpPr>
            <a:xfrm>
              <a:off x="900622" y="4603174"/>
              <a:ext cx="818645" cy="818645"/>
              <a:chOff x="900622" y="4603174"/>
              <a:chExt cx="818645" cy="818645"/>
            </a:xfrm>
          </p:grpSpPr>
          <p:grpSp>
            <p:nvGrpSpPr>
              <p:cNvPr id="413" name="Google Shape;413;p21"/>
              <p:cNvGrpSpPr/>
              <p:nvPr/>
            </p:nvGrpSpPr>
            <p:grpSpPr>
              <a:xfrm>
                <a:off x="900622" y="4605285"/>
                <a:ext cx="818645" cy="816533"/>
                <a:chOff x="544744" y="4409871"/>
                <a:chExt cx="1153427" cy="1066800"/>
              </a:xfrm>
            </p:grpSpPr>
            <p:pic>
              <p:nvPicPr>
                <p:cNvPr id="414" name="Google Shape;414;p21"/>
                <p:cNvPicPr preferRelativeResize="0"/>
                <p:nvPr/>
              </p:nvPicPr>
              <p:blipFill rotWithShape="1">
                <a:blip r:embed="rId5">
                  <a:alphaModFix/>
                </a:blip>
                <a:srcRect b="0" l="0" r="0" t="0"/>
                <a:stretch/>
              </p:blipFill>
              <p:spPr>
                <a:xfrm>
                  <a:off x="600730" y="4409871"/>
                  <a:ext cx="1009650" cy="1066800"/>
                </a:xfrm>
                <a:prstGeom prst="rect">
                  <a:avLst/>
                </a:prstGeom>
                <a:noFill/>
                <a:ln>
                  <a:noFill/>
                </a:ln>
              </p:spPr>
            </p:pic>
            <p:sp>
              <p:nvSpPr>
                <p:cNvPr id="415" name="Google Shape;415;p21"/>
                <p:cNvSpPr/>
                <p:nvPr/>
              </p:nvSpPr>
              <p:spPr>
                <a:xfrm>
                  <a:off x="544744" y="4409871"/>
                  <a:ext cx="1153427" cy="1066800"/>
                </a:xfrm>
                <a:prstGeom prst="ellipse">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416" name="Google Shape;416;p21"/>
              <p:cNvSpPr/>
              <p:nvPr/>
            </p:nvSpPr>
            <p:spPr>
              <a:xfrm>
                <a:off x="900622" y="4603174"/>
                <a:ext cx="818645" cy="818645"/>
              </a:xfrm>
              <a:prstGeom prst="ellipse">
                <a:avLst/>
              </a:prstGeom>
              <a:noFill/>
              <a:ln cap="flat" cmpd="sng" w="28575">
                <a:solidFill>
                  <a:srgbClr val="2D95E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417" name="Google Shape;417;p21"/>
            <p:cNvGrpSpPr/>
            <p:nvPr/>
          </p:nvGrpSpPr>
          <p:grpSpPr>
            <a:xfrm>
              <a:off x="2428130" y="4603174"/>
              <a:ext cx="824394" cy="818645"/>
              <a:chOff x="2428130" y="4603174"/>
              <a:chExt cx="824394" cy="818645"/>
            </a:xfrm>
          </p:grpSpPr>
          <p:grpSp>
            <p:nvGrpSpPr>
              <p:cNvPr id="418" name="Google Shape;418;p21"/>
              <p:cNvGrpSpPr/>
              <p:nvPr/>
            </p:nvGrpSpPr>
            <p:grpSpPr>
              <a:xfrm>
                <a:off x="2433879" y="4608862"/>
                <a:ext cx="818645" cy="812955"/>
                <a:chOff x="2344078" y="4590172"/>
                <a:chExt cx="818645" cy="787280"/>
              </a:xfrm>
            </p:grpSpPr>
            <p:pic>
              <p:nvPicPr>
                <p:cNvPr id="419" name="Google Shape;419;p21"/>
                <p:cNvPicPr preferRelativeResize="0"/>
                <p:nvPr/>
              </p:nvPicPr>
              <p:blipFill rotWithShape="1">
                <a:blip r:embed="rId6">
                  <a:alphaModFix/>
                </a:blip>
                <a:srcRect b="0" l="0" r="0" t="0"/>
                <a:stretch/>
              </p:blipFill>
              <p:spPr>
                <a:xfrm>
                  <a:off x="2382042" y="4590172"/>
                  <a:ext cx="742716" cy="735288"/>
                </a:xfrm>
                <a:prstGeom prst="rect">
                  <a:avLst/>
                </a:prstGeom>
                <a:noFill/>
                <a:ln>
                  <a:noFill/>
                </a:ln>
              </p:spPr>
            </p:pic>
            <p:sp>
              <p:nvSpPr>
                <p:cNvPr id="420" name="Google Shape;420;p21"/>
                <p:cNvSpPr/>
                <p:nvPr/>
              </p:nvSpPr>
              <p:spPr>
                <a:xfrm>
                  <a:off x="2344078" y="4590172"/>
                  <a:ext cx="818645" cy="787280"/>
                </a:xfrm>
                <a:prstGeom prst="ellipse">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421" name="Google Shape;421;p21"/>
              <p:cNvSpPr/>
              <p:nvPr/>
            </p:nvSpPr>
            <p:spPr>
              <a:xfrm>
                <a:off x="2428130" y="4603174"/>
                <a:ext cx="818645" cy="818645"/>
              </a:xfrm>
              <a:prstGeom prst="ellipse">
                <a:avLst/>
              </a:prstGeom>
              <a:noFill/>
              <a:ln cap="flat" cmpd="sng" w="28575">
                <a:solidFill>
                  <a:srgbClr val="2D95E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422" name="Google Shape;422;p21"/>
            <p:cNvGrpSpPr/>
            <p:nvPr/>
          </p:nvGrpSpPr>
          <p:grpSpPr>
            <a:xfrm>
              <a:off x="3942659" y="4614031"/>
              <a:ext cx="826873" cy="818645"/>
              <a:chOff x="3942659" y="4614031"/>
              <a:chExt cx="826873" cy="818645"/>
            </a:xfrm>
          </p:grpSpPr>
          <p:grpSp>
            <p:nvGrpSpPr>
              <p:cNvPr id="423" name="Google Shape;423;p21"/>
              <p:cNvGrpSpPr/>
              <p:nvPr/>
            </p:nvGrpSpPr>
            <p:grpSpPr>
              <a:xfrm>
                <a:off x="3942659" y="4614080"/>
                <a:ext cx="818645" cy="818596"/>
                <a:chOff x="3356673" y="4614314"/>
                <a:chExt cx="818645" cy="791131"/>
              </a:xfrm>
            </p:grpSpPr>
            <p:pic>
              <p:nvPicPr>
                <p:cNvPr id="424" name="Google Shape;424;p21"/>
                <p:cNvPicPr preferRelativeResize="0"/>
                <p:nvPr/>
              </p:nvPicPr>
              <p:blipFill rotWithShape="1">
                <a:blip r:embed="rId7">
                  <a:alphaModFix/>
                </a:blip>
                <a:srcRect b="0" l="0" r="0" t="0"/>
                <a:stretch/>
              </p:blipFill>
              <p:spPr>
                <a:xfrm>
                  <a:off x="3418479" y="4614314"/>
                  <a:ext cx="711491" cy="786028"/>
                </a:xfrm>
                <a:prstGeom prst="rect">
                  <a:avLst/>
                </a:prstGeom>
                <a:noFill/>
                <a:ln>
                  <a:noFill/>
                </a:ln>
              </p:spPr>
            </p:pic>
            <p:sp>
              <p:nvSpPr>
                <p:cNvPr id="425" name="Google Shape;425;p21"/>
                <p:cNvSpPr/>
                <p:nvPr/>
              </p:nvSpPr>
              <p:spPr>
                <a:xfrm>
                  <a:off x="3356673" y="4618165"/>
                  <a:ext cx="818645" cy="787280"/>
                </a:xfrm>
                <a:prstGeom prst="ellipse">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426" name="Google Shape;426;p21"/>
              <p:cNvSpPr/>
              <p:nvPr/>
            </p:nvSpPr>
            <p:spPr>
              <a:xfrm>
                <a:off x="3950887" y="4614031"/>
                <a:ext cx="818645" cy="818645"/>
              </a:xfrm>
              <a:prstGeom prst="ellipse">
                <a:avLst/>
              </a:prstGeom>
              <a:noFill/>
              <a:ln cap="flat" cmpd="sng" w="28575">
                <a:solidFill>
                  <a:srgbClr val="2D95E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22"/>
          <p:cNvSpPr/>
          <p:nvPr/>
        </p:nvSpPr>
        <p:spPr>
          <a:xfrm>
            <a:off x="449999" y="450000"/>
            <a:ext cx="5522175"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Dữ liệu đang biến đổi thế giới</a:t>
            </a:r>
            <a:endParaRPr sz="1800">
              <a:solidFill>
                <a:schemeClr val="lt1"/>
              </a:solidFill>
              <a:latin typeface="Arial"/>
              <a:ea typeface="Arial"/>
              <a:cs typeface="Arial"/>
              <a:sym typeface="Arial"/>
            </a:endParaRPr>
          </a:p>
        </p:txBody>
      </p:sp>
      <p:sp>
        <p:nvSpPr>
          <p:cNvPr id="433" name="Google Shape;433;p2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434" name="Google Shape;434;p22"/>
          <p:cNvSpPr/>
          <p:nvPr/>
        </p:nvSpPr>
        <p:spPr>
          <a:xfrm>
            <a:off x="546895" y="1523719"/>
            <a:ext cx="8797130"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800">
                <a:solidFill>
                  <a:srgbClr val="0C0C0C"/>
                </a:solidFill>
                <a:latin typeface="Arial"/>
                <a:ea typeface="Arial"/>
                <a:cs typeface="Arial"/>
                <a:sym typeface="Arial"/>
              </a:rPr>
              <a:t>Thay đổi người bảo vệ – Vốn hóa thị trường</a:t>
            </a:r>
            <a:endParaRPr sz="2800">
              <a:solidFill>
                <a:srgbClr val="0C0C0C"/>
              </a:solidFill>
              <a:latin typeface="Arial"/>
              <a:ea typeface="Arial"/>
              <a:cs typeface="Arial"/>
              <a:sym typeface="Arial"/>
            </a:endParaRPr>
          </a:p>
        </p:txBody>
      </p:sp>
      <p:sp>
        <p:nvSpPr>
          <p:cNvPr id="435" name="Google Shape;435;p22"/>
          <p:cNvSpPr txBox="1"/>
          <p:nvPr/>
        </p:nvSpPr>
        <p:spPr>
          <a:xfrm>
            <a:off x="2361710" y="2182030"/>
            <a:ext cx="989481"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1400">
                <a:solidFill>
                  <a:srgbClr val="1F45BC"/>
                </a:solidFill>
                <a:latin typeface="Arial"/>
                <a:ea typeface="Arial"/>
                <a:cs typeface="Arial"/>
                <a:sym typeface="Arial"/>
              </a:rPr>
              <a:t>2009</a:t>
            </a:r>
            <a:endParaRPr b="0" sz="1400">
              <a:solidFill>
                <a:srgbClr val="1F45BC"/>
              </a:solidFill>
              <a:latin typeface="Arial"/>
              <a:ea typeface="Arial"/>
              <a:cs typeface="Arial"/>
              <a:sym typeface="Arial"/>
            </a:endParaRPr>
          </a:p>
        </p:txBody>
      </p:sp>
      <p:sp>
        <p:nvSpPr>
          <p:cNvPr id="436" name="Google Shape;436;p22"/>
          <p:cNvSpPr txBox="1"/>
          <p:nvPr/>
        </p:nvSpPr>
        <p:spPr>
          <a:xfrm>
            <a:off x="6547895" y="2182030"/>
            <a:ext cx="1100474"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1400">
                <a:solidFill>
                  <a:srgbClr val="1F45BC"/>
                </a:solidFill>
                <a:latin typeface="Arial"/>
                <a:ea typeface="Arial"/>
                <a:cs typeface="Arial"/>
                <a:sym typeface="Arial"/>
              </a:rPr>
              <a:t>2021</a:t>
            </a:r>
            <a:endParaRPr b="0" sz="1400">
              <a:solidFill>
                <a:srgbClr val="1F45BC"/>
              </a:solidFill>
              <a:latin typeface="Arial"/>
              <a:ea typeface="Arial"/>
              <a:cs typeface="Arial"/>
              <a:sym typeface="Arial"/>
            </a:endParaRPr>
          </a:p>
        </p:txBody>
      </p:sp>
      <p:grpSp>
        <p:nvGrpSpPr>
          <p:cNvPr id="437" name="Google Shape;437;p22"/>
          <p:cNvGrpSpPr/>
          <p:nvPr/>
        </p:nvGrpSpPr>
        <p:grpSpPr>
          <a:xfrm>
            <a:off x="455098" y="2503489"/>
            <a:ext cx="8990090" cy="3817457"/>
            <a:chOff x="455098" y="2503489"/>
            <a:chExt cx="8990090" cy="3817457"/>
          </a:xfrm>
        </p:grpSpPr>
        <p:sp>
          <p:nvSpPr>
            <p:cNvPr id="438" name="Google Shape;438;p22"/>
            <p:cNvSpPr/>
            <p:nvPr/>
          </p:nvSpPr>
          <p:spPr>
            <a:xfrm>
              <a:off x="1511924" y="5982392"/>
              <a:ext cx="6882152"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1F45BC"/>
                  </a:solidFill>
                  <a:latin typeface="Arial"/>
                  <a:ea typeface="Arial"/>
                  <a:cs typeface="Arial"/>
                  <a:sym typeface="Arial"/>
                </a:rPr>
                <a:t>Tài nguyên quý giá nhất thế giới không còn là dầu mỏ mà là dữ liệu</a:t>
              </a:r>
              <a:endParaRPr sz="1600">
                <a:solidFill>
                  <a:srgbClr val="1F45BC"/>
                </a:solidFill>
                <a:latin typeface="Arial"/>
                <a:ea typeface="Arial"/>
                <a:cs typeface="Arial"/>
                <a:sym typeface="Arial"/>
              </a:endParaRPr>
            </a:p>
          </p:txBody>
        </p:sp>
        <p:sp>
          <p:nvSpPr>
            <p:cNvPr id="439" name="Google Shape;439;p22"/>
            <p:cNvSpPr/>
            <p:nvPr/>
          </p:nvSpPr>
          <p:spPr>
            <a:xfrm>
              <a:off x="4762725" y="3525741"/>
              <a:ext cx="416662" cy="1229044"/>
            </a:xfrm>
            <a:prstGeom prst="chevron">
              <a:avLst>
                <a:gd fmla="val 50000" name="adj"/>
              </a:avLst>
            </a:prstGeom>
            <a:solidFill>
              <a:srgbClr val="2D95EC"/>
            </a:solidFill>
            <a:ln cap="flat" cmpd="sng" w="12700">
              <a:solidFill>
                <a:srgbClr val="2D95E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440" name="Google Shape;440;p22"/>
            <p:cNvPicPr preferRelativeResize="0"/>
            <p:nvPr/>
          </p:nvPicPr>
          <p:blipFill rotWithShape="1">
            <a:blip r:embed="rId3">
              <a:alphaModFix/>
            </a:blip>
            <a:srcRect b="36066" l="25808" r="26288" t="35399"/>
            <a:stretch/>
          </p:blipFill>
          <p:spPr>
            <a:xfrm>
              <a:off x="1140716" y="5292014"/>
              <a:ext cx="2250030" cy="502619"/>
            </a:xfrm>
            <a:prstGeom prst="rect">
              <a:avLst/>
            </a:prstGeom>
            <a:noFill/>
            <a:ln>
              <a:noFill/>
            </a:ln>
          </p:spPr>
        </p:pic>
        <p:pic>
          <p:nvPicPr>
            <p:cNvPr id="441" name="Google Shape;441;p22"/>
            <p:cNvPicPr preferRelativeResize="0"/>
            <p:nvPr/>
          </p:nvPicPr>
          <p:blipFill rotWithShape="1">
            <a:blip r:embed="rId4">
              <a:alphaModFix/>
            </a:blip>
            <a:srcRect b="18147" l="5343" r="9035" t="14326"/>
            <a:stretch/>
          </p:blipFill>
          <p:spPr>
            <a:xfrm>
              <a:off x="3640856" y="5392581"/>
              <a:ext cx="823495" cy="342316"/>
            </a:xfrm>
            <a:prstGeom prst="rect">
              <a:avLst/>
            </a:prstGeom>
            <a:noFill/>
            <a:ln>
              <a:noFill/>
            </a:ln>
          </p:spPr>
        </p:pic>
        <p:grpSp>
          <p:nvGrpSpPr>
            <p:cNvPr id="442" name="Google Shape;442;p22"/>
            <p:cNvGrpSpPr/>
            <p:nvPr/>
          </p:nvGrpSpPr>
          <p:grpSpPr>
            <a:xfrm>
              <a:off x="1367819" y="2743322"/>
              <a:ext cx="2889178" cy="2175028"/>
              <a:chOff x="1289882" y="2690860"/>
              <a:chExt cx="3252070" cy="2448220"/>
            </a:xfrm>
          </p:grpSpPr>
          <p:pic>
            <p:nvPicPr>
              <p:cNvPr id="443" name="Google Shape;443;p22"/>
              <p:cNvPicPr preferRelativeResize="0"/>
              <p:nvPr/>
            </p:nvPicPr>
            <p:blipFill rotWithShape="1">
              <a:blip r:embed="rId5">
                <a:alphaModFix/>
              </a:blip>
              <a:srcRect b="21649" l="0" r="4420" t="31485"/>
              <a:stretch/>
            </p:blipFill>
            <p:spPr>
              <a:xfrm>
                <a:off x="1424257" y="2690860"/>
                <a:ext cx="2772931" cy="522089"/>
              </a:xfrm>
              <a:prstGeom prst="rect">
                <a:avLst/>
              </a:prstGeom>
              <a:noFill/>
              <a:ln>
                <a:noFill/>
              </a:ln>
            </p:spPr>
          </p:pic>
          <p:pic>
            <p:nvPicPr>
              <p:cNvPr descr="텍스트, 벡터그래픽, 레이저이(가) 표시된 사진&#10;&#10;자동 생성된 설명" id="444" name="Google Shape;444;p22"/>
              <p:cNvPicPr preferRelativeResize="0"/>
              <p:nvPr/>
            </p:nvPicPr>
            <p:blipFill rotWithShape="1">
              <a:blip r:embed="rId6">
                <a:alphaModFix/>
              </a:blip>
              <a:srcRect b="0" l="26906" r="26436" t="0"/>
              <a:stretch/>
            </p:blipFill>
            <p:spPr>
              <a:xfrm>
                <a:off x="3667392" y="3035730"/>
                <a:ext cx="874560" cy="1169643"/>
              </a:xfrm>
              <a:prstGeom prst="rect">
                <a:avLst/>
              </a:prstGeom>
              <a:noFill/>
              <a:ln>
                <a:noFill/>
              </a:ln>
            </p:spPr>
          </p:pic>
          <p:pic>
            <p:nvPicPr>
              <p:cNvPr id="445" name="Google Shape;445;p22"/>
              <p:cNvPicPr preferRelativeResize="0"/>
              <p:nvPr/>
            </p:nvPicPr>
            <p:blipFill rotWithShape="1">
              <a:blip r:embed="rId7">
                <a:alphaModFix/>
              </a:blip>
              <a:srcRect b="0" l="24194" r="27005" t="0"/>
              <a:stretch/>
            </p:blipFill>
            <p:spPr>
              <a:xfrm>
                <a:off x="3722964" y="4230281"/>
                <a:ext cx="789135" cy="908799"/>
              </a:xfrm>
              <a:prstGeom prst="rect">
                <a:avLst/>
              </a:prstGeom>
              <a:noFill/>
              <a:ln>
                <a:noFill/>
              </a:ln>
            </p:spPr>
          </p:pic>
          <p:pic>
            <p:nvPicPr>
              <p:cNvPr descr="옅은이(가) 표시된 사진&#10;&#10;자동 생성된 설명" id="446" name="Google Shape;446;p22"/>
              <p:cNvPicPr preferRelativeResize="0"/>
              <p:nvPr/>
            </p:nvPicPr>
            <p:blipFill rotWithShape="1">
              <a:blip r:embed="rId8">
                <a:alphaModFix/>
              </a:blip>
              <a:srcRect b="0" l="22407" r="23096" t="0"/>
              <a:stretch/>
            </p:blipFill>
            <p:spPr>
              <a:xfrm>
                <a:off x="2383497" y="3296998"/>
                <a:ext cx="1145312" cy="1181101"/>
              </a:xfrm>
              <a:prstGeom prst="rect">
                <a:avLst/>
              </a:prstGeom>
              <a:noFill/>
              <a:ln>
                <a:noFill/>
              </a:ln>
            </p:spPr>
          </p:pic>
          <p:pic>
            <p:nvPicPr>
              <p:cNvPr id="447" name="Google Shape;447;p22"/>
              <p:cNvPicPr preferRelativeResize="0"/>
              <p:nvPr/>
            </p:nvPicPr>
            <p:blipFill rotWithShape="1">
              <a:blip r:embed="rId9">
                <a:alphaModFix/>
              </a:blip>
              <a:srcRect b="0" l="5925" r="5924" t="0"/>
              <a:stretch/>
            </p:blipFill>
            <p:spPr>
              <a:xfrm>
                <a:off x="1289882" y="3411415"/>
                <a:ext cx="978314" cy="863394"/>
              </a:xfrm>
              <a:prstGeom prst="rect">
                <a:avLst/>
              </a:prstGeom>
              <a:noFill/>
              <a:ln>
                <a:noFill/>
              </a:ln>
            </p:spPr>
          </p:pic>
          <p:pic>
            <p:nvPicPr>
              <p:cNvPr id="448" name="Google Shape;448;p22"/>
              <p:cNvPicPr preferRelativeResize="0"/>
              <p:nvPr/>
            </p:nvPicPr>
            <p:blipFill rotWithShape="1">
              <a:blip r:embed="rId10">
                <a:alphaModFix/>
              </a:blip>
              <a:srcRect b="36363" l="6057" r="5446" t="39691"/>
              <a:stretch/>
            </p:blipFill>
            <p:spPr>
              <a:xfrm>
                <a:off x="1412209" y="4724929"/>
                <a:ext cx="2128974" cy="361786"/>
              </a:xfrm>
              <a:prstGeom prst="rect">
                <a:avLst/>
              </a:prstGeom>
              <a:noFill/>
              <a:ln>
                <a:noFill/>
              </a:ln>
            </p:spPr>
          </p:pic>
        </p:grpSp>
        <p:sp>
          <p:nvSpPr>
            <p:cNvPr id="449" name="Google Shape;449;p22"/>
            <p:cNvSpPr/>
            <p:nvPr/>
          </p:nvSpPr>
          <p:spPr>
            <a:xfrm>
              <a:off x="969984" y="2503489"/>
              <a:ext cx="3696732" cy="2574734"/>
            </a:xfrm>
            <a:prstGeom prst="roundRect">
              <a:avLst>
                <a:gd fmla="val 3849" name="adj"/>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0" name="Google Shape;450;p22"/>
            <p:cNvSpPr/>
            <p:nvPr/>
          </p:nvSpPr>
          <p:spPr>
            <a:xfrm>
              <a:off x="965323" y="5149002"/>
              <a:ext cx="3696733" cy="788126"/>
            </a:xfrm>
            <a:prstGeom prst="roundRect">
              <a:avLst>
                <a:gd fmla="val 9891" name="adj"/>
              </a:avLst>
            </a:prstGeom>
            <a:noFill/>
            <a:ln cap="flat" cmpd="sng" w="28575">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51" name="Google Shape;451;p22"/>
            <p:cNvGrpSpPr/>
            <p:nvPr/>
          </p:nvGrpSpPr>
          <p:grpSpPr>
            <a:xfrm>
              <a:off x="5521609" y="2667189"/>
              <a:ext cx="3153047" cy="2287522"/>
              <a:chOff x="5484230" y="2692589"/>
              <a:chExt cx="3153047" cy="2287522"/>
            </a:xfrm>
          </p:grpSpPr>
          <p:pic>
            <p:nvPicPr>
              <p:cNvPr id="452" name="Google Shape;452;p22"/>
              <p:cNvPicPr preferRelativeResize="0"/>
              <p:nvPr/>
            </p:nvPicPr>
            <p:blipFill rotWithShape="1">
              <a:blip r:embed="rId3">
                <a:alphaModFix/>
              </a:blip>
              <a:srcRect b="36066" l="25808" r="26288" t="35399"/>
              <a:stretch/>
            </p:blipFill>
            <p:spPr>
              <a:xfrm>
                <a:off x="5759230" y="2843531"/>
                <a:ext cx="1952532" cy="436163"/>
              </a:xfrm>
              <a:prstGeom prst="rect">
                <a:avLst/>
              </a:prstGeom>
              <a:noFill/>
              <a:ln>
                <a:noFill/>
              </a:ln>
            </p:spPr>
          </p:pic>
          <p:pic>
            <p:nvPicPr>
              <p:cNvPr id="453" name="Google Shape;453;p22"/>
              <p:cNvPicPr preferRelativeResize="0"/>
              <p:nvPr/>
            </p:nvPicPr>
            <p:blipFill rotWithShape="1">
              <a:blip r:embed="rId11">
                <a:alphaModFix/>
              </a:blip>
              <a:srcRect b="0" l="0" r="0" t="0"/>
              <a:stretch/>
            </p:blipFill>
            <p:spPr>
              <a:xfrm>
                <a:off x="5759230" y="4230282"/>
                <a:ext cx="1326803" cy="401386"/>
              </a:xfrm>
              <a:prstGeom prst="rect">
                <a:avLst/>
              </a:prstGeom>
              <a:noFill/>
              <a:ln>
                <a:noFill/>
              </a:ln>
            </p:spPr>
          </p:pic>
          <p:pic>
            <p:nvPicPr>
              <p:cNvPr id="454" name="Google Shape;454;p22"/>
              <p:cNvPicPr preferRelativeResize="0"/>
              <p:nvPr/>
            </p:nvPicPr>
            <p:blipFill rotWithShape="1">
              <a:blip r:embed="rId12">
                <a:alphaModFix/>
              </a:blip>
              <a:srcRect b="32263" l="9287" r="10134" t="29872"/>
              <a:stretch/>
            </p:blipFill>
            <p:spPr>
              <a:xfrm>
                <a:off x="7235358" y="4193245"/>
                <a:ext cx="1326803" cy="350817"/>
              </a:xfrm>
              <a:prstGeom prst="rect">
                <a:avLst/>
              </a:prstGeom>
              <a:noFill/>
              <a:ln>
                <a:noFill/>
              </a:ln>
            </p:spPr>
          </p:pic>
          <p:pic>
            <p:nvPicPr>
              <p:cNvPr id="455" name="Google Shape;455;p22"/>
              <p:cNvPicPr preferRelativeResize="0"/>
              <p:nvPr/>
            </p:nvPicPr>
            <p:blipFill rotWithShape="1">
              <a:blip r:embed="rId13">
                <a:alphaModFix/>
              </a:blip>
              <a:srcRect b="0" l="0" r="0" t="0"/>
              <a:stretch/>
            </p:blipFill>
            <p:spPr>
              <a:xfrm>
                <a:off x="6374621" y="4747712"/>
                <a:ext cx="1721474" cy="232399"/>
              </a:xfrm>
              <a:prstGeom prst="rect">
                <a:avLst/>
              </a:prstGeom>
              <a:noFill/>
              <a:ln>
                <a:noFill/>
              </a:ln>
            </p:spPr>
          </p:pic>
          <p:pic>
            <p:nvPicPr>
              <p:cNvPr id="456" name="Google Shape;456;p22"/>
              <p:cNvPicPr preferRelativeResize="0"/>
              <p:nvPr/>
            </p:nvPicPr>
            <p:blipFill rotWithShape="1">
              <a:blip r:embed="rId14">
                <a:alphaModFix/>
              </a:blip>
              <a:srcRect b="38299" l="0" r="0" t="38299"/>
              <a:stretch/>
            </p:blipFill>
            <p:spPr>
              <a:xfrm>
                <a:off x="5484230" y="3493360"/>
                <a:ext cx="3153047" cy="491143"/>
              </a:xfrm>
              <a:prstGeom prst="rect">
                <a:avLst/>
              </a:prstGeom>
              <a:noFill/>
              <a:ln>
                <a:noFill/>
              </a:ln>
            </p:spPr>
          </p:pic>
          <p:pic>
            <p:nvPicPr>
              <p:cNvPr id="457" name="Google Shape;457;p22"/>
              <p:cNvPicPr preferRelativeResize="0"/>
              <p:nvPr/>
            </p:nvPicPr>
            <p:blipFill rotWithShape="1">
              <a:blip r:embed="rId15">
                <a:alphaModFix/>
              </a:blip>
              <a:srcRect b="0" l="23818" r="23818" t="0"/>
              <a:stretch/>
            </p:blipFill>
            <p:spPr>
              <a:xfrm>
                <a:off x="7952487" y="2692589"/>
                <a:ext cx="599167" cy="716283"/>
              </a:xfrm>
              <a:prstGeom prst="rect">
                <a:avLst/>
              </a:prstGeom>
              <a:noFill/>
              <a:ln>
                <a:noFill/>
              </a:ln>
            </p:spPr>
          </p:pic>
        </p:grpSp>
        <p:pic>
          <p:nvPicPr>
            <p:cNvPr id="458" name="Google Shape;458;p22"/>
            <p:cNvPicPr preferRelativeResize="0"/>
            <p:nvPr/>
          </p:nvPicPr>
          <p:blipFill rotWithShape="1">
            <a:blip r:embed="rId16">
              <a:alphaModFix/>
            </a:blip>
            <a:srcRect b="0" l="0" r="0" t="0"/>
            <a:stretch/>
          </p:blipFill>
          <p:spPr>
            <a:xfrm>
              <a:off x="5335219" y="5227344"/>
              <a:ext cx="2163661" cy="602797"/>
            </a:xfrm>
            <a:prstGeom prst="rect">
              <a:avLst/>
            </a:prstGeom>
            <a:noFill/>
            <a:ln>
              <a:noFill/>
            </a:ln>
          </p:spPr>
        </p:pic>
        <p:pic>
          <p:nvPicPr>
            <p:cNvPr id="459" name="Google Shape;459;p22"/>
            <p:cNvPicPr preferRelativeResize="0"/>
            <p:nvPr/>
          </p:nvPicPr>
          <p:blipFill rotWithShape="1">
            <a:blip r:embed="rId17">
              <a:alphaModFix/>
            </a:blip>
            <a:srcRect b="21649" l="0" r="4420" t="31485"/>
            <a:stretch/>
          </p:blipFill>
          <p:spPr>
            <a:xfrm>
              <a:off x="7621546" y="5411804"/>
              <a:ext cx="1242173" cy="233877"/>
            </a:xfrm>
            <a:prstGeom prst="rect">
              <a:avLst/>
            </a:prstGeom>
            <a:noFill/>
            <a:ln>
              <a:noFill/>
            </a:ln>
          </p:spPr>
        </p:pic>
        <p:sp>
          <p:nvSpPr>
            <p:cNvPr id="460" name="Google Shape;460;p22"/>
            <p:cNvSpPr/>
            <p:nvPr/>
          </p:nvSpPr>
          <p:spPr>
            <a:xfrm>
              <a:off x="5249766" y="5149002"/>
              <a:ext cx="3696730" cy="788126"/>
            </a:xfrm>
            <a:prstGeom prst="roundRect">
              <a:avLst>
                <a:gd fmla="val 9891" name="adj"/>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61" name="Google Shape;461;p22"/>
            <p:cNvSpPr/>
            <p:nvPr/>
          </p:nvSpPr>
          <p:spPr>
            <a:xfrm>
              <a:off x="5249766" y="2503489"/>
              <a:ext cx="3696732" cy="2574734"/>
            </a:xfrm>
            <a:prstGeom prst="roundRect">
              <a:avLst>
                <a:gd fmla="val 3355" name="adj"/>
              </a:avLst>
            </a:prstGeom>
            <a:noFill/>
            <a:ln cap="flat" cmpd="sng" w="28575">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62" name="Google Shape;462;p22"/>
            <p:cNvSpPr txBox="1"/>
            <p:nvPr/>
          </p:nvSpPr>
          <p:spPr>
            <a:xfrm>
              <a:off x="499493" y="2503489"/>
              <a:ext cx="486166" cy="86177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0" lang="en-US" sz="1400">
                  <a:solidFill>
                    <a:srgbClr val="FF0000"/>
                  </a:solidFill>
                  <a:latin typeface="Arial"/>
                  <a:ea typeface="Arial"/>
                  <a:cs typeface="Arial"/>
                  <a:sym typeface="Arial"/>
                </a:rPr>
                <a:t>Dầu</a:t>
              </a:r>
              <a:endParaRPr b="0" sz="1400">
                <a:solidFill>
                  <a:srgbClr val="FF0000"/>
                </a:solidFill>
                <a:latin typeface="Arial"/>
                <a:ea typeface="Arial"/>
                <a:cs typeface="Arial"/>
                <a:sym typeface="Arial"/>
              </a:endParaRPr>
            </a:p>
            <a:p>
              <a:pPr indent="0" lvl="0" marL="0" marR="0" rtl="0" algn="ctr">
                <a:spcBef>
                  <a:spcPts val="0"/>
                </a:spcBef>
                <a:spcAft>
                  <a:spcPts val="0"/>
                </a:spcAft>
                <a:buNone/>
              </a:pPr>
              <a:r>
                <a:rPr b="0" lang="en-US" sz="1400">
                  <a:solidFill>
                    <a:srgbClr val="FF0000"/>
                  </a:solidFill>
                  <a:latin typeface="Arial"/>
                  <a:ea typeface="Arial"/>
                  <a:cs typeface="Arial"/>
                  <a:sym typeface="Arial"/>
                </a:rPr>
                <a:t>&amp;</a:t>
              </a:r>
              <a:endParaRPr/>
            </a:p>
            <a:p>
              <a:pPr indent="0" lvl="0" marL="0" marR="0" rtl="0" algn="ctr">
                <a:spcBef>
                  <a:spcPts val="0"/>
                </a:spcBef>
                <a:spcAft>
                  <a:spcPts val="0"/>
                </a:spcAft>
                <a:buNone/>
              </a:pPr>
              <a:r>
                <a:rPr b="0" lang="en-US" sz="1400">
                  <a:solidFill>
                    <a:srgbClr val="FF0000"/>
                  </a:solidFill>
                  <a:latin typeface="Arial"/>
                  <a:ea typeface="Arial"/>
                  <a:cs typeface="Arial"/>
                  <a:sym typeface="Arial"/>
                </a:rPr>
                <a:t>Khí đốt</a:t>
              </a:r>
              <a:endParaRPr b="0" sz="1400">
                <a:solidFill>
                  <a:srgbClr val="FF0000"/>
                </a:solidFill>
                <a:latin typeface="Arial"/>
                <a:ea typeface="Arial"/>
                <a:cs typeface="Arial"/>
                <a:sym typeface="Arial"/>
              </a:endParaRPr>
            </a:p>
          </p:txBody>
        </p:sp>
        <p:sp>
          <p:nvSpPr>
            <p:cNvPr id="463" name="Google Shape;463;p22"/>
            <p:cNvSpPr txBox="1"/>
            <p:nvPr/>
          </p:nvSpPr>
          <p:spPr>
            <a:xfrm>
              <a:off x="455098" y="5149002"/>
              <a:ext cx="548325" cy="43088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0" lang="en-US" sz="1400">
                  <a:solidFill>
                    <a:srgbClr val="1F45BC"/>
                  </a:solidFill>
                  <a:latin typeface="Arial"/>
                  <a:ea typeface="Arial"/>
                  <a:cs typeface="Arial"/>
                  <a:sym typeface="Arial"/>
                </a:rPr>
                <a:t>Công nghệ</a:t>
              </a:r>
              <a:endParaRPr b="0" sz="1400">
                <a:solidFill>
                  <a:srgbClr val="1F45BC"/>
                </a:solidFill>
                <a:latin typeface="Arial"/>
                <a:ea typeface="Arial"/>
                <a:cs typeface="Arial"/>
                <a:sym typeface="Arial"/>
              </a:endParaRPr>
            </a:p>
          </p:txBody>
        </p:sp>
        <p:sp>
          <p:nvSpPr>
            <p:cNvPr id="464" name="Google Shape;464;p22"/>
            <p:cNvSpPr txBox="1"/>
            <p:nvPr/>
          </p:nvSpPr>
          <p:spPr>
            <a:xfrm>
              <a:off x="8959022" y="2503489"/>
              <a:ext cx="486166" cy="43088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0" lang="en-US" sz="1400">
                  <a:solidFill>
                    <a:srgbClr val="1F45BC"/>
                  </a:solidFill>
                  <a:latin typeface="Arial"/>
                  <a:ea typeface="Arial"/>
                  <a:cs typeface="Arial"/>
                  <a:sym typeface="Arial"/>
                </a:rPr>
                <a:t>Công nghệ</a:t>
              </a:r>
              <a:endParaRPr b="0" sz="1400">
                <a:solidFill>
                  <a:srgbClr val="1F45BC"/>
                </a:solidFill>
                <a:latin typeface="Arial"/>
                <a:ea typeface="Arial"/>
                <a:cs typeface="Arial"/>
                <a:sym typeface="Arial"/>
              </a:endParaRPr>
            </a:p>
          </p:txBody>
        </p:sp>
        <p:sp>
          <p:nvSpPr>
            <p:cNvPr id="465" name="Google Shape;465;p22"/>
            <p:cNvSpPr txBox="1"/>
            <p:nvPr/>
          </p:nvSpPr>
          <p:spPr>
            <a:xfrm>
              <a:off x="8885644" y="5136302"/>
              <a:ext cx="548325" cy="86177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0" lang="en-US" sz="1400">
                  <a:solidFill>
                    <a:srgbClr val="FF0000"/>
                  </a:solidFill>
                  <a:latin typeface="Arial"/>
                  <a:ea typeface="Arial"/>
                  <a:cs typeface="Arial"/>
                  <a:sym typeface="Arial"/>
                </a:rPr>
                <a:t>Dầu</a:t>
              </a:r>
              <a:endParaRPr b="0" sz="1400">
                <a:solidFill>
                  <a:srgbClr val="FF0000"/>
                </a:solidFill>
                <a:latin typeface="Arial"/>
                <a:ea typeface="Arial"/>
                <a:cs typeface="Arial"/>
                <a:sym typeface="Arial"/>
              </a:endParaRPr>
            </a:p>
            <a:p>
              <a:pPr indent="0" lvl="0" marL="0" marR="0" rtl="0" algn="ctr">
                <a:spcBef>
                  <a:spcPts val="0"/>
                </a:spcBef>
                <a:spcAft>
                  <a:spcPts val="0"/>
                </a:spcAft>
                <a:buNone/>
              </a:pPr>
              <a:r>
                <a:rPr b="0" lang="en-US" sz="1400">
                  <a:solidFill>
                    <a:srgbClr val="FF0000"/>
                  </a:solidFill>
                  <a:latin typeface="Arial"/>
                  <a:ea typeface="Arial"/>
                  <a:cs typeface="Arial"/>
                  <a:sym typeface="Arial"/>
                </a:rPr>
                <a:t>&amp;</a:t>
              </a:r>
              <a:endParaRPr/>
            </a:p>
            <a:p>
              <a:pPr indent="0" lvl="0" marL="0" marR="0" rtl="0" algn="ctr">
                <a:spcBef>
                  <a:spcPts val="0"/>
                </a:spcBef>
                <a:spcAft>
                  <a:spcPts val="0"/>
                </a:spcAft>
                <a:buNone/>
              </a:pPr>
              <a:r>
                <a:rPr b="0" lang="en-US" sz="1400">
                  <a:solidFill>
                    <a:srgbClr val="FF0000"/>
                  </a:solidFill>
                  <a:latin typeface="Arial"/>
                  <a:ea typeface="Arial"/>
                  <a:cs typeface="Arial"/>
                  <a:sym typeface="Arial"/>
                </a:rPr>
                <a:t>Khí đốt</a:t>
              </a:r>
              <a:endParaRPr b="0" sz="1400">
                <a:solidFill>
                  <a:srgbClr val="FF0000"/>
                </a:solidFill>
                <a:latin typeface="Arial"/>
                <a:ea typeface="Arial"/>
                <a:cs typeface="Arial"/>
                <a:sym typeface="Aria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grpSp>
        <p:nvGrpSpPr>
          <p:cNvPr id="476" name="Google Shape;476;p23"/>
          <p:cNvGrpSpPr/>
          <p:nvPr/>
        </p:nvGrpSpPr>
        <p:grpSpPr>
          <a:xfrm>
            <a:off x="1051644" y="4065237"/>
            <a:ext cx="5702300" cy="278172"/>
            <a:chOff x="1051644" y="4301531"/>
            <a:chExt cx="5702300" cy="278172"/>
          </a:xfrm>
        </p:grpSpPr>
        <p:sp>
          <p:nvSpPr>
            <p:cNvPr id="477" name="Google Shape;477;p23"/>
            <p:cNvSpPr/>
            <p:nvPr/>
          </p:nvSpPr>
          <p:spPr>
            <a:xfrm>
              <a:off x="1234524" y="4302704"/>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1.1. Dữ liệu trong lịch sử loài người</a:t>
              </a:r>
              <a:endParaRPr sz="1800">
                <a:solidFill>
                  <a:srgbClr val="A5A5A5"/>
                </a:solidFill>
                <a:latin typeface="Arial"/>
                <a:ea typeface="Arial"/>
                <a:cs typeface="Arial"/>
                <a:sym typeface="Arial"/>
              </a:endParaRPr>
            </a:p>
          </p:txBody>
        </p:sp>
        <p:sp>
          <p:nvSpPr>
            <p:cNvPr id="478" name="Google Shape;478;p23"/>
            <p:cNvSpPr/>
            <p:nvPr/>
          </p:nvSpPr>
          <p:spPr>
            <a:xfrm>
              <a:off x="1051644" y="4301531"/>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Arial"/>
                <a:ea typeface="Arial"/>
                <a:cs typeface="Arial"/>
                <a:sym typeface="Arial"/>
              </a:endParaRPr>
            </a:p>
          </p:txBody>
        </p:sp>
      </p:grpSp>
      <p:grpSp>
        <p:nvGrpSpPr>
          <p:cNvPr id="479" name="Google Shape;479;p23"/>
          <p:cNvGrpSpPr/>
          <p:nvPr/>
        </p:nvGrpSpPr>
        <p:grpSpPr>
          <a:xfrm>
            <a:off x="1051644" y="4495071"/>
            <a:ext cx="5702300" cy="278172"/>
            <a:chOff x="1051644" y="4746823"/>
            <a:chExt cx="5702300" cy="278172"/>
          </a:xfrm>
        </p:grpSpPr>
        <p:sp>
          <p:nvSpPr>
            <p:cNvPr id="480" name="Google Shape;480;p23"/>
            <p:cNvSpPr/>
            <p:nvPr/>
          </p:nvSpPr>
          <p:spPr>
            <a:xfrm>
              <a:off x="1234524" y="474799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1.2. Dữ liệu đang biến đổi thế giới</a:t>
              </a:r>
              <a:endParaRPr sz="1800">
                <a:solidFill>
                  <a:srgbClr val="A5A5A5"/>
                </a:solidFill>
                <a:latin typeface="Arial"/>
                <a:ea typeface="Arial"/>
                <a:cs typeface="Arial"/>
                <a:sym typeface="Arial"/>
              </a:endParaRPr>
            </a:p>
          </p:txBody>
        </p:sp>
        <p:sp>
          <p:nvSpPr>
            <p:cNvPr id="481" name="Google Shape;481;p23"/>
            <p:cNvSpPr/>
            <p:nvPr/>
          </p:nvSpPr>
          <p:spPr>
            <a:xfrm>
              <a:off x="1051644" y="474682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Arial"/>
                <a:ea typeface="Arial"/>
                <a:cs typeface="Arial"/>
                <a:sym typeface="Arial"/>
              </a:endParaRPr>
            </a:p>
          </p:txBody>
        </p:sp>
      </p:grpSp>
      <p:grpSp>
        <p:nvGrpSpPr>
          <p:cNvPr id="482" name="Google Shape;482;p23"/>
          <p:cNvGrpSpPr/>
          <p:nvPr/>
        </p:nvGrpSpPr>
        <p:grpSpPr>
          <a:xfrm>
            <a:off x="1051644" y="4924905"/>
            <a:ext cx="5702300" cy="278172"/>
            <a:chOff x="571500" y="5165783"/>
            <a:chExt cx="5702300" cy="278172"/>
          </a:xfrm>
        </p:grpSpPr>
        <p:sp>
          <p:nvSpPr>
            <p:cNvPr id="483" name="Google Shape;483;p23"/>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1.3. Tại sao cần Big Data</a:t>
              </a:r>
              <a:endParaRPr/>
            </a:p>
          </p:txBody>
        </p:sp>
        <p:sp>
          <p:nvSpPr>
            <p:cNvPr id="484" name="Google Shape;484;p23"/>
            <p:cNvSpPr/>
            <p:nvPr/>
          </p:nvSpPr>
          <p:spPr>
            <a:xfrm>
              <a:off x="571500" y="5165783"/>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grpSp>
      <p:grpSp>
        <p:nvGrpSpPr>
          <p:cNvPr id="485" name="Google Shape;485;p23"/>
          <p:cNvGrpSpPr/>
          <p:nvPr/>
        </p:nvGrpSpPr>
        <p:grpSpPr>
          <a:xfrm>
            <a:off x="1051644" y="5354739"/>
            <a:ext cx="5702300" cy="278172"/>
            <a:chOff x="571500" y="5165783"/>
            <a:chExt cx="5702300" cy="278172"/>
          </a:xfrm>
        </p:grpSpPr>
        <p:sp>
          <p:nvSpPr>
            <p:cNvPr id="486" name="Google Shape;486;p23"/>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1.4. Thay đổi cách xử lý Big Data</a:t>
              </a:r>
              <a:endParaRPr/>
            </a:p>
          </p:txBody>
        </p:sp>
        <p:sp>
          <p:nvSpPr>
            <p:cNvPr id="487" name="Google Shape;487;p23"/>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grpSp>
      <p:sp>
        <p:nvSpPr>
          <p:cNvPr id="488" name="Google Shape;488;p23"/>
          <p:cNvSpPr/>
          <p:nvPr/>
        </p:nvSpPr>
        <p:spPr>
          <a:xfrm>
            <a:off x="990000" y="3038807"/>
            <a:ext cx="8344500"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chemeClr val="dk1"/>
                </a:solidFill>
                <a:latin typeface="Arial"/>
                <a:ea typeface="Arial"/>
                <a:cs typeface="Arial"/>
                <a:sym typeface="Arial"/>
              </a:rPr>
              <a:t>Tổng quan và nền tảng của Big Data</a:t>
            </a:r>
            <a:endParaRPr/>
          </a:p>
        </p:txBody>
      </p:sp>
      <p:sp>
        <p:nvSpPr>
          <p:cNvPr id="489" name="Google Shape;489;p23"/>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1. </a:t>
            </a:r>
            <a:endParaRPr sz="5400">
              <a:solidFill>
                <a:srgbClr val="7F7F7F"/>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24"/>
          <p:cNvSpPr/>
          <p:nvPr/>
        </p:nvSpPr>
        <p:spPr>
          <a:xfrm>
            <a:off x="546895" y="1523719"/>
            <a:ext cx="8797130"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rgbClr val="0C0C0C"/>
                </a:solidFill>
                <a:latin typeface="Arial"/>
                <a:ea typeface="Arial"/>
                <a:cs typeface="Arial"/>
                <a:sym typeface="Arial"/>
              </a:rPr>
              <a:t>Big Data là gì?</a:t>
            </a:r>
            <a:endParaRPr/>
          </a:p>
        </p:txBody>
      </p:sp>
      <p:sp>
        <p:nvSpPr>
          <p:cNvPr id="496" name="Google Shape;496;p24"/>
          <p:cNvSpPr txBox="1"/>
          <p:nvPr/>
        </p:nvSpPr>
        <p:spPr>
          <a:xfrm>
            <a:off x="7970474" y="1615689"/>
            <a:ext cx="147668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[Thảo luận]</a:t>
            </a:r>
            <a:endParaRPr sz="2000">
              <a:solidFill>
                <a:schemeClr val="dk1"/>
              </a:solidFill>
              <a:latin typeface="Arial"/>
              <a:ea typeface="Arial"/>
              <a:cs typeface="Arial"/>
              <a:sym typeface="Arial"/>
            </a:endParaRPr>
          </a:p>
        </p:txBody>
      </p:sp>
      <p:sp>
        <p:nvSpPr>
          <p:cNvPr id="497" name="Google Shape;497;p24"/>
          <p:cNvSpPr/>
          <p:nvPr/>
        </p:nvSpPr>
        <p:spPr>
          <a:xfrm>
            <a:off x="449999" y="450000"/>
            <a:ext cx="5522175"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1.3. Tại sao cần Big Data</a:t>
            </a:r>
            <a:endParaRPr/>
          </a:p>
        </p:txBody>
      </p:sp>
      <p:sp>
        <p:nvSpPr>
          <p:cNvPr id="498" name="Google Shape;498;p2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nvGrpSpPr>
          <p:cNvPr id="499" name="Google Shape;499;p24"/>
          <p:cNvGrpSpPr/>
          <p:nvPr/>
        </p:nvGrpSpPr>
        <p:grpSpPr>
          <a:xfrm>
            <a:off x="948086" y="2721829"/>
            <a:ext cx="8331536" cy="3217934"/>
            <a:chOff x="948086" y="2721829"/>
            <a:chExt cx="8331536" cy="3217934"/>
          </a:xfrm>
        </p:grpSpPr>
        <p:sp>
          <p:nvSpPr>
            <p:cNvPr id="500" name="Google Shape;500;p24"/>
            <p:cNvSpPr txBox="1"/>
            <p:nvPr/>
          </p:nvSpPr>
          <p:spPr>
            <a:xfrm>
              <a:off x="967555" y="3052890"/>
              <a:ext cx="3276077" cy="707886"/>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2000">
                  <a:solidFill>
                    <a:srgbClr val="6D7FED"/>
                  </a:solidFill>
                  <a:latin typeface="Arial"/>
                  <a:ea typeface="Arial"/>
                  <a:cs typeface="Arial"/>
                  <a:sym typeface="Arial"/>
                </a:rPr>
                <a:t>Thu thập dữ liệu từ SNS, Blog, Chat, Web?</a:t>
              </a:r>
              <a:endParaRPr/>
            </a:p>
          </p:txBody>
        </p:sp>
        <p:sp>
          <p:nvSpPr>
            <p:cNvPr id="501" name="Google Shape;501;p24"/>
            <p:cNvSpPr txBox="1"/>
            <p:nvPr/>
          </p:nvSpPr>
          <p:spPr>
            <a:xfrm>
              <a:off x="5783796" y="3490579"/>
              <a:ext cx="3371851" cy="707886"/>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2000">
                  <a:solidFill>
                    <a:srgbClr val="2D95EC"/>
                  </a:solidFill>
                  <a:latin typeface="Arial"/>
                  <a:ea typeface="Arial"/>
                  <a:cs typeface="Arial"/>
                  <a:sym typeface="Arial"/>
                </a:rPr>
                <a:t>Công cụ giúp tăng doanh số và doanh thu?</a:t>
              </a:r>
              <a:endParaRPr/>
            </a:p>
          </p:txBody>
        </p:sp>
        <p:sp>
          <p:nvSpPr>
            <p:cNvPr id="502" name="Google Shape;502;p24"/>
            <p:cNvSpPr txBox="1"/>
            <p:nvPr/>
          </p:nvSpPr>
          <p:spPr>
            <a:xfrm>
              <a:off x="948086" y="4198465"/>
              <a:ext cx="2695826" cy="707886"/>
            </a:xfrm>
            <a:prstGeom prst="rect">
              <a:avLst/>
            </a:prstGeom>
            <a:noFill/>
            <a:ln>
              <a:noFill/>
            </a:ln>
          </p:spPr>
          <p:txBody>
            <a:bodyPr anchorCtr="0" anchor="ctr" bIns="45700" lIns="91425" spcFirstLastPara="1" rIns="91425" wrap="square" tIns="45700">
              <a:spAutoFit/>
            </a:bodyPr>
            <a:lstStyle/>
            <a:p>
              <a:pPr indent="0" lvl="0" marL="0" marR="0" rtl="0" algn="r">
                <a:spcBef>
                  <a:spcPts val="0"/>
                </a:spcBef>
                <a:spcAft>
                  <a:spcPts val="0"/>
                </a:spcAft>
                <a:buNone/>
              </a:pPr>
              <a:r>
                <a:rPr lang="en-US" sz="2000">
                  <a:solidFill>
                    <a:srgbClr val="66A1FE"/>
                  </a:solidFill>
                  <a:latin typeface="Arial"/>
                  <a:ea typeface="Arial"/>
                  <a:cs typeface="Arial"/>
                  <a:sym typeface="Arial"/>
                </a:rPr>
                <a:t>Một cách để dự đoán tương lai?</a:t>
              </a:r>
              <a:endParaRPr sz="2000">
                <a:solidFill>
                  <a:srgbClr val="66A1FE"/>
                </a:solidFill>
                <a:latin typeface="Arial"/>
                <a:ea typeface="Arial"/>
                <a:cs typeface="Arial"/>
                <a:sym typeface="Arial"/>
              </a:endParaRPr>
            </a:p>
          </p:txBody>
        </p:sp>
        <p:sp>
          <p:nvSpPr>
            <p:cNvPr id="503" name="Google Shape;503;p24"/>
            <p:cNvSpPr txBox="1"/>
            <p:nvPr/>
          </p:nvSpPr>
          <p:spPr>
            <a:xfrm>
              <a:off x="4475284" y="2721829"/>
              <a:ext cx="2041552" cy="707886"/>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2000">
                  <a:solidFill>
                    <a:srgbClr val="60A0DB"/>
                  </a:solidFill>
                  <a:latin typeface="Arial"/>
                  <a:ea typeface="Arial"/>
                  <a:cs typeface="Arial"/>
                  <a:sym typeface="Arial"/>
                </a:rPr>
                <a:t>Khai thác dữ liệu?</a:t>
              </a:r>
              <a:endParaRPr/>
            </a:p>
          </p:txBody>
        </p:sp>
        <p:sp>
          <p:nvSpPr>
            <p:cNvPr id="504" name="Google Shape;504;p24"/>
            <p:cNvSpPr txBox="1"/>
            <p:nvPr/>
          </p:nvSpPr>
          <p:spPr>
            <a:xfrm>
              <a:off x="6135836" y="4779742"/>
              <a:ext cx="3143786" cy="707886"/>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2000">
                  <a:solidFill>
                    <a:srgbClr val="1F45BC"/>
                  </a:solidFill>
                  <a:latin typeface="Arial"/>
                  <a:ea typeface="Arial"/>
                  <a:cs typeface="Arial"/>
                  <a:sym typeface="Arial"/>
                </a:rPr>
                <a:t>Một cách để hiểu rõ hơn về khách hàng?</a:t>
              </a:r>
              <a:endParaRPr sz="2000">
                <a:solidFill>
                  <a:srgbClr val="1F45BC"/>
                </a:solidFill>
                <a:latin typeface="Arial"/>
                <a:ea typeface="Arial"/>
                <a:cs typeface="Arial"/>
                <a:sym typeface="Arial"/>
              </a:endParaRPr>
            </a:p>
          </p:txBody>
        </p:sp>
        <p:pic>
          <p:nvPicPr>
            <p:cNvPr id="505" name="Google Shape;505;p24"/>
            <p:cNvPicPr preferRelativeResize="0"/>
            <p:nvPr/>
          </p:nvPicPr>
          <p:blipFill rotWithShape="1">
            <a:blip r:embed="rId3">
              <a:alphaModFix/>
            </a:blip>
            <a:srcRect b="0" l="0" r="0" t="0"/>
            <a:stretch/>
          </p:blipFill>
          <p:spPr>
            <a:xfrm>
              <a:off x="3643912" y="3742151"/>
              <a:ext cx="2221997" cy="2197612"/>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25"/>
          <p:cNvSpPr txBox="1"/>
          <p:nvPr/>
        </p:nvSpPr>
        <p:spPr>
          <a:xfrm>
            <a:off x="545625" y="1523718"/>
            <a:ext cx="8798400"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rgbClr val="0C0C0C"/>
                </a:solidFill>
                <a:latin typeface="Arial"/>
                <a:ea typeface="Arial"/>
                <a:cs typeface="Arial"/>
                <a:sym typeface="Arial"/>
              </a:rPr>
              <a:t>Ý nghĩa của Big Data</a:t>
            </a:r>
            <a:endParaRPr sz="3200">
              <a:solidFill>
                <a:srgbClr val="0C0C0C"/>
              </a:solidFill>
              <a:latin typeface="Arial"/>
              <a:ea typeface="Arial"/>
              <a:cs typeface="Arial"/>
              <a:sym typeface="Arial"/>
            </a:endParaRPr>
          </a:p>
        </p:txBody>
      </p:sp>
      <p:sp>
        <p:nvSpPr>
          <p:cNvPr id="512" name="Google Shape;512;p25"/>
          <p:cNvSpPr/>
          <p:nvPr/>
        </p:nvSpPr>
        <p:spPr>
          <a:xfrm>
            <a:off x="449999" y="450000"/>
            <a:ext cx="5522175"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1.3. Tại sao cần Big Data</a:t>
            </a:r>
            <a:endParaRPr/>
          </a:p>
        </p:txBody>
      </p:sp>
      <p:sp>
        <p:nvSpPr>
          <p:cNvPr id="513" name="Google Shape;513;p2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514" name="Google Shape;514;p25"/>
          <p:cNvSpPr/>
          <p:nvPr/>
        </p:nvSpPr>
        <p:spPr>
          <a:xfrm>
            <a:off x="956743" y="2592217"/>
            <a:ext cx="82152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Các tập dữ liệu cực lớn có thể được phân tích bằng máy tính để tiết lộ các mẫu, xu hướng và mối liên hệ, đặc biệt liên quan đến hành vi và tương tác của con người.</a:t>
            </a:r>
            <a:endParaRPr sz="2000">
              <a:solidFill>
                <a:schemeClr val="dk1"/>
              </a:solidFill>
              <a:latin typeface="Arial"/>
              <a:ea typeface="Arial"/>
              <a:cs typeface="Arial"/>
              <a:sym typeface="Arial"/>
            </a:endParaRPr>
          </a:p>
        </p:txBody>
      </p:sp>
      <p:sp>
        <p:nvSpPr>
          <p:cNvPr id="515" name="Google Shape;515;p25"/>
          <p:cNvSpPr/>
          <p:nvPr/>
        </p:nvSpPr>
        <p:spPr>
          <a:xfrm>
            <a:off x="6579982" y="3558742"/>
            <a:ext cx="23743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Oxford Languages - </a:t>
            </a:r>
            <a:endParaRPr/>
          </a:p>
        </p:txBody>
      </p:sp>
      <p:sp>
        <p:nvSpPr>
          <p:cNvPr id="516" name="Google Shape;516;p25"/>
          <p:cNvSpPr/>
          <p:nvPr/>
        </p:nvSpPr>
        <p:spPr>
          <a:xfrm>
            <a:off x="837168" y="4184081"/>
            <a:ext cx="8215313"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Big Data là tài sản thông tin có khối lượng lớn, tốc độ cao và/hoặc có tính đa dạng cao, đòi hỏi các hình thức xử lý thông tin đổi mới, hiệu quả về chi phí cho phép nâng cao hiểu biết sâu sắc, ra quyết định và tự động hóa quy trình.</a:t>
            </a:r>
            <a:endParaRPr sz="2000">
              <a:solidFill>
                <a:schemeClr val="dk1"/>
              </a:solidFill>
              <a:latin typeface="Arial"/>
              <a:ea typeface="Arial"/>
              <a:cs typeface="Arial"/>
              <a:sym typeface="Arial"/>
            </a:endParaRPr>
          </a:p>
        </p:txBody>
      </p:sp>
      <p:sp>
        <p:nvSpPr>
          <p:cNvPr id="517" name="Google Shape;517;p25"/>
          <p:cNvSpPr/>
          <p:nvPr/>
        </p:nvSpPr>
        <p:spPr>
          <a:xfrm>
            <a:off x="6586357" y="5470655"/>
            <a:ext cx="228940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Gartner Glossary -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26"/>
          <p:cNvSpPr txBox="1"/>
          <p:nvPr/>
        </p:nvSpPr>
        <p:spPr>
          <a:xfrm>
            <a:off x="545625" y="1523718"/>
            <a:ext cx="8798400"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rgbClr val="0C0C0C"/>
                </a:solidFill>
                <a:latin typeface="Arial"/>
                <a:ea typeface="Arial"/>
                <a:cs typeface="Arial"/>
                <a:sym typeface="Arial"/>
              </a:rPr>
              <a:t>Hiểu về Big Data</a:t>
            </a:r>
            <a:endParaRPr sz="3200">
              <a:solidFill>
                <a:srgbClr val="0C0C0C"/>
              </a:solidFill>
              <a:latin typeface="Arial"/>
              <a:ea typeface="Arial"/>
              <a:cs typeface="Arial"/>
              <a:sym typeface="Arial"/>
            </a:endParaRPr>
          </a:p>
        </p:txBody>
      </p:sp>
      <p:sp>
        <p:nvSpPr>
          <p:cNvPr id="524" name="Google Shape;524;p26"/>
          <p:cNvSpPr/>
          <p:nvPr/>
        </p:nvSpPr>
        <p:spPr>
          <a:xfrm>
            <a:off x="449999" y="450000"/>
            <a:ext cx="5522175"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1.3. Tại sao cần Big Data</a:t>
            </a:r>
            <a:endParaRPr/>
          </a:p>
        </p:txBody>
      </p:sp>
      <p:sp>
        <p:nvSpPr>
          <p:cNvPr id="525" name="Google Shape;525;p2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526" name="Google Shape;526;p26"/>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Big Data là gì? 🡪 Tại sao lại là Big Data? </a:t>
            </a:r>
            <a:endParaRPr/>
          </a:p>
          <a:p>
            <a:pPr indent="-182563" lvl="1" marL="360363" rtl="0" algn="l">
              <a:lnSpc>
                <a:spcPct val="138461"/>
              </a:lnSpc>
              <a:spcBef>
                <a:spcPts val="500"/>
              </a:spcBef>
              <a:spcAft>
                <a:spcPts val="0"/>
              </a:spcAft>
              <a:buClr>
                <a:srgbClr val="262626"/>
              </a:buClr>
              <a:buSzPts val="1040"/>
              <a:buChar char="•"/>
            </a:pPr>
            <a:r>
              <a:rPr lang="en-US"/>
              <a:t>Cố gắng trả lời Big Data là gì có thể là một câu hỏi sai</a:t>
            </a:r>
            <a:endParaRPr/>
          </a:p>
          <a:p>
            <a:pPr indent="-182563" lvl="1" marL="360363" rtl="0" algn="l">
              <a:lnSpc>
                <a:spcPct val="138461"/>
              </a:lnSpc>
              <a:spcBef>
                <a:spcPts val="500"/>
              </a:spcBef>
              <a:spcAft>
                <a:spcPts val="0"/>
              </a:spcAft>
              <a:buClr>
                <a:srgbClr val="262626"/>
              </a:buClr>
              <a:buSzPts val="1040"/>
              <a:buChar char="•"/>
            </a:pPr>
            <a:r>
              <a:rPr lang="en-US"/>
              <a:t>Cách tốt nhất để hiểu Big Data là gì để hỏi- "Tại sao Big Data ra đời?"</a:t>
            </a:r>
            <a:endParaRPr/>
          </a:p>
          <a:p>
            <a:pPr indent="-182563" lvl="1" marL="360363" rtl="0" algn="l">
              <a:lnSpc>
                <a:spcPct val="138461"/>
              </a:lnSpc>
              <a:spcBef>
                <a:spcPts val="500"/>
              </a:spcBef>
              <a:spcAft>
                <a:spcPts val="0"/>
              </a:spcAft>
              <a:buClr>
                <a:srgbClr val="262626"/>
              </a:buClr>
              <a:buSzPts val="1040"/>
              <a:buChar char="•"/>
            </a:pPr>
            <a:r>
              <a:rPr lang="en-US"/>
              <a:t>Nó đang cố gắng giải quyết những điểm đau nào?</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27"/>
          <p:cNvSpPr/>
          <p:nvPr/>
        </p:nvSpPr>
        <p:spPr>
          <a:xfrm>
            <a:off x="546895" y="1523719"/>
            <a:ext cx="8797130"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rgbClr val="0C0C0C"/>
                </a:solidFill>
                <a:latin typeface="Arial"/>
                <a:ea typeface="Arial"/>
                <a:cs typeface="Arial"/>
                <a:sym typeface="Arial"/>
              </a:rPr>
              <a:t>Quan điểm về Big Data</a:t>
            </a:r>
            <a:endParaRPr/>
          </a:p>
        </p:txBody>
      </p:sp>
      <p:sp>
        <p:nvSpPr>
          <p:cNvPr id="533" name="Google Shape;533;p27"/>
          <p:cNvSpPr txBox="1"/>
          <p:nvPr/>
        </p:nvSpPr>
        <p:spPr>
          <a:xfrm>
            <a:off x="7970474" y="1615689"/>
            <a:ext cx="147668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[Thảo luận]</a:t>
            </a:r>
            <a:endParaRPr sz="2000">
              <a:solidFill>
                <a:schemeClr val="dk1"/>
              </a:solidFill>
              <a:latin typeface="Arial"/>
              <a:ea typeface="Arial"/>
              <a:cs typeface="Arial"/>
              <a:sym typeface="Arial"/>
            </a:endParaRPr>
          </a:p>
        </p:txBody>
      </p:sp>
      <p:sp>
        <p:nvSpPr>
          <p:cNvPr id="534" name="Google Shape;534;p27"/>
          <p:cNvSpPr/>
          <p:nvPr/>
        </p:nvSpPr>
        <p:spPr>
          <a:xfrm>
            <a:off x="449999" y="450000"/>
            <a:ext cx="5522175"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1.3. Tại sao cần Big Data</a:t>
            </a:r>
            <a:endParaRPr/>
          </a:p>
        </p:txBody>
      </p:sp>
      <p:sp>
        <p:nvSpPr>
          <p:cNvPr id="535" name="Google Shape;535;p2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nvGrpSpPr>
          <p:cNvPr id="536" name="Google Shape;536;p27"/>
          <p:cNvGrpSpPr/>
          <p:nvPr/>
        </p:nvGrpSpPr>
        <p:grpSpPr>
          <a:xfrm>
            <a:off x="774021" y="2105944"/>
            <a:ext cx="8331879" cy="4162509"/>
            <a:chOff x="774021" y="2105944"/>
            <a:chExt cx="8331879" cy="4162509"/>
          </a:xfrm>
        </p:grpSpPr>
        <p:pic>
          <p:nvPicPr>
            <p:cNvPr descr="텍스트, 실루엣이(가) 표시된 사진&#10;&#10;자동 생성된 설명" id="537" name="Google Shape;537;p27"/>
            <p:cNvPicPr preferRelativeResize="0"/>
            <p:nvPr/>
          </p:nvPicPr>
          <p:blipFill rotWithShape="1">
            <a:blip r:embed="rId3">
              <a:alphaModFix/>
            </a:blip>
            <a:srcRect b="15672" l="0" r="0" t="13413"/>
            <a:stretch/>
          </p:blipFill>
          <p:spPr>
            <a:xfrm>
              <a:off x="2438390" y="3104147"/>
              <a:ext cx="5296333" cy="3164306"/>
            </a:xfrm>
            <a:prstGeom prst="rect">
              <a:avLst/>
            </a:prstGeom>
            <a:noFill/>
            <a:ln>
              <a:noFill/>
            </a:ln>
          </p:spPr>
        </p:pic>
        <p:sp>
          <p:nvSpPr>
            <p:cNvPr id="538" name="Google Shape;538;p27"/>
            <p:cNvSpPr/>
            <p:nvPr/>
          </p:nvSpPr>
          <p:spPr>
            <a:xfrm>
              <a:off x="4583636" y="2105944"/>
              <a:ext cx="1432601" cy="1047905"/>
            </a:xfrm>
            <a:prstGeom prst="wedgeEllipseCallout">
              <a:avLst>
                <a:gd fmla="val -28780" name="adj1"/>
                <a:gd fmla="val 73768" name="adj2"/>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1F45BC"/>
                  </a:solidFill>
                  <a:latin typeface="Arial"/>
                  <a:ea typeface="Arial"/>
                  <a:cs typeface="Arial"/>
                  <a:sym typeface="Arial"/>
                </a:rPr>
                <a:t>Đó là một cái quạt!</a:t>
              </a:r>
              <a:endParaRPr sz="1600">
                <a:solidFill>
                  <a:srgbClr val="1F45BC"/>
                </a:solidFill>
                <a:latin typeface="Arial"/>
                <a:ea typeface="Arial"/>
                <a:cs typeface="Arial"/>
                <a:sym typeface="Arial"/>
              </a:endParaRPr>
            </a:p>
          </p:txBody>
        </p:sp>
        <p:sp>
          <p:nvSpPr>
            <p:cNvPr id="539" name="Google Shape;539;p27"/>
            <p:cNvSpPr/>
            <p:nvPr/>
          </p:nvSpPr>
          <p:spPr>
            <a:xfrm>
              <a:off x="5460436" y="3621050"/>
              <a:ext cx="1432601" cy="1047905"/>
            </a:xfrm>
            <a:prstGeom prst="wedgeEllipseCallout">
              <a:avLst>
                <a:gd fmla="val -56595" name="adj1"/>
                <a:gd fmla="val 18838" name="adj2"/>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1F45BC"/>
                  </a:solidFill>
                  <a:latin typeface="Arial"/>
                  <a:ea typeface="Arial"/>
                  <a:cs typeface="Arial"/>
                  <a:sym typeface="Arial"/>
                </a:rPr>
                <a:t>Đó là một bức tường!</a:t>
              </a:r>
              <a:endParaRPr sz="1600">
                <a:solidFill>
                  <a:srgbClr val="1F45BC"/>
                </a:solidFill>
                <a:latin typeface="Arial"/>
                <a:ea typeface="Arial"/>
                <a:cs typeface="Arial"/>
                <a:sym typeface="Arial"/>
              </a:endParaRPr>
            </a:p>
          </p:txBody>
        </p:sp>
        <p:sp>
          <p:nvSpPr>
            <p:cNvPr id="540" name="Google Shape;540;p27"/>
            <p:cNvSpPr/>
            <p:nvPr/>
          </p:nvSpPr>
          <p:spPr>
            <a:xfrm>
              <a:off x="5492021" y="4947893"/>
              <a:ext cx="1432601" cy="1047905"/>
            </a:xfrm>
            <a:prstGeom prst="wedgeEllipseCallout">
              <a:avLst>
                <a:gd fmla="val -59905" name="adj1"/>
                <a:gd fmla="val -40318" name="adj2"/>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1F45BC"/>
                  </a:solidFill>
                  <a:latin typeface="Arial"/>
                  <a:ea typeface="Arial"/>
                  <a:cs typeface="Arial"/>
                  <a:sym typeface="Arial"/>
                </a:rPr>
                <a:t>Đó là một bức tường!</a:t>
              </a:r>
              <a:endParaRPr sz="1600">
                <a:solidFill>
                  <a:srgbClr val="1F45BC"/>
                </a:solidFill>
                <a:latin typeface="Arial"/>
                <a:ea typeface="Arial"/>
                <a:cs typeface="Arial"/>
                <a:sym typeface="Arial"/>
              </a:endParaRPr>
            </a:p>
          </p:txBody>
        </p:sp>
        <p:sp>
          <p:nvSpPr>
            <p:cNvPr id="541" name="Google Shape;541;p27"/>
            <p:cNvSpPr/>
            <p:nvPr/>
          </p:nvSpPr>
          <p:spPr>
            <a:xfrm>
              <a:off x="1133997" y="4520771"/>
              <a:ext cx="1432601" cy="1047905"/>
            </a:xfrm>
            <a:prstGeom prst="wedgeEllipseCallout">
              <a:avLst>
                <a:gd fmla="val 56651" name="adj1"/>
                <a:gd fmla="val 31514" name="adj2"/>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1F45BC"/>
                  </a:solidFill>
                  <a:latin typeface="Arial"/>
                  <a:ea typeface="Arial"/>
                  <a:cs typeface="Arial"/>
                  <a:sym typeface="Arial"/>
                </a:rPr>
                <a:t>Nó là một con Rắn!</a:t>
              </a:r>
              <a:endParaRPr sz="1600">
                <a:solidFill>
                  <a:srgbClr val="1F45BC"/>
                </a:solidFill>
                <a:latin typeface="Arial"/>
                <a:ea typeface="Arial"/>
                <a:cs typeface="Arial"/>
                <a:sym typeface="Arial"/>
              </a:endParaRPr>
            </a:p>
          </p:txBody>
        </p:sp>
        <p:sp>
          <p:nvSpPr>
            <p:cNvPr id="542" name="Google Shape;542;p27"/>
            <p:cNvSpPr/>
            <p:nvPr/>
          </p:nvSpPr>
          <p:spPr>
            <a:xfrm>
              <a:off x="774021" y="3444733"/>
              <a:ext cx="1432601" cy="1047905"/>
            </a:xfrm>
            <a:prstGeom prst="wedgeEllipseCallout">
              <a:avLst>
                <a:gd fmla="val 56651" name="adj1"/>
                <a:gd fmla="val 31514" name="adj2"/>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1F45BC"/>
                  </a:solidFill>
                  <a:latin typeface="Arial"/>
                  <a:ea typeface="Arial"/>
                  <a:cs typeface="Arial"/>
                  <a:sym typeface="Arial"/>
                </a:rPr>
                <a:t>Đó là một ngọn giáo!</a:t>
              </a:r>
              <a:endParaRPr sz="1600">
                <a:solidFill>
                  <a:srgbClr val="1F45BC"/>
                </a:solidFill>
                <a:latin typeface="Arial"/>
                <a:ea typeface="Arial"/>
                <a:cs typeface="Arial"/>
                <a:sym typeface="Arial"/>
              </a:endParaRPr>
            </a:p>
          </p:txBody>
        </p:sp>
        <p:sp>
          <p:nvSpPr>
            <p:cNvPr id="543" name="Google Shape;543;p27"/>
            <p:cNvSpPr/>
            <p:nvPr/>
          </p:nvSpPr>
          <p:spPr>
            <a:xfrm>
              <a:off x="7673299" y="3800494"/>
              <a:ext cx="1432601" cy="1047905"/>
            </a:xfrm>
            <a:prstGeom prst="wedgeEllipseCallout">
              <a:avLst>
                <a:gd fmla="val -51959" name="adj1"/>
                <a:gd fmla="val 66726" name="adj2"/>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1F45BC"/>
                  </a:solidFill>
                  <a:latin typeface="Arial"/>
                  <a:ea typeface="Arial"/>
                  <a:cs typeface="Arial"/>
                  <a:sym typeface="Arial"/>
                </a:rPr>
                <a:t>Đó là một sợi dây!</a:t>
              </a:r>
              <a:endParaRPr sz="1600">
                <a:solidFill>
                  <a:srgbClr val="1F45BC"/>
                </a:solidFill>
                <a:latin typeface="Arial"/>
                <a:ea typeface="Arial"/>
                <a:cs typeface="Arial"/>
                <a:sym typeface="Arial"/>
              </a:endParaRPr>
            </a:p>
          </p:txBody>
        </p:sp>
      </p:grpSp>
      <p:sp>
        <p:nvSpPr>
          <p:cNvPr id="544" name="Google Shape;544;p27"/>
          <p:cNvSpPr txBox="1"/>
          <p:nvPr/>
        </p:nvSpPr>
        <p:spPr>
          <a:xfrm>
            <a:off x="0" y="0"/>
            <a:ext cx="3000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https://docs.google.com/presentation/d/1gaFN4KkR_vkab0D-obDKN2wLmmtBbdAs/edit?usp=sharing&amp;ouid=112217794511881752062&amp;rtpof=true&amp;sd=true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28"/>
          <p:cNvSpPr/>
          <p:nvPr/>
        </p:nvSpPr>
        <p:spPr>
          <a:xfrm>
            <a:off x="449999" y="450000"/>
            <a:ext cx="5522175"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1.3. Tại sao cần Big Data</a:t>
            </a:r>
            <a:endParaRPr/>
          </a:p>
        </p:txBody>
      </p:sp>
      <p:sp>
        <p:nvSpPr>
          <p:cNvPr id="551" name="Google Shape;551;p2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552" name="Google Shape;552;p28"/>
          <p:cNvSpPr/>
          <p:nvPr/>
        </p:nvSpPr>
        <p:spPr>
          <a:xfrm>
            <a:off x="546895" y="1523719"/>
            <a:ext cx="8797130"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rgbClr val="0C0C0C"/>
                </a:solidFill>
                <a:latin typeface="Arial"/>
                <a:ea typeface="Arial"/>
                <a:cs typeface="Arial"/>
                <a:sym typeface="Arial"/>
              </a:rPr>
              <a:t>Điểm đau là gì?</a:t>
            </a:r>
            <a:endParaRPr/>
          </a:p>
        </p:txBody>
      </p:sp>
      <p:grpSp>
        <p:nvGrpSpPr>
          <p:cNvPr id="553" name="Google Shape;553;p28"/>
          <p:cNvGrpSpPr/>
          <p:nvPr/>
        </p:nvGrpSpPr>
        <p:grpSpPr>
          <a:xfrm>
            <a:off x="558800" y="2232686"/>
            <a:ext cx="5321299" cy="1814179"/>
            <a:chOff x="558800" y="2232686"/>
            <a:chExt cx="5321299" cy="1814179"/>
          </a:xfrm>
        </p:grpSpPr>
        <p:grpSp>
          <p:nvGrpSpPr>
            <p:cNvPr id="554" name="Google Shape;554;p28"/>
            <p:cNvGrpSpPr/>
            <p:nvPr/>
          </p:nvGrpSpPr>
          <p:grpSpPr>
            <a:xfrm>
              <a:off x="558800" y="2232686"/>
              <a:ext cx="5321299" cy="215444"/>
              <a:chOff x="558800" y="2232686"/>
              <a:chExt cx="5321299" cy="215444"/>
            </a:xfrm>
          </p:grpSpPr>
          <p:sp>
            <p:nvSpPr>
              <p:cNvPr id="555" name="Google Shape;555;p28"/>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556" name="Google Shape;556;p28"/>
              <p:cNvSpPr/>
              <p:nvPr/>
            </p:nvSpPr>
            <p:spPr>
              <a:xfrm>
                <a:off x="711200" y="2232686"/>
                <a:ext cx="5168899"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1">
                    <a:solidFill>
                      <a:srgbClr val="262626"/>
                    </a:solidFill>
                    <a:latin typeface="Arial"/>
                    <a:ea typeface="Arial"/>
                    <a:cs typeface="Arial"/>
                    <a:sym typeface="Arial"/>
                  </a:rPr>
                  <a:t>Điểm đau chính của trường dữ liệu</a:t>
                </a:r>
                <a:endParaRPr sz="1401">
                  <a:solidFill>
                    <a:srgbClr val="262626"/>
                  </a:solidFill>
                  <a:latin typeface="Arial"/>
                  <a:ea typeface="Arial"/>
                  <a:cs typeface="Arial"/>
                  <a:sym typeface="Arial"/>
                </a:endParaRPr>
              </a:p>
            </p:txBody>
          </p:sp>
        </p:grpSp>
        <p:sp>
          <p:nvSpPr>
            <p:cNvPr id="557" name="Google Shape;557;p28"/>
            <p:cNvSpPr/>
            <p:nvPr/>
          </p:nvSpPr>
          <p:spPr>
            <a:xfrm>
              <a:off x="711201" y="2563519"/>
              <a:ext cx="3726687" cy="1483346"/>
            </a:xfrm>
            <a:prstGeom prst="rect">
              <a:avLst/>
            </a:prstGeom>
            <a:noFill/>
            <a:ln>
              <a:noFill/>
            </a:ln>
          </p:spPr>
          <p:txBody>
            <a:bodyPr anchorCtr="0" anchor="t" bIns="0" lIns="0" spcFirstLastPara="1" rIns="144000" wrap="square" tIns="72000">
              <a:spAutoFit/>
            </a:bodyPr>
            <a:lstStyle/>
            <a:p>
              <a:pPr indent="-182509" lvl="0" marL="182509"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Phương tiện lưu trữ</a:t>
              </a:r>
              <a:endParaRPr/>
            </a:p>
            <a:p>
              <a:pPr indent="-182509" lvl="0" marL="182509"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Khả năng mở rộng</a:t>
              </a:r>
              <a:endParaRPr/>
            </a:p>
            <a:p>
              <a:pPr indent="-182509" lvl="0" marL="182509"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Kết nối mạng</a:t>
              </a:r>
              <a:endParaRPr/>
            </a:p>
            <a:p>
              <a:pPr indent="-182509" lvl="0" marL="182509"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Chuyển đổi dữ liệu dưới mức tối ưu</a:t>
              </a:r>
              <a:endParaRPr/>
            </a:p>
            <a:p>
              <a:pPr indent="-182509" lvl="0" marL="182509"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Bảo mật dữ liệu</a:t>
              </a:r>
              <a:endParaRPr sz="1300">
                <a:solidFill>
                  <a:srgbClr val="262626"/>
                </a:solidFill>
                <a:latin typeface="Arial"/>
                <a:ea typeface="Arial"/>
                <a:cs typeface="Arial"/>
                <a:sym typeface="Arial"/>
              </a:endParaRPr>
            </a:p>
          </p:txBody>
        </p:sp>
      </p:grpSp>
      <p:pic>
        <p:nvPicPr>
          <p:cNvPr id="558" name="Google Shape;558;p28"/>
          <p:cNvPicPr preferRelativeResize="0"/>
          <p:nvPr/>
        </p:nvPicPr>
        <p:blipFill rotWithShape="1">
          <a:blip r:embed="rId3">
            <a:alphaModFix/>
          </a:blip>
          <a:srcRect b="0" l="0" r="0" t="0"/>
          <a:stretch/>
        </p:blipFill>
        <p:spPr>
          <a:xfrm>
            <a:off x="4145099" y="2651164"/>
            <a:ext cx="4913176" cy="362263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3"/>
          <p:cNvSpPr txBox="1"/>
          <p:nvPr>
            <p:ph idx="1" type="body"/>
          </p:nvPr>
        </p:nvSpPr>
        <p:spPr>
          <a:xfrm>
            <a:off x="711202" y="1597422"/>
            <a:ext cx="8632825" cy="2872978"/>
          </a:xfrm>
          <a:prstGeom prst="rect">
            <a:avLst/>
          </a:prstGeom>
          <a:noFill/>
          <a:ln cap="flat" cmpd="sng" w="19050">
            <a:solidFill>
              <a:srgbClr val="F2F2F2"/>
            </a:solidFill>
            <a:prstDash val="solid"/>
            <a:round/>
            <a:headEnd len="sm" w="sm" type="none"/>
            <a:tailEnd len="sm" w="sm" type="none"/>
          </a:ln>
        </p:spPr>
        <p:txBody>
          <a:bodyPr anchorCtr="0" anchor="t" bIns="144000" lIns="144000" spcFirstLastPara="1" rIns="144000" wrap="square" tIns="144000">
            <a:noAutofit/>
          </a:bodyPr>
          <a:lstStyle/>
          <a:p>
            <a:pPr indent="-285750" lvl="0" marL="285750" rtl="0" algn="l">
              <a:lnSpc>
                <a:spcPct val="100000"/>
              </a:lnSpc>
              <a:spcBef>
                <a:spcPts val="0"/>
              </a:spcBef>
              <a:spcAft>
                <a:spcPts val="0"/>
              </a:spcAft>
              <a:buSzPts val="1300"/>
              <a:buChar char="✔"/>
            </a:pPr>
            <a:r>
              <a:rPr lang="en-US"/>
              <a:t>Đầu tiên chúng ta sẽ khám phá hành trình của con người với dữ liệu và xử lý dữ liệu trong suốt lịch sử của chúng ta.</a:t>
            </a:r>
            <a:endParaRPr sz="1300">
              <a:solidFill>
                <a:srgbClr val="262626"/>
              </a:solidFill>
            </a:endParaRPr>
          </a:p>
          <a:p>
            <a:pPr indent="-342900" lvl="1" marL="800087" rtl="0" algn="l">
              <a:lnSpc>
                <a:spcPct val="90000"/>
              </a:lnSpc>
              <a:spcBef>
                <a:spcPts val="1262"/>
              </a:spcBef>
              <a:spcAft>
                <a:spcPts val="0"/>
              </a:spcAft>
              <a:buClr>
                <a:srgbClr val="A5A5A5"/>
              </a:buClr>
              <a:buSzPts val="1300"/>
              <a:buChar char="•"/>
            </a:pPr>
            <a:r>
              <a:rPr lang="en-US"/>
              <a:t>Chúng ta sẽ có</a:t>
            </a:r>
            <a:r>
              <a:rPr lang="en-US"/>
              <a:t> được góc nhìn về cách con người tiếp tục phát triển những cách mới để lưu trữ và xử lý dữ liệu</a:t>
            </a:r>
            <a:endParaRPr/>
          </a:p>
          <a:p>
            <a:pPr indent="-342900" lvl="1" marL="800087" rtl="0" algn="l">
              <a:lnSpc>
                <a:spcPct val="90000"/>
              </a:lnSpc>
              <a:spcBef>
                <a:spcPts val="1262"/>
              </a:spcBef>
              <a:spcAft>
                <a:spcPts val="0"/>
              </a:spcAft>
              <a:buClr>
                <a:srgbClr val="A5A5A5"/>
              </a:buClr>
              <a:buSzPts val="1300"/>
              <a:buChar char="•"/>
            </a:pPr>
            <a:r>
              <a:rPr lang="en-US"/>
              <a:t>Những sự đổi mới và thay đổi qua</a:t>
            </a:r>
            <a:r>
              <a:rPr lang="en-US"/>
              <a:t>n trọng đã cho phép con người phát triển từ thời đại nông nghiệp sang thời đại thông tin</a:t>
            </a:r>
            <a:endParaRPr sz="1300">
              <a:solidFill>
                <a:srgbClr val="262626"/>
              </a:solidFill>
            </a:endParaRPr>
          </a:p>
          <a:p>
            <a:pPr indent="-285750" lvl="0" marL="285750" rtl="0" algn="l">
              <a:lnSpc>
                <a:spcPct val="100000"/>
              </a:lnSpc>
              <a:spcBef>
                <a:spcPts val="800"/>
              </a:spcBef>
              <a:spcAft>
                <a:spcPts val="0"/>
              </a:spcAft>
              <a:buSzPts val="1300"/>
              <a:buChar char="✔"/>
            </a:pPr>
            <a:r>
              <a:rPr lang="en-US"/>
              <a:t>Chúng ta đang ở đỉnh điểm của một sự chuyển dịch mô hình lớn khác và thay đổi cuộc chơi, điều này một lần nữa cách mạng hóa cách chúng ta làm việc với dữ liệu. Tại mỗi điểm nối như vậy, con người có thể tiến tới bước tiến hóa tiếp theo thông qua việc phát triển các giải pháp sáng tạo cho phép chúng ta thu được lợi ích</a:t>
            </a:r>
            <a:endParaRPr sz="1300">
              <a:solidFill>
                <a:srgbClr val="262626"/>
              </a:solidFill>
            </a:endParaRPr>
          </a:p>
          <a:p>
            <a:pPr indent="-342900" lvl="1" marL="800087" rtl="0" algn="l">
              <a:lnSpc>
                <a:spcPct val="90000"/>
              </a:lnSpc>
              <a:spcBef>
                <a:spcPts val="1262"/>
              </a:spcBef>
              <a:spcAft>
                <a:spcPts val="0"/>
              </a:spcAft>
              <a:buClr>
                <a:srgbClr val="A5A5A5"/>
              </a:buClr>
              <a:buSzPts val="1300"/>
              <a:buChar char="•"/>
            </a:pPr>
            <a:r>
              <a:rPr lang="en-US"/>
              <a:t>Big Data và quá trình xử lý dữ liệu được thiết lập để mang lại lợi ích mang tính cách mạng cho những người có thể khai thác các giá trị khó tiếp cận ẩn bên trong</a:t>
            </a:r>
            <a:endParaRPr/>
          </a:p>
        </p:txBody>
      </p:sp>
      <p:sp>
        <p:nvSpPr>
          <p:cNvPr id="116" name="Google Shape;116;p3"/>
          <p:cNvSpPr txBox="1"/>
          <p:nvPr>
            <p:ph idx="2" type="body"/>
          </p:nvPr>
        </p:nvSpPr>
        <p:spPr>
          <a:xfrm>
            <a:off x="711202" y="4875103"/>
            <a:ext cx="8632825" cy="648108"/>
          </a:xfrm>
          <a:prstGeom prst="rect">
            <a:avLst/>
          </a:prstGeom>
          <a:noFill/>
          <a:ln cap="flat" cmpd="sng" w="19050">
            <a:solidFill>
              <a:srgbClr val="F2F2F2"/>
            </a:solidFill>
            <a:prstDash val="solid"/>
            <a:miter lim="800000"/>
            <a:headEnd len="sm" w="sm" type="none"/>
            <a:tailEnd len="sm" w="sm" type="none"/>
          </a:ln>
        </p:spPr>
        <p:txBody>
          <a:bodyPr anchorCtr="0" anchor="t" bIns="72000" lIns="144000" spcFirstLastPara="1" rIns="144000" wrap="square" tIns="72000">
            <a:spAutoFit/>
          </a:bodyPr>
          <a:lstStyle/>
          <a:p>
            <a:pPr indent="-342900" lvl="0" marL="342900" rtl="0" algn="l">
              <a:lnSpc>
                <a:spcPct val="100000"/>
              </a:lnSpc>
              <a:spcBef>
                <a:spcPts val="0"/>
              </a:spcBef>
              <a:spcAft>
                <a:spcPts val="0"/>
              </a:spcAft>
              <a:buClr>
                <a:srgbClr val="A5A5A5"/>
              </a:buClr>
              <a:buSzPts val="1300"/>
              <a:buFont typeface="Arial"/>
              <a:buAutoNum type="arabicPeriod"/>
            </a:pPr>
            <a:r>
              <a:rPr lang="en-US"/>
              <a:t>Tổng quan và nền tảng của Big Data</a:t>
            </a:r>
            <a:endParaRPr/>
          </a:p>
          <a:p>
            <a:pPr indent="-342900" lvl="0" marL="342900" rtl="0" algn="l">
              <a:lnSpc>
                <a:spcPct val="100000"/>
              </a:lnSpc>
              <a:spcBef>
                <a:spcPts val="800"/>
              </a:spcBef>
              <a:spcAft>
                <a:spcPts val="0"/>
              </a:spcAft>
              <a:buClr>
                <a:srgbClr val="A5A5A5"/>
              </a:buClr>
              <a:buSzPts val="1300"/>
              <a:buFont typeface="Arial"/>
              <a:buAutoNum type="arabicPeriod"/>
            </a:pPr>
            <a:r>
              <a:rPr lang="en-US"/>
              <a:t>Xu hướng hiện tại trong Big Data</a:t>
            </a:r>
            <a:endParaRPr b="0" i="0" sz="1300" u="none" cap="none" strike="noStrike">
              <a:solidFill>
                <a:srgbClr val="262626"/>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29"/>
          <p:cNvSpPr/>
          <p:nvPr/>
        </p:nvSpPr>
        <p:spPr>
          <a:xfrm>
            <a:off x="449999" y="450000"/>
            <a:ext cx="5522175"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1.3. Tại sao cần Big Data</a:t>
            </a:r>
            <a:endParaRPr/>
          </a:p>
        </p:txBody>
      </p:sp>
      <p:sp>
        <p:nvSpPr>
          <p:cNvPr id="565" name="Google Shape;565;p2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566" name="Google Shape;566;p29"/>
          <p:cNvSpPr/>
          <p:nvPr/>
        </p:nvSpPr>
        <p:spPr>
          <a:xfrm>
            <a:off x="546895" y="1523719"/>
            <a:ext cx="8797130"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rgbClr val="0C0C0C"/>
                </a:solidFill>
                <a:latin typeface="Arial"/>
                <a:ea typeface="Arial"/>
                <a:cs typeface="Arial"/>
                <a:sym typeface="Arial"/>
              </a:rPr>
              <a:t>Xử lý dữ liệu trước Big Data</a:t>
            </a:r>
            <a:endParaRPr sz="3200">
              <a:solidFill>
                <a:srgbClr val="0C0C0C"/>
              </a:solidFill>
              <a:latin typeface="Arial"/>
              <a:ea typeface="Arial"/>
              <a:cs typeface="Arial"/>
              <a:sym typeface="Arial"/>
            </a:endParaRPr>
          </a:p>
        </p:txBody>
      </p:sp>
      <p:sp>
        <p:nvSpPr>
          <p:cNvPr id="567" name="Google Shape;567;p29"/>
          <p:cNvSpPr/>
          <p:nvPr/>
        </p:nvSpPr>
        <p:spPr>
          <a:xfrm>
            <a:off x="2812948" y="2363736"/>
            <a:ext cx="1669240" cy="3580165"/>
          </a:xfrm>
          <a:prstGeom prst="roundRect">
            <a:avLst>
              <a:gd fmla="val 10561" name="adj"/>
            </a:avLst>
          </a:prstGeom>
          <a:solidFill>
            <a:srgbClr val="66A1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lt1"/>
                </a:solidFill>
                <a:latin typeface="Arial"/>
                <a:ea typeface="Arial"/>
                <a:cs typeface="Arial"/>
                <a:sym typeface="Arial"/>
              </a:rPr>
              <a:t>ETL</a:t>
            </a:r>
            <a:endParaRPr/>
          </a:p>
          <a:p>
            <a:pPr indent="0" lvl="0" marL="0" marR="0" rtl="0" algn="ctr">
              <a:spcBef>
                <a:spcPts val="0"/>
              </a:spcBef>
              <a:spcAft>
                <a:spcPts val="0"/>
              </a:spcAft>
              <a:buNone/>
            </a:pPr>
            <a:r>
              <a:t/>
            </a:r>
            <a:endParaRPr sz="1400">
              <a:solidFill>
                <a:schemeClr val="lt1"/>
              </a:solidFill>
              <a:latin typeface="Arial"/>
              <a:ea typeface="Arial"/>
              <a:cs typeface="Arial"/>
              <a:sym typeface="Arial"/>
            </a:endParaRPr>
          </a:p>
          <a:p>
            <a:pPr indent="0" lvl="0" marL="0" marR="0" rtl="0" algn="ctr">
              <a:spcBef>
                <a:spcPts val="0"/>
              </a:spcBef>
              <a:spcAft>
                <a:spcPts val="0"/>
              </a:spcAft>
              <a:buNone/>
            </a:pPr>
            <a:r>
              <a:rPr lang="en-US" sz="1400">
                <a:solidFill>
                  <a:schemeClr val="lt1"/>
                </a:solidFill>
                <a:latin typeface="Arial"/>
                <a:ea typeface="Arial"/>
                <a:cs typeface="Arial"/>
                <a:sym typeface="Arial"/>
              </a:rPr>
              <a:t>Extract</a:t>
            </a:r>
            <a:endParaRPr/>
          </a:p>
          <a:p>
            <a:pPr indent="0" lvl="0" marL="0" marR="0" rtl="0" algn="ctr">
              <a:spcBef>
                <a:spcPts val="0"/>
              </a:spcBef>
              <a:spcAft>
                <a:spcPts val="0"/>
              </a:spcAft>
              <a:buNone/>
            </a:pPr>
            <a:r>
              <a:rPr lang="en-US" sz="1400">
                <a:solidFill>
                  <a:schemeClr val="lt1"/>
                </a:solidFill>
                <a:latin typeface="Arial"/>
                <a:ea typeface="Arial"/>
                <a:cs typeface="Arial"/>
                <a:sym typeface="Arial"/>
              </a:rPr>
              <a:t>Transform</a:t>
            </a:r>
            <a:endParaRPr/>
          </a:p>
          <a:p>
            <a:pPr indent="0" lvl="0" marL="0" marR="0" rtl="0" algn="ctr">
              <a:spcBef>
                <a:spcPts val="0"/>
              </a:spcBef>
              <a:spcAft>
                <a:spcPts val="0"/>
              </a:spcAft>
              <a:buNone/>
            </a:pPr>
            <a:r>
              <a:rPr lang="en-US" sz="1400">
                <a:solidFill>
                  <a:schemeClr val="lt1"/>
                </a:solidFill>
                <a:latin typeface="Arial"/>
                <a:ea typeface="Arial"/>
                <a:cs typeface="Arial"/>
                <a:sym typeface="Arial"/>
              </a:rPr>
              <a:t>Load</a:t>
            </a:r>
            <a:endParaRPr/>
          </a:p>
          <a:p>
            <a:pPr indent="0" lvl="0" marL="0" marR="0" rtl="0" algn="ctr">
              <a:spcBef>
                <a:spcPts val="0"/>
              </a:spcBef>
              <a:spcAft>
                <a:spcPts val="0"/>
              </a:spcAft>
              <a:buNone/>
            </a:pPr>
            <a:r>
              <a:rPr lang="en-US" sz="1400">
                <a:solidFill>
                  <a:schemeClr val="lt1"/>
                </a:solidFill>
                <a:latin typeface="Arial"/>
                <a:ea typeface="Arial"/>
                <a:cs typeface="Arial"/>
                <a:sym typeface="Arial"/>
              </a:rPr>
              <a:t>(Trích xuất</a:t>
            </a:r>
            <a:endParaRPr sz="1400">
              <a:solidFill>
                <a:schemeClr val="lt1"/>
              </a:solidFill>
              <a:latin typeface="Arial"/>
              <a:ea typeface="Arial"/>
              <a:cs typeface="Arial"/>
              <a:sym typeface="Arial"/>
            </a:endParaRPr>
          </a:p>
          <a:p>
            <a:pPr indent="0" lvl="0" marL="0" marR="0" rtl="0" algn="ctr">
              <a:spcBef>
                <a:spcPts val="0"/>
              </a:spcBef>
              <a:spcAft>
                <a:spcPts val="0"/>
              </a:spcAft>
              <a:buNone/>
            </a:pPr>
            <a:r>
              <a:rPr lang="en-US" sz="1400">
                <a:solidFill>
                  <a:schemeClr val="lt1"/>
                </a:solidFill>
                <a:latin typeface="Arial"/>
                <a:ea typeface="Arial"/>
                <a:cs typeface="Arial"/>
                <a:sym typeface="Arial"/>
              </a:rPr>
              <a:t>Biến đổi</a:t>
            </a:r>
            <a:endParaRPr sz="1400">
              <a:solidFill>
                <a:schemeClr val="lt1"/>
              </a:solidFill>
              <a:latin typeface="Arial"/>
              <a:ea typeface="Arial"/>
              <a:cs typeface="Arial"/>
              <a:sym typeface="Arial"/>
            </a:endParaRPr>
          </a:p>
          <a:p>
            <a:pPr indent="0" lvl="0" marL="0" marR="0" rtl="0" algn="ctr">
              <a:spcBef>
                <a:spcPts val="0"/>
              </a:spcBef>
              <a:spcAft>
                <a:spcPts val="0"/>
              </a:spcAft>
              <a:buNone/>
            </a:pPr>
            <a:r>
              <a:rPr lang="en-US" sz="1400">
                <a:solidFill>
                  <a:schemeClr val="lt1"/>
                </a:solidFill>
                <a:latin typeface="Arial"/>
                <a:ea typeface="Arial"/>
                <a:cs typeface="Arial"/>
                <a:sym typeface="Arial"/>
              </a:rPr>
              <a:t>Tải)</a:t>
            </a:r>
            <a:endParaRPr sz="1400">
              <a:solidFill>
                <a:schemeClr val="lt1"/>
              </a:solidFill>
              <a:latin typeface="Arial"/>
              <a:ea typeface="Arial"/>
              <a:cs typeface="Arial"/>
              <a:sym typeface="Arial"/>
            </a:endParaRPr>
          </a:p>
        </p:txBody>
      </p:sp>
      <p:sp>
        <p:nvSpPr>
          <p:cNvPr id="568" name="Google Shape;568;p29"/>
          <p:cNvSpPr txBox="1"/>
          <p:nvPr/>
        </p:nvSpPr>
        <p:spPr>
          <a:xfrm>
            <a:off x="920451" y="2913137"/>
            <a:ext cx="122661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1F45BC"/>
                </a:solidFill>
                <a:latin typeface="Arial"/>
                <a:ea typeface="Arial"/>
                <a:cs typeface="Arial"/>
                <a:sym typeface="Arial"/>
              </a:rPr>
              <a:t>Hệ điều hành</a:t>
            </a:r>
            <a:endParaRPr sz="1400">
              <a:solidFill>
                <a:srgbClr val="1F45BC"/>
              </a:solidFill>
              <a:latin typeface="Arial"/>
              <a:ea typeface="Arial"/>
              <a:cs typeface="Arial"/>
              <a:sym typeface="Arial"/>
            </a:endParaRPr>
          </a:p>
        </p:txBody>
      </p:sp>
      <p:sp>
        <p:nvSpPr>
          <p:cNvPr id="569" name="Google Shape;569;p29"/>
          <p:cNvSpPr txBox="1"/>
          <p:nvPr/>
        </p:nvSpPr>
        <p:spPr>
          <a:xfrm>
            <a:off x="1280568" y="3916978"/>
            <a:ext cx="50045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1F45BC"/>
                </a:solidFill>
                <a:latin typeface="Arial"/>
                <a:ea typeface="Arial"/>
                <a:cs typeface="Arial"/>
                <a:sym typeface="Arial"/>
              </a:rPr>
              <a:t>ERP</a:t>
            </a:r>
            <a:endParaRPr sz="1400">
              <a:solidFill>
                <a:srgbClr val="1F45BC"/>
              </a:solidFill>
              <a:latin typeface="Arial"/>
              <a:ea typeface="Arial"/>
              <a:cs typeface="Arial"/>
              <a:sym typeface="Arial"/>
            </a:endParaRPr>
          </a:p>
        </p:txBody>
      </p:sp>
      <p:sp>
        <p:nvSpPr>
          <p:cNvPr id="570" name="Google Shape;570;p29"/>
          <p:cNvSpPr txBox="1"/>
          <p:nvPr/>
        </p:nvSpPr>
        <p:spPr>
          <a:xfrm>
            <a:off x="1258126" y="4919451"/>
            <a:ext cx="55015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1F45BC"/>
                </a:solidFill>
                <a:latin typeface="Arial"/>
                <a:ea typeface="Arial"/>
                <a:cs typeface="Arial"/>
                <a:sym typeface="Arial"/>
              </a:rPr>
              <a:t>CRM</a:t>
            </a:r>
            <a:endParaRPr sz="1400">
              <a:solidFill>
                <a:srgbClr val="1F45BC"/>
              </a:solidFill>
              <a:latin typeface="Arial"/>
              <a:ea typeface="Arial"/>
              <a:cs typeface="Arial"/>
              <a:sym typeface="Arial"/>
            </a:endParaRPr>
          </a:p>
        </p:txBody>
      </p:sp>
      <p:cxnSp>
        <p:nvCxnSpPr>
          <p:cNvPr id="571" name="Google Shape;571;p29"/>
          <p:cNvCxnSpPr/>
          <p:nvPr/>
        </p:nvCxnSpPr>
        <p:spPr>
          <a:xfrm>
            <a:off x="2091950" y="2690554"/>
            <a:ext cx="394442" cy="0"/>
          </a:xfrm>
          <a:prstGeom prst="straightConnector1">
            <a:avLst/>
          </a:prstGeom>
          <a:noFill/>
          <a:ln cap="flat" cmpd="sng" w="57150">
            <a:solidFill>
              <a:srgbClr val="66A1FE"/>
            </a:solidFill>
            <a:prstDash val="solid"/>
            <a:miter lim="800000"/>
            <a:headEnd len="sm" w="sm" type="none"/>
            <a:tailEnd len="med" w="med" type="triangle"/>
          </a:ln>
        </p:spPr>
      </p:cxnSp>
      <p:cxnSp>
        <p:nvCxnSpPr>
          <p:cNvPr id="572" name="Google Shape;572;p29"/>
          <p:cNvCxnSpPr/>
          <p:nvPr/>
        </p:nvCxnSpPr>
        <p:spPr>
          <a:xfrm>
            <a:off x="2091950" y="3703920"/>
            <a:ext cx="394442" cy="0"/>
          </a:xfrm>
          <a:prstGeom prst="straightConnector1">
            <a:avLst/>
          </a:prstGeom>
          <a:noFill/>
          <a:ln cap="flat" cmpd="sng" w="57150">
            <a:solidFill>
              <a:srgbClr val="66A1FE"/>
            </a:solidFill>
            <a:prstDash val="solid"/>
            <a:miter lim="800000"/>
            <a:headEnd len="sm" w="sm" type="none"/>
            <a:tailEnd len="med" w="med" type="triangle"/>
          </a:ln>
        </p:spPr>
      </p:cxnSp>
      <p:cxnSp>
        <p:nvCxnSpPr>
          <p:cNvPr id="573" name="Google Shape;573;p29"/>
          <p:cNvCxnSpPr/>
          <p:nvPr/>
        </p:nvCxnSpPr>
        <p:spPr>
          <a:xfrm>
            <a:off x="2091950" y="4658768"/>
            <a:ext cx="394442" cy="0"/>
          </a:xfrm>
          <a:prstGeom prst="straightConnector1">
            <a:avLst/>
          </a:prstGeom>
          <a:noFill/>
          <a:ln cap="flat" cmpd="sng" w="57150">
            <a:solidFill>
              <a:srgbClr val="66A1FE"/>
            </a:solidFill>
            <a:prstDash val="solid"/>
            <a:miter lim="800000"/>
            <a:headEnd len="sm" w="sm" type="none"/>
            <a:tailEnd len="med" w="med" type="triangle"/>
          </a:ln>
        </p:spPr>
      </p:cxnSp>
      <p:cxnSp>
        <p:nvCxnSpPr>
          <p:cNvPr id="574" name="Google Shape;574;p29"/>
          <p:cNvCxnSpPr/>
          <p:nvPr/>
        </p:nvCxnSpPr>
        <p:spPr>
          <a:xfrm>
            <a:off x="2091950" y="5585875"/>
            <a:ext cx="394442" cy="0"/>
          </a:xfrm>
          <a:prstGeom prst="straightConnector1">
            <a:avLst/>
          </a:prstGeom>
          <a:noFill/>
          <a:ln cap="flat" cmpd="sng" w="57150">
            <a:solidFill>
              <a:srgbClr val="66A1FE"/>
            </a:solidFill>
            <a:prstDash val="solid"/>
            <a:miter lim="800000"/>
            <a:headEnd len="sm" w="sm" type="none"/>
            <a:tailEnd len="med" w="med" type="triangle"/>
          </a:ln>
        </p:spPr>
      </p:cxnSp>
      <p:sp>
        <p:nvSpPr>
          <p:cNvPr id="575" name="Google Shape;575;p29"/>
          <p:cNvSpPr txBox="1"/>
          <p:nvPr/>
        </p:nvSpPr>
        <p:spPr>
          <a:xfrm>
            <a:off x="788214" y="5884658"/>
            <a:ext cx="156645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1F45BC"/>
                </a:solidFill>
                <a:latin typeface="Arial"/>
                <a:ea typeface="Arial"/>
                <a:cs typeface="Arial"/>
                <a:sym typeface="Arial"/>
              </a:rPr>
              <a:t>Các tập tin phẳng</a:t>
            </a:r>
            <a:endParaRPr sz="1400">
              <a:solidFill>
                <a:srgbClr val="1F45BC"/>
              </a:solidFill>
              <a:latin typeface="Arial"/>
              <a:ea typeface="Arial"/>
              <a:cs typeface="Arial"/>
              <a:sym typeface="Arial"/>
            </a:endParaRPr>
          </a:p>
        </p:txBody>
      </p:sp>
      <p:sp>
        <p:nvSpPr>
          <p:cNvPr id="576" name="Google Shape;576;p29"/>
          <p:cNvSpPr/>
          <p:nvPr/>
        </p:nvSpPr>
        <p:spPr>
          <a:xfrm>
            <a:off x="5131420" y="2791513"/>
            <a:ext cx="2207536" cy="2569076"/>
          </a:xfrm>
          <a:prstGeom prst="can">
            <a:avLst>
              <a:gd fmla="val 18478" name="adj"/>
            </a:avLst>
          </a:prstGeom>
          <a:solidFill>
            <a:srgbClr val="ABCBFF"/>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rgbClr val="1F45BC"/>
              </a:solidFill>
              <a:latin typeface="Arial"/>
              <a:ea typeface="Arial"/>
              <a:cs typeface="Arial"/>
              <a:sym typeface="Arial"/>
            </a:endParaRPr>
          </a:p>
        </p:txBody>
      </p:sp>
      <p:cxnSp>
        <p:nvCxnSpPr>
          <p:cNvPr id="577" name="Google Shape;577;p29"/>
          <p:cNvCxnSpPr/>
          <p:nvPr/>
        </p:nvCxnSpPr>
        <p:spPr>
          <a:xfrm>
            <a:off x="4591658" y="4189235"/>
            <a:ext cx="394442" cy="0"/>
          </a:xfrm>
          <a:prstGeom prst="straightConnector1">
            <a:avLst/>
          </a:prstGeom>
          <a:noFill/>
          <a:ln cap="flat" cmpd="sng" w="57150">
            <a:solidFill>
              <a:srgbClr val="66A1FE"/>
            </a:solidFill>
            <a:prstDash val="solid"/>
            <a:miter lim="800000"/>
            <a:headEnd len="sm" w="sm" type="none"/>
            <a:tailEnd len="med" w="med" type="triangle"/>
          </a:ln>
        </p:spPr>
      </p:cxnSp>
      <p:sp>
        <p:nvSpPr>
          <p:cNvPr id="578" name="Google Shape;578;p29"/>
          <p:cNvSpPr txBox="1"/>
          <p:nvPr/>
        </p:nvSpPr>
        <p:spPr>
          <a:xfrm>
            <a:off x="5737889" y="5475663"/>
            <a:ext cx="107273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1F45BC"/>
                </a:solidFill>
                <a:latin typeface="Arial"/>
                <a:ea typeface="Arial"/>
                <a:cs typeface="Arial"/>
                <a:sym typeface="Arial"/>
              </a:rPr>
              <a:t>Kho dữ liệu</a:t>
            </a:r>
            <a:endParaRPr sz="1400">
              <a:solidFill>
                <a:srgbClr val="1F45BC"/>
              </a:solidFill>
              <a:latin typeface="Arial"/>
              <a:ea typeface="Arial"/>
              <a:cs typeface="Arial"/>
              <a:sym typeface="Arial"/>
            </a:endParaRPr>
          </a:p>
        </p:txBody>
      </p:sp>
      <p:sp>
        <p:nvSpPr>
          <p:cNvPr id="579" name="Google Shape;579;p29"/>
          <p:cNvSpPr/>
          <p:nvPr/>
        </p:nvSpPr>
        <p:spPr>
          <a:xfrm>
            <a:off x="5763700" y="3356306"/>
            <a:ext cx="942975" cy="809625"/>
          </a:xfrm>
          <a:prstGeom prst="can">
            <a:avLst>
              <a:gd fmla="val 18478" name="adj"/>
            </a:avLst>
          </a:prstGeom>
          <a:solidFill>
            <a:srgbClr val="E6E6E6"/>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Siêu dữ liệu</a:t>
            </a:r>
            <a:endParaRPr sz="1100">
              <a:solidFill>
                <a:srgbClr val="1F45BC"/>
              </a:solidFill>
              <a:latin typeface="Arial"/>
              <a:ea typeface="Arial"/>
              <a:cs typeface="Arial"/>
              <a:sym typeface="Arial"/>
            </a:endParaRPr>
          </a:p>
        </p:txBody>
      </p:sp>
      <p:sp>
        <p:nvSpPr>
          <p:cNvPr id="580" name="Google Shape;580;p29"/>
          <p:cNvSpPr/>
          <p:nvPr/>
        </p:nvSpPr>
        <p:spPr>
          <a:xfrm>
            <a:off x="5269046" y="4255134"/>
            <a:ext cx="942975" cy="809625"/>
          </a:xfrm>
          <a:prstGeom prst="can">
            <a:avLst>
              <a:gd fmla="val 18478" name="adj"/>
            </a:avLst>
          </a:prstGeom>
          <a:solidFill>
            <a:srgbClr val="E6E6E6"/>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Dữ liệu tóm tắt</a:t>
            </a:r>
            <a:endParaRPr sz="1100">
              <a:solidFill>
                <a:srgbClr val="1F45BC"/>
              </a:solidFill>
              <a:latin typeface="Arial"/>
              <a:ea typeface="Arial"/>
              <a:cs typeface="Arial"/>
              <a:sym typeface="Arial"/>
            </a:endParaRPr>
          </a:p>
        </p:txBody>
      </p:sp>
      <p:sp>
        <p:nvSpPr>
          <p:cNvPr id="581" name="Google Shape;581;p29"/>
          <p:cNvSpPr/>
          <p:nvPr/>
        </p:nvSpPr>
        <p:spPr>
          <a:xfrm>
            <a:off x="6247357" y="4255134"/>
            <a:ext cx="942975" cy="809625"/>
          </a:xfrm>
          <a:prstGeom prst="can">
            <a:avLst>
              <a:gd fmla="val 18478" name="adj"/>
            </a:avLst>
          </a:prstGeom>
          <a:solidFill>
            <a:srgbClr val="E6E6E6"/>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Dữ liệu thô</a:t>
            </a:r>
            <a:endParaRPr sz="1100">
              <a:solidFill>
                <a:srgbClr val="1F45BC"/>
              </a:solidFill>
              <a:latin typeface="Arial"/>
              <a:ea typeface="Arial"/>
              <a:cs typeface="Arial"/>
              <a:sym typeface="Arial"/>
            </a:endParaRPr>
          </a:p>
        </p:txBody>
      </p:sp>
      <p:pic>
        <p:nvPicPr>
          <p:cNvPr id="582" name="Google Shape;582;p29"/>
          <p:cNvPicPr preferRelativeResize="0"/>
          <p:nvPr/>
        </p:nvPicPr>
        <p:blipFill rotWithShape="1">
          <a:blip r:embed="rId3">
            <a:alphaModFix/>
          </a:blip>
          <a:srcRect b="0" l="0" r="0" t="0"/>
          <a:stretch/>
        </p:blipFill>
        <p:spPr>
          <a:xfrm>
            <a:off x="8125603" y="2533989"/>
            <a:ext cx="679705" cy="557785"/>
          </a:xfrm>
          <a:prstGeom prst="rect">
            <a:avLst/>
          </a:prstGeom>
          <a:noFill/>
          <a:ln>
            <a:noFill/>
          </a:ln>
        </p:spPr>
      </p:pic>
      <p:pic>
        <p:nvPicPr>
          <p:cNvPr id="583" name="Google Shape;583;p29"/>
          <p:cNvPicPr preferRelativeResize="0"/>
          <p:nvPr/>
        </p:nvPicPr>
        <p:blipFill rotWithShape="1">
          <a:blip r:embed="rId3">
            <a:alphaModFix/>
          </a:blip>
          <a:srcRect b="0" l="0" r="0" t="0"/>
          <a:stretch/>
        </p:blipFill>
        <p:spPr>
          <a:xfrm>
            <a:off x="8125603" y="3976241"/>
            <a:ext cx="679705" cy="557785"/>
          </a:xfrm>
          <a:prstGeom prst="rect">
            <a:avLst/>
          </a:prstGeom>
          <a:noFill/>
          <a:ln>
            <a:noFill/>
          </a:ln>
        </p:spPr>
      </p:pic>
      <p:pic>
        <p:nvPicPr>
          <p:cNvPr id="584" name="Google Shape;584;p29"/>
          <p:cNvPicPr preferRelativeResize="0"/>
          <p:nvPr/>
        </p:nvPicPr>
        <p:blipFill rotWithShape="1">
          <a:blip r:embed="rId3">
            <a:alphaModFix/>
          </a:blip>
          <a:srcRect b="0" l="0" r="0" t="0"/>
          <a:stretch/>
        </p:blipFill>
        <p:spPr>
          <a:xfrm>
            <a:off x="8125603" y="5265328"/>
            <a:ext cx="679705" cy="557785"/>
          </a:xfrm>
          <a:prstGeom prst="rect">
            <a:avLst/>
          </a:prstGeom>
          <a:noFill/>
          <a:ln>
            <a:noFill/>
          </a:ln>
        </p:spPr>
      </p:pic>
      <p:sp>
        <p:nvSpPr>
          <p:cNvPr id="585" name="Google Shape;585;p29"/>
          <p:cNvSpPr txBox="1"/>
          <p:nvPr/>
        </p:nvSpPr>
        <p:spPr>
          <a:xfrm>
            <a:off x="7821417" y="3168882"/>
            <a:ext cx="140615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1F45BC"/>
                </a:solidFill>
                <a:latin typeface="Arial"/>
                <a:ea typeface="Arial"/>
                <a:cs typeface="Arial"/>
                <a:sym typeface="Arial"/>
              </a:rPr>
              <a:t>Phân tích OLAP</a:t>
            </a:r>
            <a:endParaRPr sz="1400">
              <a:solidFill>
                <a:srgbClr val="1F45BC"/>
              </a:solidFill>
              <a:latin typeface="Arial"/>
              <a:ea typeface="Arial"/>
              <a:cs typeface="Arial"/>
              <a:sym typeface="Arial"/>
            </a:endParaRPr>
          </a:p>
        </p:txBody>
      </p:sp>
      <p:sp>
        <p:nvSpPr>
          <p:cNvPr id="586" name="Google Shape;586;p29"/>
          <p:cNvSpPr txBox="1"/>
          <p:nvPr/>
        </p:nvSpPr>
        <p:spPr>
          <a:xfrm>
            <a:off x="8002829" y="4573639"/>
            <a:ext cx="80182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1F45BC"/>
                </a:solidFill>
                <a:latin typeface="Arial"/>
                <a:ea typeface="Arial"/>
                <a:cs typeface="Arial"/>
                <a:sym typeface="Arial"/>
              </a:rPr>
              <a:t>Báo cáo</a:t>
            </a:r>
            <a:endParaRPr sz="1400">
              <a:solidFill>
                <a:srgbClr val="1F45BC"/>
              </a:solidFill>
              <a:latin typeface="Arial"/>
              <a:ea typeface="Arial"/>
              <a:cs typeface="Arial"/>
              <a:sym typeface="Arial"/>
            </a:endParaRPr>
          </a:p>
        </p:txBody>
      </p:sp>
      <p:sp>
        <p:nvSpPr>
          <p:cNvPr id="587" name="Google Shape;587;p29"/>
          <p:cNvSpPr txBox="1"/>
          <p:nvPr/>
        </p:nvSpPr>
        <p:spPr>
          <a:xfrm>
            <a:off x="7810590" y="5853670"/>
            <a:ext cx="150393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1F45BC"/>
                </a:solidFill>
                <a:latin typeface="Arial"/>
                <a:ea typeface="Arial"/>
                <a:cs typeface="Arial"/>
                <a:sym typeface="Arial"/>
              </a:rPr>
              <a:t>Khai thác dữ liệu</a:t>
            </a:r>
            <a:endParaRPr sz="1400">
              <a:solidFill>
                <a:srgbClr val="1F45BC"/>
              </a:solidFill>
              <a:latin typeface="Arial"/>
              <a:ea typeface="Arial"/>
              <a:cs typeface="Arial"/>
              <a:sym typeface="Arial"/>
            </a:endParaRPr>
          </a:p>
        </p:txBody>
      </p:sp>
      <p:cxnSp>
        <p:nvCxnSpPr>
          <p:cNvPr id="588" name="Google Shape;588;p29"/>
          <p:cNvCxnSpPr/>
          <p:nvPr/>
        </p:nvCxnSpPr>
        <p:spPr>
          <a:xfrm>
            <a:off x="7511693" y="2967578"/>
            <a:ext cx="394442" cy="0"/>
          </a:xfrm>
          <a:prstGeom prst="straightConnector1">
            <a:avLst/>
          </a:prstGeom>
          <a:noFill/>
          <a:ln cap="flat" cmpd="sng" w="57150">
            <a:solidFill>
              <a:srgbClr val="66A1FE"/>
            </a:solidFill>
            <a:prstDash val="solid"/>
            <a:miter lim="800000"/>
            <a:headEnd len="sm" w="sm" type="none"/>
            <a:tailEnd len="med" w="med" type="triangle"/>
          </a:ln>
        </p:spPr>
      </p:cxnSp>
      <p:cxnSp>
        <p:nvCxnSpPr>
          <p:cNvPr id="589" name="Google Shape;589;p29"/>
          <p:cNvCxnSpPr/>
          <p:nvPr/>
        </p:nvCxnSpPr>
        <p:spPr>
          <a:xfrm>
            <a:off x="7511693" y="4310480"/>
            <a:ext cx="394442" cy="0"/>
          </a:xfrm>
          <a:prstGeom prst="straightConnector1">
            <a:avLst/>
          </a:prstGeom>
          <a:noFill/>
          <a:ln cap="flat" cmpd="sng" w="57150">
            <a:solidFill>
              <a:srgbClr val="66A1FE"/>
            </a:solidFill>
            <a:prstDash val="solid"/>
            <a:miter lim="800000"/>
            <a:headEnd len="sm" w="sm" type="none"/>
            <a:tailEnd len="med" w="med" type="triangle"/>
          </a:ln>
        </p:spPr>
      </p:cxnSp>
      <p:cxnSp>
        <p:nvCxnSpPr>
          <p:cNvPr id="590" name="Google Shape;590;p29"/>
          <p:cNvCxnSpPr/>
          <p:nvPr/>
        </p:nvCxnSpPr>
        <p:spPr>
          <a:xfrm>
            <a:off x="7511693" y="5578355"/>
            <a:ext cx="394442" cy="0"/>
          </a:xfrm>
          <a:prstGeom prst="straightConnector1">
            <a:avLst/>
          </a:prstGeom>
          <a:noFill/>
          <a:ln cap="flat" cmpd="sng" w="57150">
            <a:solidFill>
              <a:srgbClr val="66A1FE"/>
            </a:solidFill>
            <a:prstDash val="solid"/>
            <a:miter lim="800000"/>
            <a:headEnd len="sm" w="sm" type="none"/>
            <a:tailEnd len="med" w="med" type="triangle"/>
          </a:ln>
        </p:spPr>
      </p:cxnSp>
      <p:sp>
        <p:nvSpPr>
          <p:cNvPr id="591" name="Google Shape;591;p29"/>
          <p:cNvSpPr/>
          <p:nvPr/>
        </p:nvSpPr>
        <p:spPr>
          <a:xfrm>
            <a:off x="1248394" y="2305881"/>
            <a:ext cx="545571" cy="624146"/>
          </a:xfrm>
          <a:prstGeom prst="can">
            <a:avLst>
              <a:gd fmla="val 25000" name="adj"/>
            </a:avLst>
          </a:prstGeom>
          <a:solidFill>
            <a:srgbClr val="CDE0FF"/>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592" name="Google Shape;592;p29"/>
          <p:cNvSpPr/>
          <p:nvPr/>
        </p:nvSpPr>
        <p:spPr>
          <a:xfrm>
            <a:off x="1219694" y="5407040"/>
            <a:ext cx="545700" cy="624000"/>
          </a:xfrm>
          <a:prstGeom prst="can">
            <a:avLst>
              <a:gd fmla="val 25000" name="adj"/>
            </a:avLst>
          </a:prstGeom>
          <a:solidFill>
            <a:srgbClr val="CDE0FF"/>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593" name="Google Shape;593;p29"/>
          <p:cNvSpPr/>
          <p:nvPr/>
        </p:nvSpPr>
        <p:spPr>
          <a:xfrm>
            <a:off x="1219694" y="4357776"/>
            <a:ext cx="545700" cy="624000"/>
          </a:xfrm>
          <a:prstGeom prst="can">
            <a:avLst>
              <a:gd fmla="val 25000" name="adj"/>
            </a:avLst>
          </a:prstGeom>
          <a:solidFill>
            <a:srgbClr val="CDE0FF"/>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594" name="Google Shape;594;p29"/>
          <p:cNvSpPr/>
          <p:nvPr/>
        </p:nvSpPr>
        <p:spPr>
          <a:xfrm>
            <a:off x="1248394" y="3308347"/>
            <a:ext cx="545571" cy="624146"/>
          </a:xfrm>
          <a:prstGeom prst="can">
            <a:avLst>
              <a:gd fmla="val 25000" name="adj"/>
            </a:avLst>
          </a:prstGeom>
          <a:solidFill>
            <a:srgbClr val="CDE0FF"/>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30"/>
          <p:cNvSpPr/>
          <p:nvPr/>
        </p:nvSpPr>
        <p:spPr>
          <a:xfrm>
            <a:off x="449999" y="450000"/>
            <a:ext cx="5522175"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1.3. Tại sao cần Big Data</a:t>
            </a:r>
            <a:endParaRPr/>
          </a:p>
        </p:txBody>
      </p:sp>
      <p:sp>
        <p:nvSpPr>
          <p:cNvPr id="601" name="Google Shape;601;p3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602" name="Google Shape;602;p30"/>
          <p:cNvSpPr/>
          <p:nvPr/>
        </p:nvSpPr>
        <p:spPr>
          <a:xfrm>
            <a:off x="546895" y="1523719"/>
            <a:ext cx="8797130"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rgbClr val="0C0C0C"/>
                </a:solidFill>
                <a:latin typeface="Arial"/>
                <a:ea typeface="Arial"/>
                <a:cs typeface="Arial"/>
                <a:sym typeface="Arial"/>
              </a:rPr>
              <a:t>Silo dữ liệu và kho dữ liệu doanh nghiệp</a:t>
            </a:r>
            <a:endParaRPr sz="3200">
              <a:solidFill>
                <a:srgbClr val="0C0C0C"/>
              </a:solidFill>
              <a:latin typeface="Arial"/>
              <a:ea typeface="Arial"/>
              <a:cs typeface="Arial"/>
              <a:sym typeface="Arial"/>
            </a:endParaRPr>
          </a:p>
        </p:txBody>
      </p:sp>
      <p:sp>
        <p:nvSpPr>
          <p:cNvPr id="603" name="Google Shape;603;p30"/>
          <p:cNvSpPr/>
          <p:nvPr/>
        </p:nvSpPr>
        <p:spPr>
          <a:xfrm>
            <a:off x="5824285" y="3047369"/>
            <a:ext cx="2383272" cy="2156282"/>
          </a:xfrm>
          <a:prstGeom prst="roundRect">
            <a:avLst>
              <a:gd fmla="val 7983" name="adj"/>
            </a:avLst>
          </a:prstGeom>
          <a:solidFill>
            <a:srgbClr val="E9F2F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rgbClr val="1F45BC"/>
              </a:solidFill>
              <a:latin typeface="Arial"/>
              <a:ea typeface="Arial"/>
              <a:cs typeface="Arial"/>
              <a:sym typeface="Arial"/>
            </a:endParaRPr>
          </a:p>
        </p:txBody>
      </p:sp>
      <p:sp>
        <p:nvSpPr>
          <p:cNvPr id="604" name="Google Shape;604;p30"/>
          <p:cNvSpPr/>
          <p:nvPr/>
        </p:nvSpPr>
        <p:spPr>
          <a:xfrm>
            <a:off x="2343497" y="3669208"/>
            <a:ext cx="222422" cy="123567"/>
          </a:xfrm>
          <a:prstGeom prst="flowChartMerge">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F45BC"/>
              </a:solidFill>
              <a:latin typeface="Arial"/>
              <a:ea typeface="Arial"/>
              <a:cs typeface="Arial"/>
              <a:sym typeface="Arial"/>
            </a:endParaRPr>
          </a:p>
        </p:txBody>
      </p:sp>
      <p:sp>
        <p:nvSpPr>
          <p:cNvPr id="605" name="Google Shape;605;p30"/>
          <p:cNvSpPr/>
          <p:nvPr/>
        </p:nvSpPr>
        <p:spPr>
          <a:xfrm>
            <a:off x="542833" y="2805251"/>
            <a:ext cx="3823751" cy="735599"/>
          </a:xfrm>
          <a:prstGeom prst="roundRect">
            <a:avLst>
              <a:gd fmla="val 16667" name="adj"/>
            </a:avLst>
          </a:prstGeom>
          <a:noFill/>
          <a:ln cap="flat" cmpd="sng" w="12700">
            <a:solidFill>
              <a:srgbClr val="193EB0"/>
            </a:solidFill>
            <a:prstDash val="solid"/>
            <a:miter lim="800000"/>
            <a:headEnd len="sm" w="sm" type="none"/>
            <a:tailEnd len="sm" w="sm" type="none"/>
          </a:ln>
        </p:spPr>
        <p:txBody>
          <a:bodyPr anchorCtr="0" anchor="ctr" bIns="72000" lIns="108000" spcFirstLastPara="1" rIns="108000" wrap="square" tIns="72000">
            <a:noAutofit/>
          </a:bodyPr>
          <a:lstStyle/>
          <a:p>
            <a:pPr indent="0" lvl="0" marL="0" marR="0" rtl="0" algn="l">
              <a:spcBef>
                <a:spcPts val="0"/>
              </a:spcBef>
              <a:spcAft>
                <a:spcPts val="0"/>
              </a:spcAft>
              <a:buNone/>
            </a:pPr>
            <a:r>
              <a:rPr lang="en-US" sz="1400">
                <a:solidFill>
                  <a:srgbClr val="1F45BC"/>
                </a:solidFill>
                <a:latin typeface="Arial"/>
                <a:ea typeface="Arial"/>
                <a:cs typeface="Arial"/>
                <a:sym typeface="Arial"/>
              </a:rPr>
              <a:t>Thu thập dữ liệu có cấu trúc từ các silo dữ liệu khác nhau</a:t>
            </a:r>
            <a:endParaRPr sz="1400">
              <a:solidFill>
                <a:srgbClr val="1F45BC"/>
              </a:solidFill>
              <a:latin typeface="Arial"/>
              <a:ea typeface="Arial"/>
              <a:cs typeface="Arial"/>
              <a:sym typeface="Arial"/>
            </a:endParaRPr>
          </a:p>
        </p:txBody>
      </p:sp>
      <p:sp>
        <p:nvSpPr>
          <p:cNvPr id="606" name="Google Shape;606;p30"/>
          <p:cNvSpPr/>
          <p:nvPr/>
        </p:nvSpPr>
        <p:spPr>
          <a:xfrm>
            <a:off x="542833" y="3892558"/>
            <a:ext cx="3823751" cy="620739"/>
          </a:xfrm>
          <a:prstGeom prst="roundRect">
            <a:avLst>
              <a:gd fmla="val 16667" name="adj"/>
            </a:avLst>
          </a:prstGeom>
          <a:noFill/>
          <a:ln cap="flat" cmpd="sng" w="12700">
            <a:solidFill>
              <a:srgbClr val="193EB0"/>
            </a:solidFill>
            <a:prstDash val="solid"/>
            <a:miter lim="800000"/>
            <a:headEnd len="sm" w="sm" type="none"/>
            <a:tailEnd len="sm" w="sm" type="none"/>
          </a:ln>
        </p:spPr>
        <p:txBody>
          <a:bodyPr anchorCtr="0" anchor="ctr" bIns="72000" lIns="108000" spcFirstLastPara="1" rIns="108000" wrap="square" tIns="72000">
            <a:noAutofit/>
          </a:bodyPr>
          <a:lstStyle/>
          <a:p>
            <a:pPr indent="0" lvl="0" marL="0" marR="0" rtl="0" algn="l">
              <a:spcBef>
                <a:spcPts val="0"/>
              </a:spcBef>
              <a:spcAft>
                <a:spcPts val="0"/>
              </a:spcAft>
              <a:buNone/>
            </a:pPr>
            <a:r>
              <a:rPr lang="en-US" sz="1400">
                <a:solidFill>
                  <a:srgbClr val="1F45BC"/>
                </a:solidFill>
                <a:latin typeface="Arial"/>
                <a:ea typeface="Arial"/>
                <a:cs typeface="Arial"/>
                <a:sym typeface="Arial"/>
              </a:rPr>
              <a:t>Tạo bảng từ silo dữ liệu</a:t>
            </a:r>
            <a:endParaRPr sz="1400">
              <a:solidFill>
                <a:srgbClr val="1F45BC"/>
              </a:solidFill>
              <a:latin typeface="Arial"/>
              <a:ea typeface="Arial"/>
              <a:cs typeface="Arial"/>
              <a:sym typeface="Arial"/>
            </a:endParaRPr>
          </a:p>
        </p:txBody>
      </p:sp>
      <p:sp>
        <p:nvSpPr>
          <p:cNvPr id="607" name="Google Shape;607;p30"/>
          <p:cNvSpPr/>
          <p:nvPr/>
        </p:nvSpPr>
        <p:spPr>
          <a:xfrm>
            <a:off x="2343497" y="4632130"/>
            <a:ext cx="222422" cy="123567"/>
          </a:xfrm>
          <a:prstGeom prst="flowChartMerge">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F45BC"/>
              </a:solidFill>
              <a:latin typeface="Arial"/>
              <a:ea typeface="Arial"/>
              <a:cs typeface="Arial"/>
              <a:sym typeface="Arial"/>
            </a:endParaRPr>
          </a:p>
        </p:txBody>
      </p:sp>
      <p:sp>
        <p:nvSpPr>
          <p:cNvPr id="608" name="Google Shape;608;p30"/>
          <p:cNvSpPr/>
          <p:nvPr/>
        </p:nvSpPr>
        <p:spPr>
          <a:xfrm>
            <a:off x="542833" y="4836430"/>
            <a:ext cx="3823751" cy="1230995"/>
          </a:xfrm>
          <a:prstGeom prst="roundRect">
            <a:avLst>
              <a:gd fmla="val 11251" name="adj"/>
            </a:avLst>
          </a:prstGeom>
          <a:noFill/>
          <a:ln cap="flat" cmpd="sng" w="12700">
            <a:solidFill>
              <a:srgbClr val="193EB0"/>
            </a:solidFill>
            <a:prstDash val="solid"/>
            <a:miter lim="800000"/>
            <a:headEnd len="sm" w="sm" type="none"/>
            <a:tailEnd len="sm" w="sm" type="none"/>
          </a:ln>
        </p:spPr>
        <p:txBody>
          <a:bodyPr anchorCtr="0" anchor="ctr" bIns="72000" lIns="108000" spcFirstLastPara="1" rIns="108000" wrap="square" tIns="72000">
            <a:noAutofit/>
          </a:bodyPr>
          <a:lstStyle/>
          <a:p>
            <a:pPr indent="0" lvl="0" marL="0" marR="0" rtl="0" algn="l">
              <a:spcBef>
                <a:spcPts val="0"/>
              </a:spcBef>
              <a:spcAft>
                <a:spcPts val="0"/>
              </a:spcAft>
              <a:buNone/>
            </a:pPr>
            <a:r>
              <a:rPr lang="en-US" sz="1400">
                <a:solidFill>
                  <a:srgbClr val="1F45BC"/>
                </a:solidFill>
                <a:latin typeface="Arial"/>
                <a:ea typeface="Arial"/>
                <a:cs typeface="Arial"/>
                <a:sym typeface="Arial"/>
              </a:rPr>
              <a:t>Nối các bảng lại với nhau để kết hợp thông tin từ nhiều nguồn dữ liệu để tạo chế độ xem hoặc thông tin chi tiết về hoạt động của Doanh nghiệp</a:t>
            </a:r>
            <a:endParaRPr sz="1400">
              <a:solidFill>
                <a:srgbClr val="1F45BC"/>
              </a:solidFill>
              <a:latin typeface="Arial"/>
              <a:ea typeface="Arial"/>
              <a:cs typeface="Arial"/>
              <a:sym typeface="Arial"/>
            </a:endParaRPr>
          </a:p>
        </p:txBody>
      </p:sp>
      <p:sp>
        <p:nvSpPr>
          <p:cNvPr id="609" name="Google Shape;609;p30"/>
          <p:cNvSpPr/>
          <p:nvPr/>
        </p:nvSpPr>
        <p:spPr>
          <a:xfrm>
            <a:off x="6677373" y="2652958"/>
            <a:ext cx="697229"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1F45BC"/>
                </a:solidFill>
                <a:latin typeface="Arial"/>
                <a:ea typeface="Arial"/>
                <a:cs typeface="Arial"/>
                <a:sym typeface="Arial"/>
              </a:rPr>
              <a:t>EDW</a:t>
            </a:r>
            <a:endParaRPr sz="1600">
              <a:solidFill>
                <a:srgbClr val="1F45BC"/>
              </a:solidFill>
              <a:latin typeface="Arial"/>
              <a:ea typeface="Arial"/>
              <a:cs typeface="Arial"/>
              <a:sym typeface="Arial"/>
            </a:endParaRPr>
          </a:p>
        </p:txBody>
      </p:sp>
      <p:sp>
        <p:nvSpPr>
          <p:cNvPr id="610" name="Google Shape;610;p30"/>
          <p:cNvSpPr/>
          <p:nvPr/>
        </p:nvSpPr>
        <p:spPr>
          <a:xfrm>
            <a:off x="6007491" y="3215880"/>
            <a:ext cx="831906" cy="495714"/>
          </a:xfrm>
          <a:prstGeom prst="roundRect">
            <a:avLst>
              <a:gd fmla="val 16667" name="adj"/>
            </a:avLst>
          </a:prstGeom>
          <a:solidFill>
            <a:srgbClr val="1F45BC"/>
          </a:solidFill>
          <a:ln cap="flat" cmpd="sng" w="9525">
            <a:solidFill>
              <a:srgbClr val="1F45BC"/>
            </a:solidFill>
            <a:prstDash val="solid"/>
            <a:miter lim="800000"/>
            <a:headEnd len="sm" w="sm" type="none"/>
            <a:tailEnd len="sm" w="sm" type="none"/>
          </a:ln>
        </p:spPr>
        <p:txBody>
          <a:bodyPr anchorCtr="0" anchor="ctr" bIns="31650" lIns="63300" spcFirstLastPara="1" rIns="63300" wrap="square" tIns="31650">
            <a:noAutofit/>
          </a:bodyPr>
          <a:lstStyle/>
          <a:p>
            <a:pPr indent="0" lvl="0" marL="0" marR="0" rtl="0" algn="ctr">
              <a:lnSpc>
                <a:spcPct val="100000"/>
              </a:lnSpc>
              <a:spcBef>
                <a:spcPts val="0"/>
              </a:spcBef>
              <a:spcAft>
                <a:spcPts val="0"/>
              </a:spcAft>
              <a:buClr>
                <a:schemeClr val="lt1"/>
              </a:buClr>
              <a:buSzPts val="1200"/>
              <a:buFont typeface="Calibri"/>
              <a:buNone/>
            </a:pPr>
            <a:r>
              <a:t/>
            </a:r>
            <a:endParaRPr sz="1200" u="none" cap="none" strike="noStrike">
              <a:solidFill>
                <a:srgbClr val="1F45BC"/>
              </a:solidFill>
              <a:latin typeface="Arial"/>
              <a:ea typeface="Arial"/>
              <a:cs typeface="Arial"/>
              <a:sym typeface="Arial"/>
            </a:endParaRPr>
          </a:p>
        </p:txBody>
      </p:sp>
      <p:sp>
        <p:nvSpPr>
          <p:cNvPr id="611" name="Google Shape;611;p30"/>
          <p:cNvSpPr/>
          <p:nvPr/>
        </p:nvSpPr>
        <p:spPr>
          <a:xfrm>
            <a:off x="6007491" y="4117329"/>
            <a:ext cx="831906" cy="495714"/>
          </a:xfrm>
          <a:prstGeom prst="roundRect">
            <a:avLst>
              <a:gd fmla="val 16667" name="adj"/>
            </a:avLst>
          </a:prstGeom>
          <a:solidFill>
            <a:srgbClr val="66A1FE"/>
          </a:solidFill>
          <a:ln cap="flat" cmpd="sng" w="12700">
            <a:solidFill>
              <a:srgbClr val="1F45BC"/>
            </a:solidFill>
            <a:prstDash val="solid"/>
            <a:miter lim="800000"/>
            <a:headEnd len="sm" w="sm" type="none"/>
            <a:tailEnd len="sm" w="sm" type="none"/>
          </a:ln>
        </p:spPr>
        <p:txBody>
          <a:bodyPr anchorCtr="0" anchor="ctr" bIns="31650" lIns="63300" spcFirstLastPara="1" rIns="63300" wrap="square" tIns="31650">
            <a:noAutofit/>
          </a:bodyPr>
          <a:lstStyle/>
          <a:p>
            <a:pPr indent="0" lvl="0" marL="0" marR="0" rtl="0" algn="ctr">
              <a:lnSpc>
                <a:spcPct val="100000"/>
              </a:lnSpc>
              <a:spcBef>
                <a:spcPts val="0"/>
              </a:spcBef>
              <a:spcAft>
                <a:spcPts val="0"/>
              </a:spcAft>
              <a:buClr>
                <a:schemeClr val="lt1"/>
              </a:buClr>
              <a:buSzPts val="1200"/>
              <a:buFont typeface="Calibri"/>
              <a:buNone/>
            </a:pPr>
            <a:r>
              <a:t/>
            </a:r>
            <a:endParaRPr sz="1200" u="none" cap="none" strike="noStrike">
              <a:solidFill>
                <a:srgbClr val="1F45BC"/>
              </a:solidFill>
              <a:latin typeface="Arial"/>
              <a:ea typeface="Arial"/>
              <a:cs typeface="Arial"/>
              <a:sym typeface="Arial"/>
            </a:endParaRPr>
          </a:p>
        </p:txBody>
      </p:sp>
      <p:sp>
        <p:nvSpPr>
          <p:cNvPr id="612" name="Google Shape;612;p30"/>
          <p:cNvSpPr/>
          <p:nvPr/>
        </p:nvSpPr>
        <p:spPr>
          <a:xfrm>
            <a:off x="7120997" y="3561165"/>
            <a:ext cx="831906" cy="495714"/>
          </a:xfrm>
          <a:prstGeom prst="roundRect">
            <a:avLst>
              <a:gd fmla="val 16667" name="adj"/>
            </a:avLst>
          </a:prstGeom>
          <a:solidFill>
            <a:srgbClr val="1F45BC"/>
          </a:solidFill>
          <a:ln cap="flat" cmpd="sng" w="9525">
            <a:solidFill>
              <a:srgbClr val="1F45BC"/>
            </a:solidFill>
            <a:prstDash val="solid"/>
            <a:miter lim="800000"/>
            <a:headEnd len="sm" w="sm" type="none"/>
            <a:tailEnd len="sm" w="sm" type="none"/>
          </a:ln>
        </p:spPr>
        <p:txBody>
          <a:bodyPr anchorCtr="0" anchor="ctr" bIns="31650" lIns="63300" spcFirstLastPara="1" rIns="63300" wrap="square" tIns="31650">
            <a:noAutofit/>
          </a:bodyPr>
          <a:lstStyle/>
          <a:p>
            <a:pPr indent="0" lvl="0" marL="0" marR="0" rtl="0" algn="ctr">
              <a:lnSpc>
                <a:spcPct val="100000"/>
              </a:lnSpc>
              <a:spcBef>
                <a:spcPts val="0"/>
              </a:spcBef>
              <a:spcAft>
                <a:spcPts val="0"/>
              </a:spcAft>
              <a:buClr>
                <a:schemeClr val="lt1"/>
              </a:buClr>
              <a:buSzPts val="1200"/>
              <a:buFont typeface="Calibri"/>
              <a:buNone/>
            </a:pPr>
            <a:r>
              <a:t/>
            </a:r>
            <a:endParaRPr sz="1200" u="none" cap="none" strike="noStrike">
              <a:solidFill>
                <a:srgbClr val="1F45BC"/>
              </a:solidFill>
              <a:latin typeface="Arial"/>
              <a:ea typeface="Arial"/>
              <a:cs typeface="Arial"/>
              <a:sym typeface="Arial"/>
            </a:endParaRPr>
          </a:p>
        </p:txBody>
      </p:sp>
      <p:sp>
        <p:nvSpPr>
          <p:cNvPr id="613" name="Google Shape;613;p30"/>
          <p:cNvSpPr/>
          <p:nvPr/>
        </p:nvSpPr>
        <p:spPr>
          <a:xfrm>
            <a:off x="7126574" y="4502859"/>
            <a:ext cx="831906" cy="495714"/>
          </a:xfrm>
          <a:prstGeom prst="roundRect">
            <a:avLst>
              <a:gd fmla="val 16667" name="adj"/>
            </a:avLst>
          </a:prstGeom>
          <a:solidFill>
            <a:srgbClr val="66A1FE"/>
          </a:solidFill>
          <a:ln cap="flat" cmpd="sng" w="12700">
            <a:solidFill>
              <a:srgbClr val="1F45BC"/>
            </a:solidFill>
            <a:prstDash val="solid"/>
            <a:miter lim="800000"/>
            <a:headEnd len="sm" w="sm" type="none"/>
            <a:tailEnd len="sm" w="sm" type="none"/>
          </a:ln>
        </p:spPr>
        <p:txBody>
          <a:bodyPr anchorCtr="0" anchor="ctr" bIns="31650" lIns="63300" spcFirstLastPara="1" rIns="63300" wrap="square" tIns="31650">
            <a:noAutofit/>
          </a:bodyPr>
          <a:lstStyle/>
          <a:p>
            <a:pPr indent="0" lvl="0" marL="0" marR="0" rtl="0" algn="ctr">
              <a:lnSpc>
                <a:spcPct val="100000"/>
              </a:lnSpc>
              <a:spcBef>
                <a:spcPts val="0"/>
              </a:spcBef>
              <a:spcAft>
                <a:spcPts val="0"/>
              </a:spcAft>
              <a:buClr>
                <a:schemeClr val="lt1"/>
              </a:buClr>
              <a:buSzPts val="1200"/>
              <a:buFont typeface="Calibri"/>
              <a:buNone/>
            </a:pPr>
            <a:r>
              <a:t/>
            </a:r>
            <a:endParaRPr sz="1200" u="none" cap="none" strike="noStrike">
              <a:solidFill>
                <a:srgbClr val="1F45BC"/>
              </a:solidFill>
              <a:latin typeface="Arial"/>
              <a:ea typeface="Arial"/>
              <a:cs typeface="Arial"/>
              <a:sym typeface="Arial"/>
            </a:endParaRPr>
          </a:p>
        </p:txBody>
      </p:sp>
      <p:cxnSp>
        <p:nvCxnSpPr>
          <p:cNvPr id="614" name="Google Shape;614;p30"/>
          <p:cNvCxnSpPr/>
          <p:nvPr/>
        </p:nvCxnSpPr>
        <p:spPr>
          <a:xfrm flipH="1">
            <a:off x="7992589" y="3156923"/>
            <a:ext cx="478881" cy="306814"/>
          </a:xfrm>
          <a:prstGeom prst="straightConnector1">
            <a:avLst/>
          </a:prstGeom>
          <a:noFill/>
          <a:ln cap="flat" cmpd="sng" w="76200">
            <a:solidFill>
              <a:srgbClr val="66A1FE"/>
            </a:solidFill>
            <a:prstDash val="solid"/>
            <a:miter lim="800000"/>
            <a:headEnd len="sm" w="sm" type="none"/>
            <a:tailEnd len="med" w="med" type="triangle"/>
          </a:ln>
        </p:spPr>
      </p:cxnSp>
      <p:cxnSp>
        <p:nvCxnSpPr>
          <p:cNvPr id="615" name="Google Shape;615;p30"/>
          <p:cNvCxnSpPr/>
          <p:nvPr/>
        </p:nvCxnSpPr>
        <p:spPr>
          <a:xfrm rot="10800000">
            <a:off x="7992590" y="4296770"/>
            <a:ext cx="460416" cy="0"/>
          </a:xfrm>
          <a:prstGeom prst="straightConnector1">
            <a:avLst/>
          </a:prstGeom>
          <a:noFill/>
          <a:ln cap="flat" cmpd="sng" w="76200">
            <a:solidFill>
              <a:srgbClr val="66A1FE"/>
            </a:solidFill>
            <a:prstDash val="solid"/>
            <a:miter lim="800000"/>
            <a:headEnd len="sm" w="sm" type="none"/>
            <a:tailEnd len="med" w="med" type="triangle"/>
          </a:ln>
        </p:spPr>
      </p:cxnSp>
      <p:cxnSp>
        <p:nvCxnSpPr>
          <p:cNvPr id="616" name="Google Shape;616;p30"/>
          <p:cNvCxnSpPr/>
          <p:nvPr/>
        </p:nvCxnSpPr>
        <p:spPr>
          <a:xfrm rot="10800000">
            <a:off x="7015921" y="4983754"/>
            <a:ext cx="0" cy="439793"/>
          </a:xfrm>
          <a:prstGeom prst="straightConnector1">
            <a:avLst/>
          </a:prstGeom>
          <a:noFill/>
          <a:ln cap="flat" cmpd="sng" w="76200">
            <a:solidFill>
              <a:srgbClr val="66A1FE"/>
            </a:solidFill>
            <a:prstDash val="solid"/>
            <a:miter lim="800000"/>
            <a:headEnd len="sm" w="sm" type="none"/>
            <a:tailEnd len="med" w="med" type="triangle"/>
          </a:ln>
        </p:spPr>
      </p:cxnSp>
      <p:cxnSp>
        <p:nvCxnSpPr>
          <p:cNvPr id="617" name="Google Shape;617;p30"/>
          <p:cNvCxnSpPr/>
          <p:nvPr/>
        </p:nvCxnSpPr>
        <p:spPr>
          <a:xfrm flipH="1" rot="10800000">
            <a:off x="5481138" y="5041665"/>
            <a:ext cx="424359" cy="381882"/>
          </a:xfrm>
          <a:prstGeom prst="straightConnector1">
            <a:avLst/>
          </a:prstGeom>
          <a:noFill/>
          <a:ln cap="flat" cmpd="sng" w="76200">
            <a:solidFill>
              <a:srgbClr val="66A1FE"/>
            </a:solidFill>
            <a:prstDash val="solid"/>
            <a:miter lim="800000"/>
            <a:headEnd len="sm" w="sm" type="none"/>
            <a:tailEnd len="med" w="med" type="triangle"/>
          </a:ln>
        </p:spPr>
      </p:cxnSp>
      <p:cxnSp>
        <p:nvCxnSpPr>
          <p:cNvPr id="618" name="Google Shape;618;p30"/>
          <p:cNvCxnSpPr/>
          <p:nvPr/>
        </p:nvCxnSpPr>
        <p:spPr>
          <a:xfrm>
            <a:off x="5481138" y="4313891"/>
            <a:ext cx="424359" cy="0"/>
          </a:xfrm>
          <a:prstGeom prst="straightConnector1">
            <a:avLst/>
          </a:prstGeom>
          <a:noFill/>
          <a:ln cap="flat" cmpd="sng" w="76200">
            <a:solidFill>
              <a:srgbClr val="66A1FE"/>
            </a:solidFill>
            <a:prstDash val="solid"/>
            <a:miter lim="800000"/>
            <a:headEnd len="sm" w="sm" type="none"/>
            <a:tailEnd len="med" w="med" type="triangle"/>
          </a:ln>
        </p:spPr>
      </p:cxnSp>
      <p:cxnSp>
        <p:nvCxnSpPr>
          <p:cNvPr id="619" name="Google Shape;619;p30"/>
          <p:cNvCxnSpPr/>
          <p:nvPr/>
        </p:nvCxnSpPr>
        <p:spPr>
          <a:xfrm>
            <a:off x="5453108" y="3172121"/>
            <a:ext cx="452389" cy="277747"/>
          </a:xfrm>
          <a:prstGeom prst="straightConnector1">
            <a:avLst/>
          </a:prstGeom>
          <a:noFill/>
          <a:ln cap="flat" cmpd="sng" w="76200">
            <a:solidFill>
              <a:srgbClr val="66A1FE"/>
            </a:solidFill>
            <a:prstDash val="solid"/>
            <a:miter lim="800000"/>
            <a:headEnd len="sm" w="sm" type="none"/>
            <a:tailEnd len="med" w="med" type="triangle"/>
          </a:ln>
        </p:spPr>
      </p:cxnSp>
      <p:sp>
        <p:nvSpPr>
          <p:cNvPr id="620" name="Google Shape;620;p30"/>
          <p:cNvSpPr txBox="1"/>
          <p:nvPr/>
        </p:nvSpPr>
        <p:spPr>
          <a:xfrm>
            <a:off x="4221419" y="3433570"/>
            <a:ext cx="1694574"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Dữ liệu tài chính</a:t>
            </a:r>
            <a:endParaRPr sz="1100">
              <a:solidFill>
                <a:srgbClr val="1F45BC"/>
              </a:solidFill>
              <a:latin typeface="Arial"/>
              <a:ea typeface="Arial"/>
              <a:cs typeface="Arial"/>
              <a:sym typeface="Arial"/>
            </a:endParaRPr>
          </a:p>
        </p:txBody>
      </p:sp>
      <p:sp>
        <p:nvSpPr>
          <p:cNvPr id="621" name="Google Shape;621;p30"/>
          <p:cNvSpPr txBox="1"/>
          <p:nvPr/>
        </p:nvSpPr>
        <p:spPr>
          <a:xfrm>
            <a:off x="4221419" y="4691558"/>
            <a:ext cx="1694574"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Dữ liệu nhân sự</a:t>
            </a:r>
            <a:endParaRPr sz="1100">
              <a:solidFill>
                <a:srgbClr val="1F45BC"/>
              </a:solidFill>
              <a:latin typeface="Arial"/>
              <a:ea typeface="Arial"/>
              <a:cs typeface="Arial"/>
              <a:sym typeface="Arial"/>
            </a:endParaRPr>
          </a:p>
        </p:txBody>
      </p:sp>
      <p:sp>
        <p:nvSpPr>
          <p:cNvPr id="622" name="Google Shape;622;p30"/>
          <p:cNvSpPr txBox="1"/>
          <p:nvPr/>
        </p:nvSpPr>
        <p:spPr>
          <a:xfrm>
            <a:off x="4221419" y="5878100"/>
            <a:ext cx="1694574"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Dữ liệu nhà thuốc</a:t>
            </a:r>
            <a:endParaRPr sz="1100">
              <a:solidFill>
                <a:srgbClr val="1F45BC"/>
              </a:solidFill>
              <a:latin typeface="Arial"/>
              <a:ea typeface="Arial"/>
              <a:cs typeface="Arial"/>
              <a:sym typeface="Arial"/>
            </a:endParaRPr>
          </a:p>
        </p:txBody>
      </p:sp>
      <p:sp>
        <p:nvSpPr>
          <p:cNvPr id="623" name="Google Shape;623;p30"/>
          <p:cNvSpPr txBox="1"/>
          <p:nvPr/>
        </p:nvSpPr>
        <p:spPr>
          <a:xfrm>
            <a:off x="6178701" y="6065876"/>
            <a:ext cx="1694574"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Dữ liệu lâm sàng</a:t>
            </a:r>
            <a:endParaRPr sz="1100">
              <a:solidFill>
                <a:srgbClr val="1F45BC"/>
              </a:solidFill>
              <a:latin typeface="Arial"/>
              <a:ea typeface="Arial"/>
              <a:cs typeface="Arial"/>
              <a:sym typeface="Arial"/>
            </a:endParaRPr>
          </a:p>
        </p:txBody>
      </p:sp>
      <p:sp>
        <p:nvSpPr>
          <p:cNvPr id="624" name="Google Shape;624;p30"/>
          <p:cNvSpPr txBox="1"/>
          <p:nvPr/>
        </p:nvSpPr>
        <p:spPr>
          <a:xfrm>
            <a:off x="8006510" y="5892960"/>
            <a:ext cx="1694574"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Những nguồn khác</a:t>
            </a:r>
            <a:endParaRPr sz="1100">
              <a:solidFill>
                <a:srgbClr val="1F45BC"/>
              </a:solidFill>
              <a:latin typeface="Arial"/>
              <a:ea typeface="Arial"/>
              <a:cs typeface="Arial"/>
              <a:sym typeface="Arial"/>
            </a:endParaRPr>
          </a:p>
        </p:txBody>
      </p:sp>
      <p:sp>
        <p:nvSpPr>
          <p:cNvPr id="625" name="Google Shape;625;p30"/>
          <p:cNvSpPr txBox="1"/>
          <p:nvPr/>
        </p:nvSpPr>
        <p:spPr>
          <a:xfrm>
            <a:off x="8119108" y="4606801"/>
            <a:ext cx="1559398"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Dữ liệu trung tâm cuộc gọi bệnh nhân</a:t>
            </a:r>
            <a:endParaRPr sz="1100">
              <a:solidFill>
                <a:srgbClr val="1F45BC"/>
              </a:solidFill>
              <a:latin typeface="Arial"/>
              <a:ea typeface="Arial"/>
              <a:cs typeface="Arial"/>
              <a:sym typeface="Arial"/>
            </a:endParaRPr>
          </a:p>
        </p:txBody>
      </p:sp>
      <p:sp>
        <p:nvSpPr>
          <p:cNvPr id="626" name="Google Shape;626;p30"/>
          <p:cNvSpPr txBox="1"/>
          <p:nvPr/>
        </p:nvSpPr>
        <p:spPr>
          <a:xfrm>
            <a:off x="8006510" y="3449984"/>
            <a:ext cx="1694574"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Yêu cầu dữ liệu</a:t>
            </a:r>
            <a:endParaRPr sz="1100">
              <a:solidFill>
                <a:srgbClr val="1F45BC"/>
              </a:solidFill>
              <a:latin typeface="Arial"/>
              <a:ea typeface="Arial"/>
              <a:cs typeface="Arial"/>
              <a:sym typeface="Arial"/>
            </a:endParaRPr>
          </a:p>
        </p:txBody>
      </p:sp>
      <p:cxnSp>
        <p:nvCxnSpPr>
          <p:cNvPr id="627" name="Google Shape;627;p30"/>
          <p:cNvCxnSpPr>
            <a:stCxn id="610" idx="3"/>
            <a:endCxn id="612" idx="0"/>
          </p:cNvCxnSpPr>
          <p:nvPr/>
        </p:nvCxnSpPr>
        <p:spPr>
          <a:xfrm>
            <a:off x="6839397" y="3463737"/>
            <a:ext cx="697500" cy="97500"/>
          </a:xfrm>
          <a:prstGeom prst="bentConnector2">
            <a:avLst/>
          </a:prstGeom>
          <a:noFill/>
          <a:ln cap="flat" cmpd="sng" w="19050">
            <a:solidFill>
              <a:srgbClr val="1F45BC"/>
            </a:solidFill>
            <a:prstDash val="dot"/>
            <a:miter lim="800000"/>
            <a:headEnd len="med" w="med" type="triangle"/>
            <a:tailEnd len="med" w="med" type="triangle"/>
          </a:ln>
        </p:spPr>
      </p:cxnSp>
      <p:cxnSp>
        <p:nvCxnSpPr>
          <p:cNvPr id="628" name="Google Shape;628;p30"/>
          <p:cNvCxnSpPr>
            <a:stCxn id="611" idx="2"/>
            <a:endCxn id="613" idx="1"/>
          </p:cNvCxnSpPr>
          <p:nvPr/>
        </p:nvCxnSpPr>
        <p:spPr>
          <a:xfrm flipH="1" rot="-5400000">
            <a:off x="6706194" y="4330293"/>
            <a:ext cx="137700" cy="703200"/>
          </a:xfrm>
          <a:prstGeom prst="bentConnector2">
            <a:avLst/>
          </a:prstGeom>
          <a:noFill/>
          <a:ln cap="flat" cmpd="sng" w="19050">
            <a:solidFill>
              <a:srgbClr val="1F45BC"/>
            </a:solidFill>
            <a:prstDash val="dot"/>
            <a:miter lim="800000"/>
            <a:headEnd len="med" w="med" type="triangle"/>
            <a:tailEnd len="med" w="med" type="triangle"/>
          </a:ln>
        </p:spPr>
      </p:cxnSp>
      <p:sp>
        <p:nvSpPr>
          <p:cNvPr id="629" name="Google Shape;629;p30"/>
          <p:cNvSpPr/>
          <p:nvPr/>
        </p:nvSpPr>
        <p:spPr>
          <a:xfrm>
            <a:off x="4790528" y="2733661"/>
            <a:ext cx="545571" cy="624146"/>
          </a:xfrm>
          <a:prstGeom prst="can">
            <a:avLst>
              <a:gd fmla="val 25000" name="adj"/>
            </a:avLst>
          </a:prstGeom>
          <a:solidFill>
            <a:srgbClr val="CDE0FF"/>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1F45BC"/>
              </a:solidFill>
              <a:latin typeface="Arial"/>
              <a:ea typeface="Arial"/>
              <a:cs typeface="Arial"/>
              <a:sym typeface="Arial"/>
            </a:endParaRPr>
          </a:p>
        </p:txBody>
      </p:sp>
      <p:sp>
        <p:nvSpPr>
          <p:cNvPr id="630" name="Google Shape;630;p30"/>
          <p:cNvSpPr/>
          <p:nvPr/>
        </p:nvSpPr>
        <p:spPr>
          <a:xfrm>
            <a:off x="8581012" y="2740623"/>
            <a:ext cx="545571" cy="624146"/>
          </a:xfrm>
          <a:prstGeom prst="can">
            <a:avLst>
              <a:gd fmla="val 25000" name="adj"/>
            </a:avLst>
          </a:prstGeom>
          <a:solidFill>
            <a:srgbClr val="CDE0FF"/>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1F45BC"/>
              </a:solidFill>
              <a:latin typeface="Arial"/>
              <a:ea typeface="Arial"/>
              <a:cs typeface="Arial"/>
              <a:sym typeface="Arial"/>
            </a:endParaRPr>
          </a:p>
        </p:txBody>
      </p:sp>
      <p:sp>
        <p:nvSpPr>
          <p:cNvPr id="631" name="Google Shape;631;p30"/>
          <p:cNvSpPr/>
          <p:nvPr/>
        </p:nvSpPr>
        <p:spPr>
          <a:xfrm>
            <a:off x="4790528" y="3994360"/>
            <a:ext cx="545571" cy="624146"/>
          </a:xfrm>
          <a:prstGeom prst="can">
            <a:avLst>
              <a:gd fmla="val 25000" name="adj"/>
            </a:avLst>
          </a:prstGeom>
          <a:solidFill>
            <a:srgbClr val="CDE0FF"/>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1F45BC"/>
              </a:solidFill>
              <a:latin typeface="Arial"/>
              <a:ea typeface="Arial"/>
              <a:cs typeface="Arial"/>
              <a:sym typeface="Arial"/>
            </a:endParaRPr>
          </a:p>
        </p:txBody>
      </p:sp>
      <p:sp>
        <p:nvSpPr>
          <p:cNvPr id="632" name="Google Shape;632;p30"/>
          <p:cNvSpPr/>
          <p:nvPr/>
        </p:nvSpPr>
        <p:spPr>
          <a:xfrm>
            <a:off x="4803188" y="5231365"/>
            <a:ext cx="545571" cy="624146"/>
          </a:xfrm>
          <a:prstGeom prst="can">
            <a:avLst>
              <a:gd fmla="val 25000" name="adj"/>
            </a:avLst>
          </a:prstGeom>
          <a:solidFill>
            <a:srgbClr val="CDE0FF"/>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1F45BC"/>
              </a:solidFill>
              <a:latin typeface="Arial"/>
              <a:ea typeface="Arial"/>
              <a:cs typeface="Arial"/>
              <a:sym typeface="Arial"/>
            </a:endParaRPr>
          </a:p>
        </p:txBody>
      </p:sp>
      <p:sp>
        <p:nvSpPr>
          <p:cNvPr id="633" name="Google Shape;633;p30"/>
          <p:cNvSpPr/>
          <p:nvPr/>
        </p:nvSpPr>
        <p:spPr>
          <a:xfrm>
            <a:off x="8581012" y="3967795"/>
            <a:ext cx="545571" cy="624146"/>
          </a:xfrm>
          <a:prstGeom prst="can">
            <a:avLst>
              <a:gd fmla="val 25000" name="adj"/>
            </a:avLst>
          </a:prstGeom>
          <a:solidFill>
            <a:srgbClr val="CDE0FF"/>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1F45BC"/>
              </a:solidFill>
              <a:latin typeface="Arial"/>
              <a:ea typeface="Arial"/>
              <a:cs typeface="Arial"/>
              <a:sym typeface="Arial"/>
            </a:endParaRPr>
          </a:p>
        </p:txBody>
      </p:sp>
      <p:sp>
        <p:nvSpPr>
          <p:cNvPr id="634" name="Google Shape;634;p30"/>
          <p:cNvSpPr/>
          <p:nvPr/>
        </p:nvSpPr>
        <p:spPr>
          <a:xfrm>
            <a:off x="8581012" y="5253954"/>
            <a:ext cx="545571" cy="624146"/>
          </a:xfrm>
          <a:prstGeom prst="can">
            <a:avLst>
              <a:gd fmla="val 25000" name="adj"/>
            </a:avLst>
          </a:prstGeom>
          <a:solidFill>
            <a:srgbClr val="CDE0FF"/>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1F45BC"/>
              </a:solidFill>
              <a:latin typeface="Arial"/>
              <a:ea typeface="Arial"/>
              <a:cs typeface="Arial"/>
              <a:sym typeface="Arial"/>
            </a:endParaRPr>
          </a:p>
        </p:txBody>
      </p:sp>
      <p:sp>
        <p:nvSpPr>
          <p:cNvPr id="635" name="Google Shape;635;p30"/>
          <p:cNvSpPr/>
          <p:nvPr/>
        </p:nvSpPr>
        <p:spPr>
          <a:xfrm>
            <a:off x="6768896" y="5471551"/>
            <a:ext cx="545571" cy="624146"/>
          </a:xfrm>
          <a:prstGeom prst="can">
            <a:avLst>
              <a:gd fmla="val 25000" name="adj"/>
            </a:avLst>
          </a:prstGeom>
          <a:solidFill>
            <a:srgbClr val="CDE0FF"/>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1F45BC"/>
              </a:solidFill>
              <a:latin typeface="Arial"/>
              <a:ea typeface="Arial"/>
              <a:cs typeface="Arial"/>
              <a:sym typeface="Arial"/>
            </a:endParaRPr>
          </a:p>
        </p:txBody>
      </p:sp>
      <p:cxnSp>
        <p:nvCxnSpPr>
          <p:cNvPr id="636" name="Google Shape;636;p30"/>
          <p:cNvCxnSpPr>
            <a:stCxn id="610" idx="2"/>
            <a:endCxn id="611" idx="0"/>
          </p:cNvCxnSpPr>
          <p:nvPr/>
        </p:nvCxnSpPr>
        <p:spPr>
          <a:xfrm>
            <a:off x="6423444" y="3711594"/>
            <a:ext cx="0" cy="405600"/>
          </a:xfrm>
          <a:prstGeom prst="straightConnector1">
            <a:avLst/>
          </a:prstGeom>
          <a:noFill/>
          <a:ln cap="flat" cmpd="sng" w="19050">
            <a:solidFill>
              <a:srgbClr val="1F45BC"/>
            </a:solidFill>
            <a:prstDash val="dot"/>
            <a:miter lim="800000"/>
            <a:headEnd len="med" w="med" type="triangle"/>
            <a:tailEnd len="med" w="med" type="triangle"/>
          </a:ln>
        </p:spPr>
      </p:cxnSp>
      <p:cxnSp>
        <p:nvCxnSpPr>
          <p:cNvPr id="637" name="Google Shape;637;p30"/>
          <p:cNvCxnSpPr>
            <a:stCxn id="612" idx="2"/>
            <a:endCxn id="613" idx="0"/>
          </p:cNvCxnSpPr>
          <p:nvPr/>
        </p:nvCxnSpPr>
        <p:spPr>
          <a:xfrm>
            <a:off x="7536950" y="4056879"/>
            <a:ext cx="5700" cy="446100"/>
          </a:xfrm>
          <a:prstGeom prst="straightConnector1">
            <a:avLst/>
          </a:prstGeom>
          <a:noFill/>
          <a:ln cap="flat" cmpd="sng" w="19050">
            <a:solidFill>
              <a:srgbClr val="1F45BC"/>
            </a:solidFill>
            <a:prstDash val="dot"/>
            <a:miter lim="800000"/>
            <a:headEnd len="med" w="med" type="triangle"/>
            <a:tailEnd len="med" w="med" type="triangle"/>
          </a:ln>
        </p:spPr>
      </p:cxnSp>
      <p:cxnSp>
        <p:nvCxnSpPr>
          <p:cNvPr id="638" name="Google Shape;638;p30"/>
          <p:cNvCxnSpPr/>
          <p:nvPr/>
        </p:nvCxnSpPr>
        <p:spPr>
          <a:xfrm rot="10800000">
            <a:off x="7992589" y="5041665"/>
            <a:ext cx="460417" cy="381882"/>
          </a:xfrm>
          <a:prstGeom prst="straightConnector1">
            <a:avLst/>
          </a:prstGeom>
          <a:noFill/>
          <a:ln cap="flat" cmpd="sng" w="76200">
            <a:solidFill>
              <a:srgbClr val="66A1FE"/>
            </a:solidFill>
            <a:prstDash val="solid"/>
            <a:miter lim="800000"/>
            <a:headEnd len="sm" w="sm"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31"/>
          <p:cNvSpPr/>
          <p:nvPr/>
        </p:nvSpPr>
        <p:spPr>
          <a:xfrm>
            <a:off x="449999" y="450000"/>
            <a:ext cx="5522175"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1.3. Tại sao cần Big Data</a:t>
            </a:r>
            <a:endParaRPr/>
          </a:p>
        </p:txBody>
      </p:sp>
      <p:sp>
        <p:nvSpPr>
          <p:cNvPr id="645" name="Google Shape;645;p3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646" name="Google Shape;646;p31"/>
          <p:cNvSpPr/>
          <p:nvPr/>
        </p:nvSpPr>
        <p:spPr>
          <a:xfrm>
            <a:off x="546895" y="1523719"/>
            <a:ext cx="8797130"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rgbClr val="0C0C0C"/>
                </a:solidFill>
                <a:latin typeface="Arial"/>
                <a:ea typeface="Arial"/>
                <a:cs typeface="Arial"/>
                <a:sym typeface="Arial"/>
              </a:rPr>
              <a:t>Hệ thống quản lý cơ sở dữ liệu quan hệ</a:t>
            </a:r>
            <a:endParaRPr sz="3200">
              <a:solidFill>
                <a:srgbClr val="0C0C0C"/>
              </a:solidFill>
              <a:latin typeface="Arial"/>
              <a:ea typeface="Arial"/>
              <a:cs typeface="Arial"/>
              <a:sym typeface="Arial"/>
            </a:endParaRPr>
          </a:p>
        </p:txBody>
      </p:sp>
      <p:grpSp>
        <p:nvGrpSpPr>
          <p:cNvPr id="647" name="Google Shape;647;p31"/>
          <p:cNvGrpSpPr/>
          <p:nvPr/>
        </p:nvGrpSpPr>
        <p:grpSpPr>
          <a:xfrm>
            <a:off x="354397" y="2865129"/>
            <a:ext cx="5521912" cy="492419"/>
            <a:chOff x="558800" y="2232686"/>
            <a:chExt cx="5321299" cy="215444"/>
          </a:xfrm>
        </p:grpSpPr>
        <p:sp>
          <p:nvSpPr>
            <p:cNvPr id="648" name="Google Shape;648;p31"/>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649" name="Google Shape;649;p31"/>
            <p:cNvSpPr/>
            <p:nvPr/>
          </p:nvSpPr>
          <p:spPr>
            <a:xfrm>
              <a:off x="711200" y="2232686"/>
              <a:ext cx="5168899"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Dữ liệu có cấu trúc</a:t>
              </a:r>
              <a:endParaRPr sz="1400">
                <a:solidFill>
                  <a:srgbClr val="262626"/>
                </a:solidFill>
                <a:latin typeface="Arial"/>
                <a:ea typeface="Arial"/>
                <a:cs typeface="Arial"/>
                <a:sym typeface="Arial"/>
              </a:endParaRPr>
            </a:p>
          </p:txBody>
        </p:sp>
      </p:grpSp>
      <p:sp>
        <p:nvSpPr>
          <p:cNvPr id="650" name="Google Shape;650;p31"/>
          <p:cNvSpPr/>
          <p:nvPr/>
        </p:nvSpPr>
        <p:spPr>
          <a:xfrm>
            <a:off x="711200" y="3064721"/>
            <a:ext cx="3945600" cy="1458000"/>
          </a:xfrm>
          <a:prstGeom prst="rect">
            <a:avLst/>
          </a:prstGeom>
          <a:noFill/>
          <a:ln>
            <a:noFill/>
          </a:ln>
        </p:spPr>
        <p:txBody>
          <a:bodyPr anchorCtr="0" anchor="t" bIns="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Nó tuân thủ một mô hình dữ liệu được xác định trước và do đó rất dễ phân tích.</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Nó phù hợp với định dạng bảng có mối quan hệ giữa các hàng và cột khác nhau.</a:t>
            </a:r>
            <a:endParaRPr sz="1300">
              <a:solidFill>
                <a:srgbClr val="262626"/>
              </a:solidFill>
              <a:latin typeface="Arial"/>
              <a:ea typeface="Arial"/>
              <a:cs typeface="Arial"/>
              <a:sym typeface="Arial"/>
            </a:endParaRPr>
          </a:p>
        </p:txBody>
      </p:sp>
      <p:pic>
        <p:nvPicPr>
          <p:cNvPr id="651" name="Google Shape;651;p31"/>
          <p:cNvPicPr preferRelativeResize="0"/>
          <p:nvPr/>
        </p:nvPicPr>
        <p:blipFill rotWithShape="1">
          <a:blip r:embed="rId3">
            <a:alphaModFix/>
          </a:blip>
          <a:srcRect b="0" l="0" r="0" t="0"/>
          <a:stretch/>
        </p:blipFill>
        <p:spPr>
          <a:xfrm>
            <a:off x="4798008" y="3241741"/>
            <a:ext cx="4252937" cy="2769624"/>
          </a:xfrm>
          <a:prstGeom prst="rect">
            <a:avLst/>
          </a:prstGeom>
          <a:noFill/>
          <a:ln>
            <a:noFill/>
          </a:ln>
        </p:spPr>
      </p:pic>
      <p:sp>
        <p:nvSpPr>
          <p:cNvPr id="652" name="Google Shape;652;p31"/>
          <p:cNvSpPr/>
          <p:nvPr/>
        </p:nvSpPr>
        <p:spPr>
          <a:xfrm>
            <a:off x="4884705" y="3064733"/>
            <a:ext cx="4284134" cy="3020609"/>
          </a:xfrm>
          <a:prstGeom prst="roundRect">
            <a:avLst>
              <a:gd fmla="val 6375" name="adj"/>
            </a:avLst>
          </a:prstGeom>
          <a:noFill/>
          <a:ln cap="flat" cmpd="sng" w="254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53" name="Google Shape;653;p31"/>
          <p:cNvSpPr txBox="1"/>
          <p:nvPr/>
        </p:nvSpPr>
        <p:spPr>
          <a:xfrm>
            <a:off x="6233927" y="2691572"/>
            <a:ext cx="1585690" cy="307777"/>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400">
                <a:solidFill>
                  <a:srgbClr val="1F45BC"/>
                </a:solidFill>
                <a:latin typeface="Arial"/>
                <a:ea typeface="Arial"/>
                <a:cs typeface="Arial"/>
                <a:sym typeface="Arial"/>
              </a:rPr>
              <a:t>Ứng dụng RDBMS</a:t>
            </a:r>
            <a:endParaRPr sz="1400">
              <a:solidFill>
                <a:srgbClr val="1F45BC"/>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pic>
        <p:nvPicPr>
          <p:cNvPr descr="Google&amp;#39;s New Logo: The Reason Behind It - ABC News" id="659" name="Google Shape;659;p32"/>
          <p:cNvPicPr preferRelativeResize="0"/>
          <p:nvPr/>
        </p:nvPicPr>
        <p:blipFill rotWithShape="1">
          <a:blip r:embed="rId3">
            <a:alphaModFix/>
          </a:blip>
          <a:srcRect b="0" l="0" r="0" t="0"/>
          <a:stretch/>
        </p:blipFill>
        <p:spPr>
          <a:xfrm>
            <a:off x="1181528" y="3329239"/>
            <a:ext cx="1945229" cy="1094191"/>
          </a:xfrm>
          <a:prstGeom prst="rect">
            <a:avLst/>
          </a:prstGeom>
          <a:noFill/>
          <a:ln>
            <a:noFill/>
          </a:ln>
        </p:spPr>
      </p:pic>
      <p:pic>
        <p:nvPicPr>
          <p:cNvPr descr="Ambient Insights – What Facebook Has Done to Communication and What We Can  Learn From It | QuestionPro" id="660" name="Google Shape;660;p32"/>
          <p:cNvPicPr preferRelativeResize="0"/>
          <p:nvPr/>
        </p:nvPicPr>
        <p:blipFill rotWithShape="1">
          <a:blip r:embed="rId4">
            <a:alphaModFix/>
          </a:blip>
          <a:srcRect b="0" l="0" r="0" t="0"/>
          <a:stretch/>
        </p:blipFill>
        <p:spPr>
          <a:xfrm>
            <a:off x="3471058" y="2694541"/>
            <a:ext cx="2144450" cy="1094191"/>
          </a:xfrm>
          <a:prstGeom prst="rect">
            <a:avLst/>
          </a:prstGeom>
          <a:noFill/>
          <a:ln>
            <a:noFill/>
          </a:ln>
        </p:spPr>
      </p:pic>
      <p:pic>
        <p:nvPicPr>
          <p:cNvPr descr="Amazon.com. Spend less. Smile more." id="661" name="Google Shape;661;p32"/>
          <p:cNvPicPr preferRelativeResize="0"/>
          <p:nvPr/>
        </p:nvPicPr>
        <p:blipFill rotWithShape="1">
          <a:blip r:embed="rId5">
            <a:alphaModFix/>
          </a:blip>
          <a:srcRect b="34124" l="0" r="0" t="35258"/>
          <a:stretch/>
        </p:blipFill>
        <p:spPr>
          <a:xfrm>
            <a:off x="3032223" y="4357956"/>
            <a:ext cx="2094540" cy="641297"/>
          </a:xfrm>
          <a:prstGeom prst="rect">
            <a:avLst/>
          </a:prstGeom>
          <a:noFill/>
          <a:ln>
            <a:noFill/>
          </a:ln>
        </p:spPr>
      </p:pic>
      <p:pic>
        <p:nvPicPr>
          <p:cNvPr descr="YouTube Copyright &amp;amp; Fair Use Policies - How YouTube Works" id="662" name="Google Shape;662;p32"/>
          <p:cNvPicPr preferRelativeResize="0"/>
          <p:nvPr/>
        </p:nvPicPr>
        <p:blipFill rotWithShape="1">
          <a:blip r:embed="rId6">
            <a:alphaModFix/>
          </a:blip>
          <a:srcRect b="19382" l="0" r="0" t="20473"/>
          <a:stretch/>
        </p:blipFill>
        <p:spPr>
          <a:xfrm>
            <a:off x="6389659" y="2971830"/>
            <a:ext cx="2259498" cy="714818"/>
          </a:xfrm>
          <a:prstGeom prst="rect">
            <a:avLst/>
          </a:prstGeom>
          <a:noFill/>
          <a:ln>
            <a:noFill/>
          </a:ln>
        </p:spPr>
      </p:pic>
      <p:pic>
        <p:nvPicPr>
          <p:cNvPr descr="Instagram - Apps on Google Play" id="663" name="Google Shape;663;p32"/>
          <p:cNvPicPr preferRelativeResize="0"/>
          <p:nvPr/>
        </p:nvPicPr>
        <p:blipFill rotWithShape="1">
          <a:blip r:embed="rId7">
            <a:alphaModFix/>
          </a:blip>
          <a:srcRect b="18249" l="4596" r="5704" t="14200"/>
          <a:stretch/>
        </p:blipFill>
        <p:spPr>
          <a:xfrm>
            <a:off x="5029049" y="3815041"/>
            <a:ext cx="2226929" cy="818883"/>
          </a:xfrm>
          <a:prstGeom prst="rect">
            <a:avLst/>
          </a:prstGeom>
          <a:noFill/>
          <a:ln>
            <a:noFill/>
          </a:ln>
        </p:spPr>
      </p:pic>
      <p:pic>
        <p:nvPicPr>
          <p:cNvPr descr="Twitter Disables the Tweet Count Feature? - Say Daily" id="664" name="Google Shape;664;p32"/>
          <p:cNvPicPr preferRelativeResize="0"/>
          <p:nvPr/>
        </p:nvPicPr>
        <p:blipFill rotWithShape="1">
          <a:blip r:embed="rId8">
            <a:alphaModFix/>
          </a:blip>
          <a:srcRect b="0" l="0" r="0" t="0"/>
          <a:stretch/>
        </p:blipFill>
        <p:spPr>
          <a:xfrm>
            <a:off x="1741886" y="4586327"/>
            <a:ext cx="1049430" cy="891200"/>
          </a:xfrm>
          <a:prstGeom prst="rect">
            <a:avLst/>
          </a:prstGeom>
          <a:noFill/>
          <a:ln>
            <a:noFill/>
          </a:ln>
        </p:spPr>
      </p:pic>
      <p:pic>
        <p:nvPicPr>
          <p:cNvPr descr="TikTok: The New Revolution in Social Networking" id="665" name="Google Shape;665;p32"/>
          <p:cNvPicPr preferRelativeResize="0"/>
          <p:nvPr/>
        </p:nvPicPr>
        <p:blipFill rotWithShape="1">
          <a:blip r:embed="rId9">
            <a:alphaModFix/>
          </a:blip>
          <a:srcRect b="29076" l="0" r="0" t="23928"/>
          <a:stretch/>
        </p:blipFill>
        <p:spPr>
          <a:xfrm>
            <a:off x="7554042" y="4158583"/>
            <a:ext cx="1517188" cy="475341"/>
          </a:xfrm>
          <a:prstGeom prst="rect">
            <a:avLst/>
          </a:prstGeom>
          <a:noFill/>
          <a:ln>
            <a:noFill/>
          </a:ln>
        </p:spPr>
      </p:pic>
      <p:sp>
        <p:nvSpPr>
          <p:cNvPr id="666" name="Google Shape;666;p32"/>
          <p:cNvSpPr/>
          <p:nvPr/>
        </p:nvSpPr>
        <p:spPr>
          <a:xfrm>
            <a:off x="449999" y="450000"/>
            <a:ext cx="5522175"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1.3. Tại sao cần Big Data</a:t>
            </a:r>
            <a:endParaRPr/>
          </a:p>
        </p:txBody>
      </p:sp>
      <p:sp>
        <p:nvSpPr>
          <p:cNvPr id="667" name="Google Shape;667;p3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668" name="Google Shape;668;p32"/>
          <p:cNvSpPr/>
          <p:nvPr/>
        </p:nvSpPr>
        <p:spPr>
          <a:xfrm>
            <a:off x="546895" y="1523719"/>
            <a:ext cx="8797130"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rgbClr val="0C0C0C"/>
                </a:solidFill>
                <a:latin typeface="Arial"/>
                <a:ea typeface="Arial"/>
                <a:cs typeface="Arial"/>
                <a:sym typeface="Arial"/>
              </a:rPr>
              <a:t>Sự phát triển của kỷ nguyên Dot Com </a:t>
            </a:r>
            <a:endParaRPr sz="3200">
              <a:solidFill>
                <a:srgbClr val="0C0C0C"/>
              </a:solidFill>
              <a:latin typeface="Arial"/>
              <a:ea typeface="Arial"/>
              <a:cs typeface="Arial"/>
              <a:sym typeface="Arial"/>
            </a:endParaRPr>
          </a:p>
        </p:txBody>
      </p:sp>
      <p:grpSp>
        <p:nvGrpSpPr>
          <p:cNvPr id="669" name="Google Shape;669;p32"/>
          <p:cNvGrpSpPr/>
          <p:nvPr/>
        </p:nvGrpSpPr>
        <p:grpSpPr>
          <a:xfrm>
            <a:off x="558800" y="2232686"/>
            <a:ext cx="7647202" cy="215444"/>
            <a:chOff x="558800" y="2232686"/>
            <a:chExt cx="7647202" cy="215444"/>
          </a:xfrm>
        </p:grpSpPr>
        <p:sp>
          <p:nvSpPr>
            <p:cNvPr id="670" name="Google Shape;670;p32"/>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671" name="Google Shape;671;p32"/>
            <p:cNvSpPr/>
            <p:nvPr/>
          </p:nvSpPr>
          <p:spPr>
            <a:xfrm>
              <a:off x="711200" y="2232686"/>
              <a:ext cx="7494802"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World Wide Web trở nên phổ biến và các công ty Internet</a:t>
              </a:r>
              <a:endParaRPr/>
            </a:p>
          </p:txBody>
        </p:sp>
      </p:grpSp>
      <p:pic>
        <p:nvPicPr>
          <p:cNvPr id="672" name="Google Shape;672;p32"/>
          <p:cNvPicPr preferRelativeResize="0"/>
          <p:nvPr/>
        </p:nvPicPr>
        <p:blipFill rotWithShape="1">
          <a:blip r:embed="rId10">
            <a:alphaModFix/>
          </a:blip>
          <a:srcRect b="0" l="0" r="0" t="0"/>
          <a:stretch/>
        </p:blipFill>
        <p:spPr>
          <a:xfrm>
            <a:off x="6031726" y="4788970"/>
            <a:ext cx="1500188" cy="614250"/>
          </a:xfrm>
          <a:prstGeom prst="rect">
            <a:avLst/>
          </a:prstGeom>
          <a:noFill/>
          <a:ln>
            <a:noFill/>
          </a:ln>
        </p:spPr>
      </p:pic>
      <p:pic>
        <p:nvPicPr>
          <p:cNvPr id="673" name="Google Shape;673;p32"/>
          <p:cNvPicPr preferRelativeResize="0"/>
          <p:nvPr/>
        </p:nvPicPr>
        <p:blipFill rotWithShape="1">
          <a:blip r:embed="rId11">
            <a:alphaModFix/>
          </a:blip>
          <a:srcRect b="0" l="0" r="0" t="0"/>
          <a:stretch/>
        </p:blipFill>
        <p:spPr>
          <a:xfrm>
            <a:off x="3703683" y="5281641"/>
            <a:ext cx="2047875" cy="762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660"/>
                                        </p:tgtEl>
                                        <p:attrNameLst>
                                          <p:attrName>style.visibility</p:attrName>
                                        </p:attrNameLst>
                                      </p:cBhvr>
                                      <p:to>
                                        <p:strVal val="visible"/>
                                      </p:to>
                                    </p:set>
                                    <p:anim calcmode="lin" valueType="num">
                                      <p:cBhvr additive="base">
                                        <p:cTn dur="500"/>
                                        <p:tgtEl>
                                          <p:spTgt spid="660"/>
                                        </p:tgtEl>
                                        <p:attrNameLst>
                                          <p:attrName>ppt_w</p:attrName>
                                        </p:attrNameLst>
                                      </p:cBhvr>
                                      <p:tavLst>
                                        <p:tav fmla="" tm="0">
                                          <p:val>
                                            <p:strVal val="0"/>
                                          </p:val>
                                        </p:tav>
                                        <p:tav fmla="" tm="100000">
                                          <p:val>
                                            <p:strVal val="#ppt_w"/>
                                          </p:val>
                                        </p:tav>
                                      </p:tavLst>
                                    </p:anim>
                                    <p:anim calcmode="lin" valueType="num">
                                      <p:cBhvr additive="base">
                                        <p:cTn dur="500"/>
                                        <p:tgtEl>
                                          <p:spTgt spid="66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659"/>
                                        </p:tgtEl>
                                        <p:attrNameLst>
                                          <p:attrName>style.visibility</p:attrName>
                                        </p:attrNameLst>
                                      </p:cBhvr>
                                      <p:to>
                                        <p:strVal val="visible"/>
                                      </p:to>
                                    </p:set>
                                    <p:anim calcmode="lin" valueType="num">
                                      <p:cBhvr additive="base">
                                        <p:cTn dur="500"/>
                                        <p:tgtEl>
                                          <p:spTgt spid="659"/>
                                        </p:tgtEl>
                                        <p:attrNameLst>
                                          <p:attrName>ppt_w</p:attrName>
                                        </p:attrNameLst>
                                      </p:cBhvr>
                                      <p:tavLst>
                                        <p:tav fmla="" tm="0">
                                          <p:val>
                                            <p:strVal val="0"/>
                                          </p:val>
                                        </p:tav>
                                        <p:tav fmla="" tm="100000">
                                          <p:val>
                                            <p:strVal val="#ppt_w"/>
                                          </p:val>
                                        </p:tav>
                                      </p:tavLst>
                                    </p:anim>
                                    <p:anim calcmode="lin" valueType="num">
                                      <p:cBhvr additive="base">
                                        <p:cTn dur="500"/>
                                        <p:tgtEl>
                                          <p:spTgt spid="65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661"/>
                                        </p:tgtEl>
                                        <p:attrNameLst>
                                          <p:attrName>style.visibility</p:attrName>
                                        </p:attrNameLst>
                                      </p:cBhvr>
                                      <p:to>
                                        <p:strVal val="visible"/>
                                      </p:to>
                                    </p:set>
                                    <p:anim calcmode="lin" valueType="num">
                                      <p:cBhvr additive="base">
                                        <p:cTn dur="500"/>
                                        <p:tgtEl>
                                          <p:spTgt spid="661"/>
                                        </p:tgtEl>
                                        <p:attrNameLst>
                                          <p:attrName>ppt_w</p:attrName>
                                        </p:attrNameLst>
                                      </p:cBhvr>
                                      <p:tavLst>
                                        <p:tav fmla="" tm="0">
                                          <p:val>
                                            <p:strVal val="0"/>
                                          </p:val>
                                        </p:tav>
                                        <p:tav fmla="" tm="100000">
                                          <p:val>
                                            <p:strVal val="#ppt_w"/>
                                          </p:val>
                                        </p:tav>
                                      </p:tavLst>
                                    </p:anim>
                                    <p:anim calcmode="lin" valueType="num">
                                      <p:cBhvr additive="base">
                                        <p:cTn dur="500"/>
                                        <p:tgtEl>
                                          <p:spTgt spid="66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663"/>
                                        </p:tgtEl>
                                        <p:attrNameLst>
                                          <p:attrName>style.visibility</p:attrName>
                                        </p:attrNameLst>
                                      </p:cBhvr>
                                      <p:to>
                                        <p:strVal val="visible"/>
                                      </p:to>
                                    </p:set>
                                    <p:anim calcmode="lin" valueType="num">
                                      <p:cBhvr additive="base">
                                        <p:cTn dur="500"/>
                                        <p:tgtEl>
                                          <p:spTgt spid="663"/>
                                        </p:tgtEl>
                                        <p:attrNameLst>
                                          <p:attrName>ppt_w</p:attrName>
                                        </p:attrNameLst>
                                      </p:cBhvr>
                                      <p:tavLst>
                                        <p:tav fmla="" tm="0">
                                          <p:val>
                                            <p:strVal val="0"/>
                                          </p:val>
                                        </p:tav>
                                        <p:tav fmla="" tm="100000">
                                          <p:val>
                                            <p:strVal val="#ppt_w"/>
                                          </p:val>
                                        </p:tav>
                                      </p:tavLst>
                                    </p:anim>
                                    <p:anim calcmode="lin" valueType="num">
                                      <p:cBhvr additive="base">
                                        <p:cTn dur="500"/>
                                        <p:tgtEl>
                                          <p:spTgt spid="66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665"/>
                                        </p:tgtEl>
                                        <p:attrNameLst>
                                          <p:attrName>style.visibility</p:attrName>
                                        </p:attrNameLst>
                                      </p:cBhvr>
                                      <p:to>
                                        <p:strVal val="visible"/>
                                      </p:to>
                                    </p:set>
                                    <p:anim calcmode="lin" valueType="num">
                                      <p:cBhvr additive="base">
                                        <p:cTn dur="500"/>
                                        <p:tgtEl>
                                          <p:spTgt spid="665"/>
                                        </p:tgtEl>
                                        <p:attrNameLst>
                                          <p:attrName>ppt_w</p:attrName>
                                        </p:attrNameLst>
                                      </p:cBhvr>
                                      <p:tavLst>
                                        <p:tav fmla="" tm="0">
                                          <p:val>
                                            <p:strVal val="0"/>
                                          </p:val>
                                        </p:tav>
                                        <p:tav fmla="" tm="100000">
                                          <p:val>
                                            <p:strVal val="#ppt_w"/>
                                          </p:val>
                                        </p:tav>
                                      </p:tavLst>
                                    </p:anim>
                                    <p:anim calcmode="lin" valueType="num">
                                      <p:cBhvr additive="base">
                                        <p:cTn dur="500"/>
                                        <p:tgtEl>
                                          <p:spTgt spid="66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664"/>
                                        </p:tgtEl>
                                        <p:attrNameLst>
                                          <p:attrName>style.visibility</p:attrName>
                                        </p:attrNameLst>
                                      </p:cBhvr>
                                      <p:to>
                                        <p:strVal val="visible"/>
                                      </p:to>
                                    </p:set>
                                    <p:anim calcmode="lin" valueType="num">
                                      <p:cBhvr additive="base">
                                        <p:cTn dur="500"/>
                                        <p:tgtEl>
                                          <p:spTgt spid="664"/>
                                        </p:tgtEl>
                                        <p:attrNameLst>
                                          <p:attrName>ppt_w</p:attrName>
                                        </p:attrNameLst>
                                      </p:cBhvr>
                                      <p:tavLst>
                                        <p:tav fmla="" tm="0">
                                          <p:val>
                                            <p:strVal val="0"/>
                                          </p:val>
                                        </p:tav>
                                        <p:tav fmla="" tm="100000">
                                          <p:val>
                                            <p:strVal val="#ppt_w"/>
                                          </p:val>
                                        </p:tav>
                                      </p:tavLst>
                                    </p:anim>
                                    <p:anim calcmode="lin" valueType="num">
                                      <p:cBhvr additive="base">
                                        <p:cTn dur="500"/>
                                        <p:tgtEl>
                                          <p:spTgt spid="66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672"/>
                                        </p:tgtEl>
                                        <p:attrNameLst>
                                          <p:attrName>style.visibility</p:attrName>
                                        </p:attrNameLst>
                                      </p:cBhvr>
                                      <p:to>
                                        <p:strVal val="visible"/>
                                      </p:to>
                                    </p:set>
                                    <p:anim calcmode="lin" valueType="num">
                                      <p:cBhvr additive="base">
                                        <p:cTn dur="500"/>
                                        <p:tgtEl>
                                          <p:spTgt spid="672"/>
                                        </p:tgtEl>
                                        <p:attrNameLst>
                                          <p:attrName>ppt_w</p:attrName>
                                        </p:attrNameLst>
                                      </p:cBhvr>
                                      <p:tavLst>
                                        <p:tav fmla="" tm="0">
                                          <p:val>
                                            <p:strVal val="0"/>
                                          </p:val>
                                        </p:tav>
                                        <p:tav fmla="" tm="100000">
                                          <p:val>
                                            <p:strVal val="#ppt_w"/>
                                          </p:val>
                                        </p:tav>
                                      </p:tavLst>
                                    </p:anim>
                                    <p:anim calcmode="lin" valueType="num">
                                      <p:cBhvr additive="base">
                                        <p:cTn dur="500"/>
                                        <p:tgtEl>
                                          <p:spTgt spid="67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673"/>
                                        </p:tgtEl>
                                        <p:attrNameLst>
                                          <p:attrName>style.visibility</p:attrName>
                                        </p:attrNameLst>
                                      </p:cBhvr>
                                      <p:to>
                                        <p:strVal val="visible"/>
                                      </p:to>
                                    </p:set>
                                    <p:anim calcmode="lin" valueType="num">
                                      <p:cBhvr additive="base">
                                        <p:cTn dur="500"/>
                                        <p:tgtEl>
                                          <p:spTgt spid="673"/>
                                        </p:tgtEl>
                                        <p:attrNameLst>
                                          <p:attrName>ppt_w</p:attrName>
                                        </p:attrNameLst>
                                      </p:cBhvr>
                                      <p:tavLst>
                                        <p:tav fmla="" tm="0">
                                          <p:val>
                                            <p:strVal val="0"/>
                                          </p:val>
                                        </p:tav>
                                        <p:tav fmla="" tm="100000">
                                          <p:val>
                                            <p:strVal val="#ppt_w"/>
                                          </p:val>
                                        </p:tav>
                                      </p:tavLst>
                                    </p:anim>
                                    <p:anim calcmode="lin" valueType="num">
                                      <p:cBhvr additive="base">
                                        <p:cTn dur="500"/>
                                        <p:tgtEl>
                                          <p:spTgt spid="67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33"/>
          <p:cNvSpPr/>
          <p:nvPr/>
        </p:nvSpPr>
        <p:spPr>
          <a:xfrm>
            <a:off x="449999" y="450000"/>
            <a:ext cx="5522175"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1.3. Tại sao cần Big Data</a:t>
            </a:r>
            <a:endParaRPr/>
          </a:p>
        </p:txBody>
      </p:sp>
      <p:sp>
        <p:nvSpPr>
          <p:cNvPr id="680" name="Google Shape;680;p3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681" name="Google Shape;681;p33"/>
          <p:cNvSpPr/>
          <p:nvPr/>
        </p:nvSpPr>
        <p:spPr>
          <a:xfrm>
            <a:off x="546895" y="1523719"/>
            <a:ext cx="8797130" cy="86177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800">
                <a:solidFill>
                  <a:srgbClr val="0C0C0C"/>
                </a:solidFill>
                <a:latin typeface="Arial"/>
                <a:ea typeface="Arial"/>
                <a:cs typeface="Arial"/>
                <a:sym typeface="Arial"/>
              </a:rPr>
              <a:t>Các trang web hàng đầu tạo ra các loại dữ liệu khác nhau</a:t>
            </a:r>
            <a:endParaRPr sz="2800">
              <a:solidFill>
                <a:srgbClr val="0C0C0C"/>
              </a:solidFill>
              <a:latin typeface="Arial"/>
              <a:ea typeface="Arial"/>
              <a:cs typeface="Arial"/>
              <a:sym typeface="Arial"/>
            </a:endParaRPr>
          </a:p>
        </p:txBody>
      </p:sp>
      <p:sp>
        <p:nvSpPr>
          <p:cNvPr id="682" name="Google Shape;682;p33"/>
          <p:cNvSpPr/>
          <p:nvPr/>
        </p:nvSpPr>
        <p:spPr>
          <a:xfrm>
            <a:off x="711201" y="2932485"/>
            <a:ext cx="4111111" cy="2349361"/>
          </a:xfrm>
          <a:prstGeom prst="rect">
            <a:avLst/>
          </a:prstGeom>
          <a:noFill/>
          <a:ln>
            <a:noFill/>
          </a:ln>
        </p:spPr>
        <p:txBody>
          <a:bodyPr anchorCtr="0" anchor="t" bIns="0" lIns="0" spcFirstLastPara="1" rIns="144000" wrap="square" tIns="0">
            <a:spAutoFit/>
          </a:bodyPr>
          <a:lstStyle/>
          <a:p>
            <a:pPr indent="-182563" lvl="0" marL="182563" marR="0" rtl="0" algn="l">
              <a:spcBef>
                <a:spcPts val="0"/>
              </a:spcBef>
              <a:spcAft>
                <a:spcPts val="0"/>
              </a:spcAft>
              <a:buClr>
                <a:srgbClr val="193EB0"/>
              </a:buClr>
              <a:buSzPts val="1400"/>
              <a:buFont typeface="Arial"/>
              <a:buChar char="‣"/>
            </a:pPr>
            <a:r>
              <a:rPr b="1" lang="en-US" sz="1400">
                <a:solidFill>
                  <a:srgbClr val="262626"/>
                </a:solidFill>
                <a:latin typeface="Arial"/>
                <a:ea typeface="Arial"/>
                <a:cs typeface="Arial"/>
                <a:sym typeface="Arial"/>
              </a:rPr>
              <a:t>Văn bản và Siêu văn bản</a:t>
            </a:r>
            <a:r>
              <a:rPr lang="en-US" sz="1400">
                <a:solidFill>
                  <a:srgbClr val="262626"/>
                </a:solidFill>
                <a:latin typeface="Arial"/>
                <a:ea typeface="Arial"/>
                <a:cs typeface="Arial"/>
                <a:sym typeface="Arial"/>
              </a:rPr>
              <a:t>: hộp cuộn, Siêu văn bản, Đồng bộ hóa với âm thanh, Đã sao chép, Bản nhạc có thể tìm kiếm, Chú thích cho phim</a:t>
            </a:r>
            <a:endParaRPr/>
          </a:p>
          <a:p>
            <a:pPr indent="-182563" lvl="0" marL="182563" marR="0" rtl="0" algn="l">
              <a:spcBef>
                <a:spcPts val="800"/>
              </a:spcBef>
              <a:spcAft>
                <a:spcPts val="0"/>
              </a:spcAft>
              <a:buClr>
                <a:srgbClr val="193EB0"/>
              </a:buClr>
              <a:buSzPts val="1400"/>
              <a:buFont typeface="Arial"/>
              <a:buChar char="‣"/>
            </a:pPr>
            <a:r>
              <a:rPr b="1" lang="en-US" sz="1400">
                <a:solidFill>
                  <a:srgbClr val="262626"/>
                </a:solidFill>
                <a:latin typeface="Arial"/>
                <a:ea typeface="Arial"/>
                <a:cs typeface="Arial"/>
                <a:sym typeface="Arial"/>
              </a:rPr>
              <a:t>Video</a:t>
            </a:r>
            <a:r>
              <a:rPr lang="en-US" sz="1400">
                <a:solidFill>
                  <a:srgbClr val="262626"/>
                </a:solidFill>
                <a:latin typeface="Arial"/>
                <a:ea typeface="Arial"/>
                <a:cs typeface="Arial"/>
                <a:sym typeface="Arial"/>
              </a:rPr>
              <a:t>: video tiêu chuẩn, ảnh toàn cảnh thực tế ảo và các đối tượng thực tế ảo</a:t>
            </a:r>
            <a:endParaRPr/>
          </a:p>
          <a:p>
            <a:pPr indent="-182563" lvl="0" marL="182563" marR="0" rtl="0" algn="l">
              <a:spcBef>
                <a:spcPts val="800"/>
              </a:spcBef>
              <a:spcAft>
                <a:spcPts val="0"/>
              </a:spcAft>
              <a:buClr>
                <a:srgbClr val="193EB0"/>
              </a:buClr>
              <a:buSzPts val="1400"/>
              <a:buFont typeface="Arial"/>
              <a:buChar char="‣"/>
            </a:pPr>
            <a:r>
              <a:rPr b="1" lang="en-US" sz="1400">
                <a:solidFill>
                  <a:srgbClr val="262626"/>
                </a:solidFill>
                <a:latin typeface="Arial"/>
                <a:ea typeface="Arial"/>
                <a:cs typeface="Arial"/>
                <a:sym typeface="Arial"/>
              </a:rPr>
              <a:t>Hoạt ảnh</a:t>
            </a:r>
            <a:endParaRPr b="1" sz="14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400"/>
              <a:buFont typeface="Arial"/>
              <a:buChar char="‣"/>
            </a:pPr>
            <a:r>
              <a:rPr b="1" lang="en-US" sz="1400">
                <a:solidFill>
                  <a:srgbClr val="262626"/>
                </a:solidFill>
                <a:latin typeface="Arial"/>
                <a:ea typeface="Arial"/>
                <a:cs typeface="Arial"/>
                <a:sym typeface="Arial"/>
              </a:rPr>
              <a:t>Đồ họa</a:t>
            </a:r>
            <a:r>
              <a:rPr lang="en-US" sz="1400">
                <a:solidFill>
                  <a:srgbClr val="262626"/>
                </a:solidFill>
                <a:latin typeface="Arial"/>
                <a:ea typeface="Arial"/>
                <a:cs typeface="Arial"/>
                <a:sym typeface="Arial"/>
              </a:rPr>
              <a:t>: Đồ họa bitmap 2D, đồ họa dựa trên vector 2D, hình ảnh 3D</a:t>
            </a:r>
            <a:endParaRPr/>
          </a:p>
          <a:p>
            <a:pPr indent="-182563" lvl="0" marL="182563" marR="0" rtl="0" algn="l">
              <a:spcBef>
                <a:spcPts val="800"/>
              </a:spcBef>
              <a:spcAft>
                <a:spcPts val="0"/>
              </a:spcAft>
              <a:buClr>
                <a:srgbClr val="193EB0"/>
              </a:buClr>
              <a:buSzPts val="1400"/>
              <a:buFont typeface="Arial"/>
              <a:buChar char="‣"/>
            </a:pPr>
            <a:r>
              <a:rPr b="1" lang="en-US" sz="1400">
                <a:solidFill>
                  <a:srgbClr val="262626"/>
                </a:solidFill>
                <a:latin typeface="Arial"/>
                <a:ea typeface="Arial"/>
                <a:cs typeface="Arial"/>
                <a:sym typeface="Arial"/>
              </a:rPr>
              <a:t>Âm thanh</a:t>
            </a:r>
            <a:r>
              <a:rPr lang="en-US" sz="1400">
                <a:solidFill>
                  <a:srgbClr val="262626"/>
                </a:solidFill>
                <a:latin typeface="Arial"/>
                <a:ea typeface="Arial"/>
                <a:cs typeface="Arial"/>
                <a:sym typeface="Arial"/>
              </a:rPr>
              <a:t>: Âm thanh số hóa, MIDI</a:t>
            </a:r>
            <a:endParaRPr sz="1400">
              <a:solidFill>
                <a:srgbClr val="262626"/>
              </a:solidFill>
              <a:latin typeface="Arial"/>
              <a:ea typeface="Arial"/>
              <a:cs typeface="Arial"/>
              <a:sym typeface="Arial"/>
            </a:endParaRPr>
          </a:p>
        </p:txBody>
      </p:sp>
      <p:grpSp>
        <p:nvGrpSpPr>
          <p:cNvPr id="683" name="Google Shape;683;p33"/>
          <p:cNvGrpSpPr/>
          <p:nvPr/>
        </p:nvGrpSpPr>
        <p:grpSpPr>
          <a:xfrm>
            <a:off x="4594030" y="3130063"/>
            <a:ext cx="4749995" cy="2016326"/>
            <a:chOff x="1181528" y="2694541"/>
            <a:chExt cx="7889702" cy="3349100"/>
          </a:xfrm>
        </p:grpSpPr>
        <p:pic>
          <p:nvPicPr>
            <p:cNvPr descr="Google&amp;#39;s New Logo: The Reason Behind It - ABC News" id="684" name="Google Shape;684;p33"/>
            <p:cNvPicPr preferRelativeResize="0"/>
            <p:nvPr/>
          </p:nvPicPr>
          <p:blipFill rotWithShape="1">
            <a:blip r:embed="rId3">
              <a:alphaModFix/>
            </a:blip>
            <a:srcRect b="0" l="0" r="0" t="0"/>
            <a:stretch/>
          </p:blipFill>
          <p:spPr>
            <a:xfrm>
              <a:off x="1181528" y="3329239"/>
              <a:ext cx="1945229" cy="1094191"/>
            </a:xfrm>
            <a:prstGeom prst="rect">
              <a:avLst/>
            </a:prstGeom>
            <a:noFill/>
            <a:ln>
              <a:noFill/>
            </a:ln>
          </p:spPr>
        </p:pic>
        <p:pic>
          <p:nvPicPr>
            <p:cNvPr descr="Ambient Insights – What Facebook Has Done to Communication and What We Can  Learn From It | QuestionPro" id="685" name="Google Shape;685;p33"/>
            <p:cNvPicPr preferRelativeResize="0"/>
            <p:nvPr/>
          </p:nvPicPr>
          <p:blipFill rotWithShape="1">
            <a:blip r:embed="rId4">
              <a:alphaModFix/>
            </a:blip>
            <a:srcRect b="0" l="0" r="0" t="0"/>
            <a:stretch/>
          </p:blipFill>
          <p:spPr>
            <a:xfrm>
              <a:off x="3471058" y="2694541"/>
              <a:ext cx="2144450" cy="1094191"/>
            </a:xfrm>
            <a:prstGeom prst="rect">
              <a:avLst/>
            </a:prstGeom>
            <a:noFill/>
            <a:ln>
              <a:noFill/>
            </a:ln>
          </p:spPr>
        </p:pic>
        <p:pic>
          <p:nvPicPr>
            <p:cNvPr descr="Amazon.com. Spend less. Smile more." id="686" name="Google Shape;686;p33"/>
            <p:cNvPicPr preferRelativeResize="0"/>
            <p:nvPr/>
          </p:nvPicPr>
          <p:blipFill rotWithShape="1">
            <a:blip r:embed="rId5">
              <a:alphaModFix/>
            </a:blip>
            <a:srcRect b="34124" l="0" r="0" t="35258"/>
            <a:stretch/>
          </p:blipFill>
          <p:spPr>
            <a:xfrm>
              <a:off x="3032223" y="4357956"/>
              <a:ext cx="2094540" cy="641297"/>
            </a:xfrm>
            <a:prstGeom prst="rect">
              <a:avLst/>
            </a:prstGeom>
            <a:noFill/>
            <a:ln>
              <a:noFill/>
            </a:ln>
          </p:spPr>
        </p:pic>
        <p:pic>
          <p:nvPicPr>
            <p:cNvPr descr="YouTube Copyright &amp;amp; Fair Use Policies - How YouTube Works" id="687" name="Google Shape;687;p33"/>
            <p:cNvPicPr preferRelativeResize="0"/>
            <p:nvPr/>
          </p:nvPicPr>
          <p:blipFill rotWithShape="1">
            <a:blip r:embed="rId6">
              <a:alphaModFix/>
            </a:blip>
            <a:srcRect b="19382" l="0" r="0" t="20473"/>
            <a:stretch/>
          </p:blipFill>
          <p:spPr>
            <a:xfrm>
              <a:off x="6389659" y="2971830"/>
              <a:ext cx="2259498" cy="714818"/>
            </a:xfrm>
            <a:prstGeom prst="rect">
              <a:avLst/>
            </a:prstGeom>
            <a:noFill/>
            <a:ln>
              <a:noFill/>
            </a:ln>
          </p:spPr>
        </p:pic>
        <p:pic>
          <p:nvPicPr>
            <p:cNvPr descr="Instagram - Apps on Google Play" id="688" name="Google Shape;688;p33"/>
            <p:cNvPicPr preferRelativeResize="0"/>
            <p:nvPr/>
          </p:nvPicPr>
          <p:blipFill rotWithShape="1">
            <a:blip r:embed="rId7">
              <a:alphaModFix/>
            </a:blip>
            <a:srcRect b="18249" l="4596" r="5704" t="14200"/>
            <a:stretch/>
          </p:blipFill>
          <p:spPr>
            <a:xfrm>
              <a:off x="5029049" y="3815041"/>
              <a:ext cx="2226929" cy="818883"/>
            </a:xfrm>
            <a:prstGeom prst="rect">
              <a:avLst/>
            </a:prstGeom>
            <a:noFill/>
            <a:ln>
              <a:noFill/>
            </a:ln>
          </p:spPr>
        </p:pic>
        <p:pic>
          <p:nvPicPr>
            <p:cNvPr descr="Twitter Disables the Tweet Count Feature? - Say Daily" id="689" name="Google Shape;689;p33"/>
            <p:cNvPicPr preferRelativeResize="0"/>
            <p:nvPr/>
          </p:nvPicPr>
          <p:blipFill rotWithShape="1">
            <a:blip r:embed="rId8">
              <a:alphaModFix/>
            </a:blip>
            <a:srcRect b="0" l="0" r="0" t="0"/>
            <a:stretch/>
          </p:blipFill>
          <p:spPr>
            <a:xfrm>
              <a:off x="1741886" y="4586327"/>
              <a:ext cx="1049430" cy="891200"/>
            </a:xfrm>
            <a:prstGeom prst="rect">
              <a:avLst/>
            </a:prstGeom>
            <a:noFill/>
            <a:ln>
              <a:noFill/>
            </a:ln>
          </p:spPr>
        </p:pic>
        <p:pic>
          <p:nvPicPr>
            <p:cNvPr descr="TikTok: The New Revolution in Social Networking" id="690" name="Google Shape;690;p33"/>
            <p:cNvPicPr preferRelativeResize="0"/>
            <p:nvPr/>
          </p:nvPicPr>
          <p:blipFill rotWithShape="1">
            <a:blip r:embed="rId9">
              <a:alphaModFix/>
            </a:blip>
            <a:srcRect b="29076" l="0" r="0" t="23928"/>
            <a:stretch/>
          </p:blipFill>
          <p:spPr>
            <a:xfrm>
              <a:off x="7554042" y="4158583"/>
              <a:ext cx="1517188" cy="475341"/>
            </a:xfrm>
            <a:prstGeom prst="rect">
              <a:avLst/>
            </a:prstGeom>
            <a:noFill/>
            <a:ln>
              <a:noFill/>
            </a:ln>
          </p:spPr>
        </p:pic>
        <p:pic>
          <p:nvPicPr>
            <p:cNvPr id="691" name="Google Shape;691;p33"/>
            <p:cNvPicPr preferRelativeResize="0"/>
            <p:nvPr/>
          </p:nvPicPr>
          <p:blipFill rotWithShape="1">
            <a:blip r:embed="rId10">
              <a:alphaModFix/>
            </a:blip>
            <a:srcRect b="0" l="0" r="0" t="0"/>
            <a:stretch/>
          </p:blipFill>
          <p:spPr>
            <a:xfrm>
              <a:off x="6031726" y="4788970"/>
              <a:ext cx="1500188" cy="614250"/>
            </a:xfrm>
            <a:prstGeom prst="rect">
              <a:avLst/>
            </a:prstGeom>
            <a:noFill/>
            <a:ln>
              <a:noFill/>
            </a:ln>
          </p:spPr>
        </p:pic>
        <p:pic>
          <p:nvPicPr>
            <p:cNvPr id="692" name="Google Shape;692;p33"/>
            <p:cNvPicPr preferRelativeResize="0"/>
            <p:nvPr/>
          </p:nvPicPr>
          <p:blipFill rotWithShape="1">
            <a:blip r:embed="rId11">
              <a:alphaModFix/>
            </a:blip>
            <a:srcRect b="0" l="0" r="0" t="0"/>
            <a:stretch/>
          </p:blipFill>
          <p:spPr>
            <a:xfrm>
              <a:off x="3703683" y="5281641"/>
              <a:ext cx="2047875" cy="762000"/>
            </a:xfrm>
            <a:prstGeom prst="rect">
              <a:avLst/>
            </a:prstGeom>
            <a:noFill/>
            <a:ln>
              <a:noFill/>
            </a:ln>
          </p:spPr>
        </p:pic>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34"/>
          <p:cNvSpPr/>
          <p:nvPr/>
        </p:nvSpPr>
        <p:spPr>
          <a:xfrm>
            <a:off x="449999" y="450000"/>
            <a:ext cx="5522175"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1.3. Tại sao cần Big Data</a:t>
            </a:r>
            <a:endParaRPr/>
          </a:p>
        </p:txBody>
      </p:sp>
      <p:sp>
        <p:nvSpPr>
          <p:cNvPr id="699" name="Google Shape;699;p3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700" name="Google Shape;700;p34"/>
          <p:cNvSpPr/>
          <p:nvPr/>
        </p:nvSpPr>
        <p:spPr>
          <a:xfrm>
            <a:off x="546895" y="1523719"/>
            <a:ext cx="8797130"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rgbClr val="0C0C0C"/>
                </a:solidFill>
                <a:latin typeface="Arial"/>
                <a:ea typeface="Arial"/>
                <a:cs typeface="Arial"/>
                <a:sym typeface="Arial"/>
              </a:rPr>
              <a:t>Điện thoại thông minh ở mọi nơi</a:t>
            </a:r>
            <a:endParaRPr sz="3200">
              <a:solidFill>
                <a:srgbClr val="0C0C0C"/>
              </a:solidFill>
              <a:latin typeface="Arial"/>
              <a:ea typeface="Arial"/>
              <a:cs typeface="Arial"/>
              <a:sym typeface="Arial"/>
            </a:endParaRPr>
          </a:p>
        </p:txBody>
      </p:sp>
      <p:grpSp>
        <p:nvGrpSpPr>
          <p:cNvPr id="701" name="Google Shape;701;p34"/>
          <p:cNvGrpSpPr/>
          <p:nvPr/>
        </p:nvGrpSpPr>
        <p:grpSpPr>
          <a:xfrm>
            <a:off x="558800" y="2232686"/>
            <a:ext cx="5321299" cy="215444"/>
            <a:chOff x="558800" y="2232686"/>
            <a:chExt cx="5321299" cy="215444"/>
          </a:xfrm>
        </p:grpSpPr>
        <p:sp>
          <p:nvSpPr>
            <p:cNvPr id="702" name="Google Shape;702;p34"/>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703" name="Google Shape;703;p34"/>
            <p:cNvSpPr/>
            <p:nvPr/>
          </p:nvSpPr>
          <p:spPr>
            <a:xfrm>
              <a:off x="711200" y="2232686"/>
              <a:ext cx="5168899"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Lượng dữ liệu di động cũng tăng vọt</a:t>
              </a:r>
              <a:endParaRPr sz="1400">
                <a:solidFill>
                  <a:srgbClr val="262626"/>
                </a:solidFill>
                <a:latin typeface="Arial"/>
                <a:ea typeface="Arial"/>
                <a:cs typeface="Arial"/>
                <a:sym typeface="Arial"/>
              </a:endParaRPr>
            </a:p>
          </p:txBody>
        </p:sp>
      </p:grpSp>
      <p:pic>
        <p:nvPicPr>
          <p:cNvPr id="704" name="Google Shape;704;p34"/>
          <p:cNvPicPr preferRelativeResize="0"/>
          <p:nvPr/>
        </p:nvPicPr>
        <p:blipFill rotWithShape="1">
          <a:blip r:embed="rId3">
            <a:alphaModFix/>
          </a:blip>
          <a:srcRect b="0" l="0" r="0" t="0"/>
          <a:stretch/>
        </p:blipFill>
        <p:spPr>
          <a:xfrm>
            <a:off x="2230086" y="2550537"/>
            <a:ext cx="5470124" cy="367825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cxnSp>
        <p:nvCxnSpPr>
          <p:cNvPr id="710" name="Google Shape;710;p35"/>
          <p:cNvCxnSpPr/>
          <p:nvPr/>
        </p:nvCxnSpPr>
        <p:spPr>
          <a:xfrm>
            <a:off x="737293" y="5840606"/>
            <a:ext cx="3358531" cy="0"/>
          </a:xfrm>
          <a:prstGeom prst="straightConnector1">
            <a:avLst/>
          </a:prstGeom>
          <a:noFill/>
          <a:ln cap="flat" cmpd="sng" w="9525">
            <a:solidFill>
              <a:schemeClr val="accent1"/>
            </a:solidFill>
            <a:prstDash val="solid"/>
            <a:miter lim="800000"/>
            <a:headEnd len="sm" w="sm" type="none"/>
            <a:tailEnd len="sm" w="sm" type="none"/>
          </a:ln>
        </p:spPr>
      </p:cxnSp>
      <p:cxnSp>
        <p:nvCxnSpPr>
          <p:cNvPr id="711" name="Google Shape;711;p35"/>
          <p:cNvCxnSpPr/>
          <p:nvPr/>
        </p:nvCxnSpPr>
        <p:spPr>
          <a:xfrm>
            <a:off x="775664" y="3532650"/>
            <a:ext cx="2530549" cy="0"/>
          </a:xfrm>
          <a:prstGeom prst="straightConnector1">
            <a:avLst/>
          </a:prstGeom>
          <a:noFill/>
          <a:ln cap="flat" cmpd="sng" w="9525">
            <a:solidFill>
              <a:schemeClr val="accent1"/>
            </a:solidFill>
            <a:prstDash val="solid"/>
            <a:miter lim="800000"/>
            <a:headEnd len="sm" w="sm" type="none"/>
            <a:tailEnd len="sm" w="sm" type="none"/>
          </a:ln>
        </p:spPr>
      </p:cxnSp>
      <p:sp>
        <p:nvSpPr>
          <p:cNvPr id="712" name="Google Shape;712;p35"/>
          <p:cNvSpPr/>
          <p:nvPr/>
        </p:nvSpPr>
        <p:spPr>
          <a:xfrm>
            <a:off x="449999" y="450000"/>
            <a:ext cx="5522175"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1.3. Tại sao cần Big Data</a:t>
            </a:r>
            <a:endParaRPr/>
          </a:p>
        </p:txBody>
      </p:sp>
      <p:sp>
        <p:nvSpPr>
          <p:cNvPr id="713" name="Google Shape;713;p3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714" name="Google Shape;714;p35"/>
          <p:cNvSpPr/>
          <p:nvPr/>
        </p:nvSpPr>
        <p:spPr>
          <a:xfrm>
            <a:off x="546895" y="1523719"/>
            <a:ext cx="8797130"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rgbClr val="0C0C0C"/>
                </a:solidFill>
                <a:latin typeface="Arial"/>
                <a:ea typeface="Arial"/>
                <a:cs typeface="Arial"/>
                <a:sym typeface="Arial"/>
              </a:rPr>
              <a:t>Đặc điểm của Big Data</a:t>
            </a:r>
            <a:endParaRPr/>
          </a:p>
        </p:txBody>
      </p:sp>
      <p:grpSp>
        <p:nvGrpSpPr>
          <p:cNvPr id="715" name="Google Shape;715;p35"/>
          <p:cNvGrpSpPr/>
          <p:nvPr/>
        </p:nvGrpSpPr>
        <p:grpSpPr>
          <a:xfrm>
            <a:off x="3052648" y="2308030"/>
            <a:ext cx="3785624" cy="3788672"/>
            <a:chOff x="4203188" y="1534664"/>
            <a:chExt cx="3785624" cy="3788672"/>
          </a:xfrm>
        </p:grpSpPr>
        <p:pic>
          <p:nvPicPr>
            <p:cNvPr id="716" name="Google Shape;716;p35"/>
            <p:cNvPicPr preferRelativeResize="0"/>
            <p:nvPr/>
          </p:nvPicPr>
          <p:blipFill rotWithShape="1">
            <a:blip r:embed="rId3">
              <a:alphaModFix/>
            </a:blip>
            <a:srcRect b="0" l="0" r="0" t="0"/>
            <a:stretch/>
          </p:blipFill>
          <p:spPr>
            <a:xfrm>
              <a:off x="4203188" y="1534664"/>
              <a:ext cx="3785624" cy="3788672"/>
            </a:xfrm>
            <a:prstGeom prst="rect">
              <a:avLst/>
            </a:prstGeom>
            <a:noFill/>
            <a:ln>
              <a:noFill/>
            </a:ln>
          </p:spPr>
        </p:pic>
        <p:sp>
          <p:nvSpPr>
            <p:cNvPr id="717" name="Google Shape;717;p35"/>
            <p:cNvSpPr/>
            <p:nvPr/>
          </p:nvSpPr>
          <p:spPr>
            <a:xfrm>
              <a:off x="4444766" y="2685534"/>
              <a:ext cx="1657826"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lt1"/>
                  </a:solidFill>
                  <a:latin typeface="Arial"/>
                  <a:ea typeface="Arial"/>
                  <a:cs typeface="Arial"/>
                  <a:sym typeface="Arial"/>
                </a:rPr>
                <a:t>Khối lượng</a:t>
              </a:r>
              <a:endParaRPr sz="2400">
                <a:solidFill>
                  <a:schemeClr val="lt1"/>
                </a:solidFill>
                <a:latin typeface="Arial"/>
                <a:ea typeface="Arial"/>
                <a:cs typeface="Arial"/>
                <a:sym typeface="Arial"/>
              </a:endParaRPr>
            </a:p>
          </p:txBody>
        </p:sp>
        <p:sp>
          <p:nvSpPr>
            <p:cNvPr id="718" name="Google Shape;718;p35"/>
            <p:cNvSpPr/>
            <p:nvPr/>
          </p:nvSpPr>
          <p:spPr>
            <a:xfrm>
              <a:off x="6168696" y="2685534"/>
              <a:ext cx="167706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lt1"/>
                  </a:solidFill>
                  <a:latin typeface="Arial"/>
                  <a:ea typeface="Arial"/>
                  <a:cs typeface="Arial"/>
                  <a:sym typeface="Arial"/>
                </a:rPr>
                <a:t>Sự đa dạng</a:t>
              </a:r>
              <a:endParaRPr sz="2400">
                <a:solidFill>
                  <a:schemeClr val="lt1"/>
                </a:solidFill>
                <a:latin typeface="Arial"/>
                <a:ea typeface="Arial"/>
                <a:cs typeface="Arial"/>
                <a:sym typeface="Arial"/>
              </a:endParaRPr>
            </a:p>
          </p:txBody>
        </p:sp>
        <p:sp>
          <p:nvSpPr>
            <p:cNvPr id="719" name="Google Shape;719;p35"/>
            <p:cNvSpPr/>
            <p:nvPr/>
          </p:nvSpPr>
          <p:spPr>
            <a:xfrm>
              <a:off x="5564444" y="4114284"/>
              <a:ext cx="106311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lt1"/>
                  </a:solidFill>
                  <a:latin typeface="Arial"/>
                  <a:ea typeface="Arial"/>
                  <a:cs typeface="Arial"/>
                  <a:sym typeface="Arial"/>
                </a:rPr>
                <a:t>Tốc độ</a:t>
              </a:r>
              <a:endParaRPr sz="2400">
                <a:solidFill>
                  <a:schemeClr val="lt1"/>
                </a:solidFill>
                <a:latin typeface="Arial"/>
                <a:ea typeface="Arial"/>
                <a:cs typeface="Arial"/>
                <a:sym typeface="Arial"/>
              </a:endParaRPr>
            </a:p>
          </p:txBody>
        </p:sp>
      </p:grpSp>
      <p:sp>
        <p:nvSpPr>
          <p:cNvPr id="720" name="Google Shape;720;p35"/>
          <p:cNvSpPr/>
          <p:nvPr/>
        </p:nvSpPr>
        <p:spPr>
          <a:xfrm>
            <a:off x="737293" y="3237613"/>
            <a:ext cx="2967315" cy="492443"/>
          </a:xfrm>
          <a:custGeom>
            <a:rect b="b" l="l" r="r" t="t"/>
            <a:pathLst>
              <a:path extrusionOk="0" h="761492" w="2008180">
                <a:moveTo>
                  <a:pt x="0" y="76149"/>
                </a:moveTo>
                <a:cubicBezTo>
                  <a:pt x="0" y="34093"/>
                  <a:pt x="34093" y="0"/>
                  <a:pt x="76149" y="0"/>
                </a:cubicBezTo>
                <a:lnTo>
                  <a:pt x="1932031" y="0"/>
                </a:lnTo>
                <a:cubicBezTo>
                  <a:pt x="1974087" y="0"/>
                  <a:pt x="2008180" y="34093"/>
                  <a:pt x="2008180" y="76149"/>
                </a:cubicBezTo>
                <a:lnTo>
                  <a:pt x="2008180" y="685343"/>
                </a:lnTo>
                <a:cubicBezTo>
                  <a:pt x="2008180" y="727399"/>
                  <a:pt x="1974087" y="761492"/>
                  <a:pt x="1932031" y="761492"/>
                </a:cubicBezTo>
                <a:lnTo>
                  <a:pt x="76149" y="761492"/>
                </a:lnTo>
                <a:cubicBezTo>
                  <a:pt x="34093" y="761492"/>
                  <a:pt x="0" y="727399"/>
                  <a:pt x="0" y="685343"/>
                </a:cubicBezTo>
                <a:lnTo>
                  <a:pt x="0" y="76149"/>
                </a:lnTo>
                <a:close/>
              </a:path>
            </a:pathLst>
          </a:custGeom>
          <a:noFill/>
          <a:ln>
            <a:noFill/>
          </a:ln>
        </p:spPr>
        <p:txBody>
          <a:bodyPr anchorCtr="0" anchor="t" bIns="249000" lIns="58625" spcFirstLastPara="1" rIns="661075" wrap="square" tIns="58625">
            <a:noAutofit/>
          </a:bodyPr>
          <a:lstStyle/>
          <a:p>
            <a:pPr indent="-171450" lvl="1" marL="171450" marR="0" rtl="0" algn="l">
              <a:lnSpc>
                <a:spcPct val="90000"/>
              </a:lnSpc>
              <a:spcBef>
                <a:spcPts val="0"/>
              </a:spcBef>
              <a:spcAft>
                <a:spcPts val="0"/>
              </a:spcAft>
              <a:buClr>
                <a:srgbClr val="1F45BC"/>
              </a:buClr>
              <a:buSzPts val="1400"/>
              <a:buFont typeface="Arial"/>
              <a:buChar char="‣"/>
            </a:pPr>
            <a:r>
              <a:rPr b="0" i="0" lang="en-US" sz="1400" u="none" cap="none" strike="noStrike">
                <a:solidFill>
                  <a:srgbClr val="262626"/>
                </a:solidFill>
                <a:latin typeface="Arial"/>
                <a:ea typeface="Arial"/>
                <a:cs typeface="Arial"/>
                <a:sym typeface="Arial"/>
              </a:rPr>
              <a:t>Kích thước của Big Data</a:t>
            </a:r>
            <a:endParaRPr/>
          </a:p>
          <a:p>
            <a:pPr indent="0" lvl="1" marL="0" marR="0" rtl="0" algn="l">
              <a:lnSpc>
                <a:spcPct val="90000"/>
              </a:lnSpc>
              <a:spcBef>
                <a:spcPts val="210"/>
              </a:spcBef>
              <a:spcAft>
                <a:spcPts val="0"/>
              </a:spcAft>
              <a:buNone/>
            </a:pPr>
            <a:r>
              <a:t/>
            </a:r>
            <a:endParaRPr b="0" i="0" sz="1400" u="none" cap="none" strike="noStrike">
              <a:solidFill>
                <a:srgbClr val="262626"/>
              </a:solidFill>
              <a:latin typeface="Arial"/>
              <a:ea typeface="Arial"/>
              <a:cs typeface="Arial"/>
              <a:sym typeface="Arial"/>
            </a:endParaRPr>
          </a:p>
        </p:txBody>
      </p:sp>
      <p:sp>
        <p:nvSpPr>
          <p:cNvPr id="721" name="Google Shape;721;p35"/>
          <p:cNvSpPr/>
          <p:nvPr/>
        </p:nvSpPr>
        <p:spPr>
          <a:xfrm>
            <a:off x="720676" y="5344384"/>
            <a:ext cx="3250127" cy="492443"/>
          </a:xfrm>
          <a:custGeom>
            <a:rect b="b" l="l" r="r" t="t"/>
            <a:pathLst>
              <a:path extrusionOk="0" h="761492" w="2008180">
                <a:moveTo>
                  <a:pt x="0" y="76149"/>
                </a:moveTo>
                <a:cubicBezTo>
                  <a:pt x="0" y="34093"/>
                  <a:pt x="34093" y="0"/>
                  <a:pt x="76149" y="0"/>
                </a:cubicBezTo>
                <a:lnTo>
                  <a:pt x="1932031" y="0"/>
                </a:lnTo>
                <a:cubicBezTo>
                  <a:pt x="1974087" y="0"/>
                  <a:pt x="2008180" y="34093"/>
                  <a:pt x="2008180" y="76149"/>
                </a:cubicBezTo>
                <a:lnTo>
                  <a:pt x="2008180" y="685343"/>
                </a:lnTo>
                <a:cubicBezTo>
                  <a:pt x="2008180" y="727399"/>
                  <a:pt x="1974087" y="761492"/>
                  <a:pt x="1932031" y="761492"/>
                </a:cubicBezTo>
                <a:lnTo>
                  <a:pt x="76149" y="761492"/>
                </a:lnTo>
                <a:cubicBezTo>
                  <a:pt x="34093" y="761492"/>
                  <a:pt x="0" y="727399"/>
                  <a:pt x="0" y="685343"/>
                </a:cubicBezTo>
                <a:lnTo>
                  <a:pt x="0" y="76149"/>
                </a:lnTo>
                <a:close/>
              </a:path>
            </a:pathLst>
          </a:custGeom>
          <a:noFill/>
          <a:ln>
            <a:noFill/>
          </a:ln>
        </p:spPr>
        <p:txBody>
          <a:bodyPr anchorCtr="0" anchor="t" bIns="249000" lIns="58625" spcFirstLastPara="1" rIns="661075" wrap="square" tIns="58625">
            <a:noAutofit/>
          </a:bodyPr>
          <a:lstStyle/>
          <a:p>
            <a:pPr indent="-171450" lvl="1" marL="171450" marR="0" rtl="0" algn="l">
              <a:lnSpc>
                <a:spcPct val="90000"/>
              </a:lnSpc>
              <a:spcBef>
                <a:spcPts val="0"/>
              </a:spcBef>
              <a:spcAft>
                <a:spcPts val="0"/>
              </a:spcAft>
              <a:buClr>
                <a:srgbClr val="1F45BC"/>
              </a:buClr>
              <a:buSzPts val="1400"/>
              <a:buFont typeface="Arial"/>
              <a:buChar char="‣"/>
            </a:pPr>
            <a:r>
              <a:rPr b="0" i="0" lang="en-US" sz="1400" u="none" cap="none" strike="noStrike">
                <a:solidFill>
                  <a:srgbClr val="262626"/>
                </a:solidFill>
                <a:latin typeface="Arial"/>
                <a:ea typeface="Arial"/>
                <a:cs typeface="Arial"/>
                <a:sym typeface="Arial"/>
              </a:rPr>
              <a:t>Tốc độ mà dữ liệu đang được tích lũy</a:t>
            </a:r>
            <a:endParaRPr b="0" i="0" sz="1400" u="none" cap="none" strike="noStrike">
              <a:solidFill>
                <a:srgbClr val="262626"/>
              </a:solidFill>
              <a:latin typeface="Arial"/>
              <a:ea typeface="Arial"/>
              <a:cs typeface="Arial"/>
              <a:sym typeface="Arial"/>
            </a:endParaRPr>
          </a:p>
        </p:txBody>
      </p:sp>
      <p:sp>
        <p:nvSpPr>
          <p:cNvPr id="722" name="Google Shape;722;p35"/>
          <p:cNvSpPr/>
          <p:nvPr/>
        </p:nvSpPr>
        <p:spPr>
          <a:xfrm>
            <a:off x="7052690" y="3188083"/>
            <a:ext cx="2853310" cy="689135"/>
          </a:xfrm>
          <a:custGeom>
            <a:rect b="b" l="l" r="r" t="t"/>
            <a:pathLst>
              <a:path extrusionOk="0" h="761492" w="2008180">
                <a:moveTo>
                  <a:pt x="0" y="76149"/>
                </a:moveTo>
                <a:cubicBezTo>
                  <a:pt x="0" y="34093"/>
                  <a:pt x="34093" y="0"/>
                  <a:pt x="76149" y="0"/>
                </a:cubicBezTo>
                <a:lnTo>
                  <a:pt x="1932031" y="0"/>
                </a:lnTo>
                <a:cubicBezTo>
                  <a:pt x="1974087" y="0"/>
                  <a:pt x="2008180" y="34093"/>
                  <a:pt x="2008180" y="76149"/>
                </a:cubicBezTo>
                <a:lnTo>
                  <a:pt x="2008180" y="685343"/>
                </a:lnTo>
                <a:cubicBezTo>
                  <a:pt x="2008180" y="727399"/>
                  <a:pt x="1974087" y="761492"/>
                  <a:pt x="1932031" y="761492"/>
                </a:cubicBezTo>
                <a:lnTo>
                  <a:pt x="76149" y="761492"/>
                </a:lnTo>
                <a:cubicBezTo>
                  <a:pt x="34093" y="761492"/>
                  <a:pt x="0" y="727399"/>
                  <a:pt x="0" y="685343"/>
                </a:cubicBezTo>
                <a:lnTo>
                  <a:pt x="0" y="76149"/>
                </a:lnTo>
                <a:close/>
              </a:path>
            </a:pathLst>
          </a:custGeom>
          <a:noFill/>
          <a:ln>
            <a:noFill/>
          </a:ln>
        </p:spPr>
        <p:txBody>
          <a:bodyPr anchorCtr="0" anchor="t" bIns="249000" lIns="58625" spcFirstLastPara="1" rIns="661075" wrap="square" tIns="58625">
            <a:noAutofit/>
          </a:bodyPr>
          <a:lstStyle/>
          <a:p>
            <a:pPr indent="-171450" lvl="1" marL="171450" marR="0" rtl="0" algn="l">
              <a:lnSpc>
                <a:spcPct val="90000"/>
              </a:lnSpc>
              <a:spcBef>
                <a:spcPts val="0"/>
              </a:spcBef>
              <a:spcAft>
                <a:spcPts val="0"/>
              </a:spcAft>
              <a:buClr>
                <a:srgbClr val="1F45BC"/>
              </a:buClr>
              <a:buSzPts val="1400"/>
              <a:buFont typeface="Arial"/>
              <a:buChar char="‣"/>
            </a:pPr>
            <a:r>
              <a:rPr b="0" i="0" lang="en-US" sz="1400" u="none" cap="none" strike="noStrike">
                <a:solidFill>
                  <a:srgbClr val="262626"/>
                </a:solidFill>
                <a:latin typeface="Arial"/>
                <a:ea typeface="Arial"/>
                <a:cs typeface="Arial"/>
                <a:sym typeface="Arial"/>
              </a:rPr>
              <a:t>Sự đa dạng của Big Data có cấu trúc, không có cấu trúc</a:t>
            </a:r>
            <a:endParaRPr b="0" i="0" sz="1400" u="none" cap="none" strike="noStrike">
              <a:solidFill>
                <a:srgbClr val="262626"/>
              </a:solidFill>
              <a:latin typeface="Arial"/>
              <a:ea typeface="Arial"/>
              <a:cs typeface="Arial"/>
              <a:sym typeface="Arial"/>
            </a:endParaRPr>
          </a:p>
        </p:txBody>
      </p:sp>
      <p:cxnSp>
        <p:nvCxnSpPr>
          <p:cNvPr id="723" name="Google Shape;723;p35"/>
          <p:cNvCxnSpPr/>
          <p:nvPr/>
        </p:nvCxnSpPr>
        <p:spPr>
          <a:xfrm>
            <a:off x="6730409" y="3689732"/>
            <a:ext cx="2530549" cy="0"/>
          </a:xfrm>
          <a:prstGeom prst="straightConnector1">
            <a:avLst/>
          </a:prstGeom>
          <a:noFill/>
          <a:ln cap="flat" cmpd="sng" w="9525">
            <a:solidFill>
              <a:schemeClr val="accent1"/>
            </a:solidFill>
            <a:prstDash val="solid"/>
            <a:miter lim="800000"/>
            <a:headEnd len="sm" w="sm" type="none"/>
            <a:tailEnd len="sm" w="sm"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36"/>
          <p:cNvSpPr/>
          <p:nvPr/>
        </p:nvSpPr>
        <p:spPr>
          <a:xfrm>
            <a:off x="449999" y="450000"/>
            <a:ext cx="5522175"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1.3. Tại sao cần Big Data</a:t>
            </a:r>
            <a:endParaRPr/>
          </a:p>
        </p:txBody>
      </p:sp>
      <p:sp>
        <p:nvSpPr>
          <p:cNvPr id="730" name="Google Shape;730;p3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731" name="Google Shape;731;p36"/>
          <p:cNvSpPr/>
          <p:nvPr/>
        </p:nvSpPr>
        <p:spPr>
          <a:xfrm>
            <a:off x="546895" y="1523719"/>
            <a:ext cx="8797130"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rgbClr val="0C0C0C"/>
                </a:solidFill>
                <a:latin typeface="Arial"/>
                <a:ea typeface="Arial"/>
                <a:cs typeface="Arial"/>
                <a:sym typeface="Arial"/>
              </a:rPr>
              <a:t>Tăng Định lượng Dữ liệu - </a:t>
            </a:r>
            <a:r>
              <a:rPr lang="en-US" sz="3200">
                <a:solidFill>
                  <a:srgbClr val="C00000"/>
                </a:solidFill>
                <a:latin typeface="Arial"/>
                <a:ea typeface="Arial"/>
                <a:cs typeface="Arial"/>
                <a:sym typeface="Arial"/>
              </a:rPr>
              <a:t>Khối lượng</a:t>
            </a:r>
            <a:endParaRPr sz="3200">
              <a:solidFill>
                <a:srgbClr val="C00000"/>
              </a:solidFill>
              <a:latin typeface="Arial"/>
              <a:ea typeface="Arial"/>
              <a:cs typeface="Arial"/>
              <a:sym typeface="Arial"/>
            </a:endParaRPr>
          </a:p>
        </p:txBody>
      </p:sp>
      <p:grpSp>
        <p:nvGrpSpPr>
          <p:cNvPr id="732" name="Google Shape;732;p36"/>
          <p:cNvGrpSpPr/>
          <p:nvPr/>
        </p:nvGrpSpPr>
        <p:grpSpPr>
          <a:xfrm>
            <a:off x="558800" y="2232686"/>
            <a:ext cx="5321299" cy="215444"/>
            <a:chOff x="558800" y="2232686"/>
            <a:chExt cx="5321299" cy="215444"/>
          </a:xfrm>
        </p:grpSpPr>
        <p:sp>
          <p:nvSpPr>
            <p:cNvPr id="733" name="Google Shape;733;p36"/>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734" name="Google Shape;734;p36"/>
            <p:cNvSpPr/>
            <p:nvPr/>
          </p:nvSpPr>
          <p:spPr>
            <a:xfrm>
              <a:off x="711200" y="2232686"/>
              <a:ext cx="5168899"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Bao nhiêu dữ liệu được tạo ra mỗi ngày</a:t>
              </a:r>
              <a:endParaRPr sz="1400">
                <a:solidFill>
                  <a:srgbClr val="262626"/>
                </a:solidFill>
                <a:latin typeface="Arial"/>
                <a:ea typeface="Arial"/>
                <a:cs typeface="Arial"/>
                <a:sym typeface="Arial"/>
              </a:endParaRPr>
            </a:p>
          </p:txBody>
        </p:sp>
      </p:grpSp>
      <p:sp>
        <p:nvSpPr>
          <p:cNvPr id="735" name="Google Shape;735;p36"/>
          <p:cNvSpPr/>
          <p:nvPr/>
        </p:nvSpPr>
        <p:spPr>
          <a:xfrm>
            <a:off x="711200" y="2563519"/>
            <a:ext cx="5829300" cy="236139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Vào năm 2020, mọi người tạo ra 1,7 MB dữ liệu mỗi giây.</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Đến năm 2022, 70% GDP toàn cầu sẽ được số hóa.</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Vào năm 2021, 68% người dùng Instagram xem ảnh của các thương hiệu.</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Đến năm 2025, hơn 200 zettabyte dữ liệu sẽ được lưu trữ trên đám mây trên toàn cầu.</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Vào năm 2020, người dùng đã gửi khoảng 500.000 Tweet mỗi ngày.</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Đến cuối năm 2020, 44 zettabyte sẽ tạo nên toàn bộ vũ trụ kỹ thuật số.</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Mỗi ngày có 306,4 tỷ email được gửi và 500 triệu Tweet được tạo.</a:t>
            </a:r>
            <a:endParaRPr sz="1300">
              <a:solidFill>
                <a:srgbClr val="262626"/>
              </a:solidFill>
              <a:latin typeface="Arial"/>
              <a:ea typeface="Arial"/>
              <a:cs typeface="Arial"/>
              <a:sym typeface="Arial"/>
            </a:endParaRPr>
          </a:p>
        </p:txBody>
      </p:sp>
      <p:sp>
        <p:nvSpPr>
          <p:cNvPr id="736" name="Google Shape;736;p36"/>
          <p:cNvSpPr/>
          <p:nvPr/>
        </p:nvSpPr>
        <p:spPr>
          <a:xfrm>
            <a:off x="594800" y="5142898"/>
            <a:ext cx="752050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262626"/>
                </a:solidFill>
                <a:latin typeface="Arial"/>
                <a:ea typeface="Arial"/>
                <a:cs typeface="Arial"/>
                <a:sym typeface="Arial"/>
              </a:rPr>
              <a:t>Dữ liệu được tạo ra hàng ngày, ước tính hiện tại là 1,145 nghìn tỷ MB mỗi ngày.</a:t>
            </a:r>
            <a:endParaRPr b="1" sz="1400">
              <a:solidFill>
                <a:srgbClr val="262626"/>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37"/>
          <p:cNvSpPr/>
          <p:nvPr/>
        </p:nvSpPr>
        <p:spPr>
          <a:xfrm>
            <a:off x="449999" y="450000"/>
            <a:ext cx="5522175"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1.3. Tại sao cần Big Data</a:t>
            </a:r>
            <a:endParaRPr/>
          </a:p>
        </p:txBody>
      </p:sp>
      <p:sp>
        <p:nvSpPr>
          <p:cNvPr id="743" name="Google Shape;743;p3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744" name="Google Shape;744;p37"/>
          <p:cNvSpPr/>
          <p:nvPr/>
        </p:nvSpPr>
        <p:spPr>
          <a:xfrm>
            <a:off x="546895" y="1523719"/>
            <a:ext cx="8797130"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rgbClr val="0C0C0C"/>
                </a:solidFill>
                <a:latin typeface="Arial"/>
                <a:ea typeface="Arial"/>
                <a:cs typeface="Arial"/>
                <a:sym typeface="Arial"/>
              </a:rPr>
              <a:t>Thay đổi hồ sơ dữ liệu – </a:t>
            </a:r>
            <a:r>
              <a:rPr lang="en-US" sz="3200">
                <a:solidFill>
                  <a:srgbClr val="C00000"/>
                </a:solidFill>
                <a:latin typeface="Arial"/>
                <a:ea typeface="Arial"/>
                <a:cs typeface="Arial"/>
                <a:sym typeface="Arial"/>
              </a:rPr>
              <a:t>Sự đa dạng</a:t>
            </a:r>
            <a:endParaRPr sz="3200">
              <a:solidFill>
                <a:srgbClr val="C00000"/>
              </a:solidFill>
              <a:latin typeface="Arial"/>
              <a:ea typeface="Arial"/>
              <a:cs typeface="Arial"/>
              <a:sym typeface="Arial"/>
            </a:endParaRPr>
          </a:p>
        </p:txBody>
      </p:sp>
      <p:grpSp>
        <p:nvGrpSpPr>
          <p:cNvPr id="745" name="Google Shape;745;p37"/>
          <p:cNvGrpSpPr/>
          <p:nvPr/>
        </p:nvGrpSpPr>
        <p:grpSpPr>
          <a:xfrm>
            <a:off x="558800" y="2232686"/>
            <a:ext cx="5321299" cy="2189529"/>
            <a:chOff x="558800" y="2232686"/>
            <a:chExt cx="5321299" cy="2189529"/>
          </a:xfrm>
        </p:grpSpPr>
        <p:grpSp>
          <p:nvGrpSpPr>
            <p:cNvPr id="746" name="Google Shape;746;p37"/>
            <p:cNvGrpSpPr/>
            <p:nvPr/>
          </p:nvGrpSpPr>
          <p:grpSpPr>
            <a:xfrm>
              <a:off x="558800" y="2232686"/>
              <a:ext cx="5321299" cy="215444"/>
              <a:chOff x="558800" y="2232686"/>
              <a:chExt cx="5321299" cy="215444"/>
            </a:xfrm>
          </p:grpSpPr>
          <p:sp>
            <p:nvSpPr>
              <p:cNvPr id="747" name="Google Shape;747;p37"/>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748" name="Google Shape;748;p37"/>
              <p:cNvSpPr/>
              <p:nvPr/>
            </p:nvSpPr>
            <p:spPr>
              <a:xfrm>
                <a:off x="711200" y="2232686"/>
                <a:ext cx="5168899"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Thay đổi hồ sơ dữ liệu</a:t>
                </a:r>
                <a:endParaRPr sz="1400">
                  <a:solidFill>
                    <a:srgbClr val="262626"/>
                  </a:solidFill>
                  <a:latin typeface="Arial"/>
                  <a:ea typeface="Arial"/>
                  <a:cs typeface="Arial"/>
                  <a:sym typeface="Arial"/>
                </a:endParaRPr>
              </a:p>
            </p:txBody>
          </p:sp>
        </p:grpSp>
        <p:sp>
          <p:nvSpPr>
            <p:cNvPr id="749" name="Google Shape;749;p37"/>
            <p:cNvSpPr/>
            <p:nvPr/>
          </p:nvSpPr>
          <p:spPr>
            <a:xfrm>
              <a:off x="711200" y="2563519"/>
              <a:ext cx="2907763" cy="185869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Dữ liệu giao dịch</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Dữ liệu khoa học</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Dữ liệu cảm biến</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Dữ liệu truyền thông xã hội</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Dữ liệu doanh nghiệp</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Dữ liệu công cộng</a:t>
              </a:r>
              <a:endParaRPr sz="1300">
                <a:solidFill>
                  <a:srgbClr val="262626"/>
                </a:solidFill>
                <a:latin typeface="Arial"/>
                <a:ea typeface="Arial"/>
                <a:cs typeface="Arial"/>
                <a:sym typeface="Arial"/>
              </a:endParaRPr>
            </a:p>
          </p:txBody>
        </p:sp>
      </p:grpSp>
      <p:grpSp>
        <p:nvGrpSpPr>
          <p:cNvPr id="750" name="Google Shape;750;p37"/>
          <p:cNvGrpSpPr/>
          <p:nvPr/>
        </p:nvGrpSpPr>
        <p:grpSpPr>
          <a:xfrm>
            <a:off x="3043470" y="2563518"/>
            <a:ext cx="6676265" cy="3636047"/>
            <a:chOff x="3043471" y="2563518"/>
            <a:chExt cx="6534221" cy="3636047"/>
          </a:xfrm>
        </p:grpSpPr>
        <p:sp>
          <p:nvSpPr>
            <p:cNvPr id="751" name="Google Shape;751;p37"/>
            <p:cNvSpPr/>
            <p:nvPr/>
          </p:nvSpPr>
          <p:spPr>
            <a:xfrm>
              <a:off x="6788146" y="5937955"/>
              <a:ext cx="2789546"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1F45BC"/>
                  </a:solidFill>
                  <a:latin typeface="Arial"/>
                  <a:ea typeface="Arial"/>
                  <a:cs typeface="Arial"/>
                  <a:sym typeface="Arial"/>
                </a:rPr>
                <a:t>Độ phức tạp của dữ liệu: đa dạng và tốc độ</a:t>
              </a:r>
              <a:endParaRPr sz="1100">
                <a:solidFill>
                  <a:schemeClr val="dk1"/>
                </a:solidFill>
                <a:latin typeface="Arial"/>
                <a:ea typeface="Arial"/>
                <a:cs typeface="Arial"/>
                <a:sym typeface="Arial"/>
              </a:endParaRPr>
            </a:p>
          </p:txBody>
        </p:sp>
        <p:grpSp>
          <p:nvGrpSpPr>
            <p:cNvPr id="752" name="Google Shape;752;p37"/>
            <p:cNvGrpSpPr/>
            <p:nvPr/>
          </p:nvGrpSpPr>
          <p:grpSpPr>
            <a:xfrm>
              <a:off x="3043471" y="2702763"/>
              <a:ext cx="540004" cy="2903932"/>
              <a:chOff x="3043471" y="2702763"/>
              <a:chExt cx="540004" cy="2903932"/>
            </a:xfrm>
          </p:grpSpPr>
          <p:sp>
            <p:nvSpPr>
              <p:cNvPr id="753" name="Google Shape;753;p37"/>
              <p:cNvSpPr/>
              <p:nvPr/>
            </p:nvSpPr>
            <p:spPr>
              <a:xfrm>
                <a:off x="3043471" y="2702763"/>
                <a:ext cx="530915"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Peta</a:t>
                </a:r>
                <a:endParaRPr/>
              </a:p>
              <a:p>
                <a:pPr indent="0" lvl="0" marL="0" marR="0" rtl="0" algn="ctr">
                  <a:spcBef>
                    <a:spcPts val="0"/>
                  </a:spcBef>
                  <a:spcAft>
                    <a:spcPts val="0"/>
                  </a:spcAft>
                  <a:buNone/>
                </a:pPr>
                <a:r>
                  <a:rPr lang="en-US" sz="1100">
                    <a:solidFill>
                      <a:srgbClr val="1F45BC"/>
                    </a:solidFill>
                    <a:latin typeface="Arial"/>
                    <a:ea typeface="Arial"/>
                    <a:cs typeface="Arial"/>
                    <a:sym typeface="Arial"/>
                  </a:rPr>
                  <a:t>bytes</a:t>
                </a:r>
                <a:endParaRPr sz="1100">
                  <a:solidFill>
                    <a:schemeClr val="dk1"/>
                  </a:solidFill>
                  <a:latin typeface="Arial"/>
                  <a:ea typeface="Arial"/>
                  <a:cs typeface="Arial"/>
                  <a:sym typeface="Arial"/>
                </a:endParaRPr>
              </a:p>
            </p:txBody>
          </p:sp>
          <p:sp>
            <p:nvSpPr>
              <p:cNvPr id="754" name="Google Shape;754;p37"/>
              <p:cNvSpPr/>
              <p:nvPr/>
            </p:nvSpPr>
            <p:spPr>
              <a:xfrm>
                <a:off x="3043471" y="3428654"/>
                <a:ext cx="530915"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Tera</a:t>
                </a:r>
                <a:endParaRPr/>
              </a:p>
              <a:p>
                <a:pPr indent="0" lvl="0" marL="0" marR="0" rtl="0" algn="ctr">
                  <a:spcBef>
                    <a:spcPts val="0"/>
                  </a:spcBef>
                  <a:spcAft>
                    <a:spcPts val="0"/>
                  </a:spcAft>
                  <a:buNone/>
                </a:pPr>
                <a:r>
                  <a:rPr lang="en-US" sz="1100">
                    <a:solidFill>
                      <a:srgbClr val="1F45BC"/>
                    </a:solidFill>
                    <a:latin typeface="Arial"/>
                    <a:ea typeface="Arial"/>
                    <a:cs typeface="Arial"/>
                    <a:sym typeface="Arial"/>
                  </a:rPr>
                  <a:t>bytes</a:t>
                </a:r>
                <a:endParaRPr sz="1100">
                  <a:solidFill>
                    <a:schemeClr val="dk1"/>
                  </a:solidFill>
                  <a:latin typeface="Arial"/>
                  <a:ea typeface="Arial"/>
                  <a:cs typeface="Arial"/>
                  <a:sym typeface="Arial"/>
                </a:endParaRPr>
              </a:p>
            </p:txBody>
          </p:sp>
          <p:sp>
            <p:nvSpPr>
              <p:cNvPr id="755" name="Google Shape;755;p37"/>
              <p:cNvSpPr/>
              <p:nvPr/>
            </p:nvSpPr>
            <p:spPr>
              <a:xfrm>
                <a:off x="3043471" y="4455241"/>
                <a:ext cx="530915"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Giga</a:t>
                </a:r>
                <a:endParaRPr/>
              </a:p>
              <a:p>
                <a:pPr indent="0" lvl="0" marL="0" marR="0" rtl="0" algn="ctr">
                  <a:spcBef>
                    <a:spcPts val="0"/>
                  </a:spcBef>
                  <a:spcAft>
                    <a:spcPts val="0"/>
                  </a:spcAft>
                  <a:buNone/>
                </a:pPr>
                <a:r>
                  <a:rPr lang="en-US" sz="1100">
                    <a:solidFill>
                      <a:srgbClr val="1F45BC"/>
                    </a:solidFill>
                    <a:latin typeface="Arial"/>
                    <a:ea typeface="Arial"/>
                    <a:cs typeface="Arial"/>
                    <a:sym typeface="Arial"/>
                  </a:rPr>
                  <a:t>bytes</a:t>
                </a:r>
                <a:endParaRPr sz="1100">
                  <a:solidFill>
                    <a:schemeClr val="dk1"/>
                  </a:solidFill>
                  <a:latin typeface="Arial"/>
                  <a:ea typeface="Arial"/>
                  <a:cs typeface="Arial"/>
                  <a:sym typeface="Arial"/>
                </a:endParaRPr>
              </a:p>
            </p:txBody>
          </p:sp>
          <p:sp>
            <p:nvSpPr>
              <p:cNvPr id="756" name="Google Shape;756;p37"/>
              <p:cNvSpPr/>
              <p:nvPr/>
            </p:nvSpPr>
            <p:spPr>
              <a:xfrm>
                <a:off x="3052559" y="5175808"/>
                <a:ext cx="530916"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Mega</a:t>
                </a:r>
                <a:endParaRPr/>
              </a:p>
              <a:p>
                <a:pPr indent="0" lvl="0" marL="0" marR="0" rtl="0" algn="ctr">
                  <a:spcBef>
                    <a:spcPts val="0"/>
                  </a:spcBef>
                  <a:spcAft>
                    <a:spcPts val="0"/>
                  </a:spcAft>
                  <a:buNone/>
                </a:pPr>
                <a:r>
                  <a:rPr lang="en-US" sz="1100">
                    <a:solidFill>
                      <a:srgbClr val="1F45BC"/>
                    </a:solidFill>
                    <a:latin typeface="Arial"/>
                    <a:ea typeface="Arial"/>
                    <a:cs typeface="Arial"/>
                    <a:sym typeface="Arial"/>
                  </a:rPr>
                  <a:t>bytes</a:t>
                </a:r>
                <a:endParaRPr sz="1100">
                  <a:solidFill>
                    <a:schemeClr val="dk1"/>
                  </a:solidFill>
                  <a:latin typeface="Arial"/>
                  <a:ea typeface="Arial"/>
                  <a:cs typeface="Arial"/>
                  <a:sym typeface="Arial"/>
                </a:endParaRPr>
              </a:p>
            </p:txBody>
          </p:sp>
        </p:grpSp>
        <p:grpSp>
          <p:nvGrpSpPr>
            <p:cNvPr id="757" name="Google Shape;757;p37"/>
            <p:cNvGrpSpPr/>
            <p:nvPr/>
          </p:nvGrpSpPr>
          <p:grpSpPr>
            <a:xfrm>
              <a:off x="3560760" y="2563518"/>
              <a:ext cx="5924269" cy="3400413"/>
              <a:chOff x="3560760" y="2563518"/>
              <a:chExt cx="5924269" cy="3400413"/>
            </a:xfrm>
          </p:grpSpPr>
          <p:pic>
            <p:nvPicPr>
              <p:cNvPr id="758" name="Google Shape;758;p37"/>
              <p:cNvPicPr preferRelativeResize="0"/>
              <p:nvPr/>
            </p:nvPicPr>
            <p:blipFill rotWithShape="1">
              <a:blip r:embed="rId3">
                <a:alphaModFix/>
              </a:blip>
              <a:srcRect b="0" l="0" r="0" t="0"/>
              <a:stretch/>
            </p:blipFill>
            <p:spPr>
              <a:xfrm>
                <a:off x="3560760" y="2563518"/>
                <a:ext cx="5783265" cy="3329281"/>
              </a:xfrm>
              <a:prstGeom prst="rect">
                <a:avLst/>
              </a:prstGeom>
              <a:noFill/>
              <a:ln>
                <a:noFill/>
              </a:ln>
            </p:spPr>
          </p:pic>
          <p:grpSp>
            <p:nvGrpSpPr>
              <p:cNvPr id="759" name="Google Shape;759;p37"/>
              <p:cNvGrpSpPr/>
              <p:nvPr/>
            </p:nvGrpSpPr>
            <p:grpSpPr>
              <a:xfrm>
                <a:off x="3980494" y="2738733"/>
                <a:ext cx="5504535" cy="3225198"/>
                <a:chOff x="3980494" y="2738733"/>
                <a:chExt cx="5504535" cy="3225198"/>
              </a:xfrm>
            </p:grpSpPr>
            <p:grpSp>
              <p:nvGrpSpPr>
                <p:cNvPr id="760" name="Google Shape;760;p37"/>
                <p:cNvGrpSpPr/>
                <p:nvPr/>
              </p:nvGrpSpPr>
              <p:grpSpPr>
                <a:xfrm>
                  <a:off x="3980494" y="2738733"/>
                  <a:ext cx="4047348" cy="430887"/>
                  <a:chOff x="3887361" y="2721799"/>
                  <a:chExt cx="4047348" cy="430887"/>
                </a:xfrm>
              </p:grpSpPr>
              <p:sp>
                <p:nvSpPr>
                  <p:cNvPr id="761" name="Google Shape;761;p37"/>
                  <p:cNvSpPr/>
                  <p:nvPr/>
                </p:nvSpPr>
                <p:spPr>
                  <a:xfrm>
                    <a:off x="3887361" y="2721799"/>
                    <a:ext cx="981359"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lt1"/>
                        </a:solidFill>
                        <a:latin typeface="Arial"/>
                        <a:ea typeface="Arial"/>
                        <a:cs typeface="Arial"/>
                        <a:sym typeface="Arial"/>
                      </a:rPr>
                      <a:t>Click Stream</a:t>
                    </a:r>
                    <a:endParaRPr/>
                  </a:p>
                  <a:p>
                    <a:pPr indent="0" lvl="0" marL="0" marR="0" rtl="0" algn="l">
                      <a:spcBef>
                        <a:spcPts val="0"/>
                      </a:spcBef>
                      <a:spcAft>
                        <a:spcPts val="0"/>
                      </a:spcAft>
                      <a:buNone/>
                    </a:pPr>
                    <a:r>
                      <a:rPr lang="en-US" sz="1100">
                        <a:solidFill>
                          <a:schemeClr val="lt1"/>
                        </a:solidFill>
                        <a:latin typeface="Arial"/>
                        <a:ea typeface="Arial"/>
                        <a:cs typeface="Arial"/>
                        <a:sym typeface="Arial"/>
                      </a:rPr>
                      <a:t>Wikis/Blogs</a:t>
                    </a:r>
                    <a:endParaRPr sz="1100">
                      <a:solidFill>
                        <a:schemeClr val="lt1"/>
                      </a:solidFill>
                      <a:latin typeface="Arial"/>
                      <a:ea typeface="Arial"/>
                      <a:cs typeface="Arial"/>
                      <a:sym typeface="Arial"/>
                    </a:endParaRPr>
                  </a:p>
                </p:txBody>
              </p:sp>
              <p:sp>
                <p:nvSpPr>
                  <p:cNvPr id="762" name="Google Shape;762;p37"/>
                  <p:cNvSpPr/>
                  <p:nvPr/>
                </p:nvSpPr>
                <p:spPr>
                  <a:xfrm>
                    <a:off x="5013196" y="2721799"/>
                    <a:ext cx="1604927"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lt1"/>
                        </a:solidFill>
                        <a:latin typeface="Arial"/>
                        <a:ea typeface="Arial"/>
                        <a:cs typeface="Arial"/>
                        <a:sym typeface="Arial"/>
                      </a:rPr>
                      <a:t>Cảm biến/thiết bị RFID</a:t>
                    </a:r>
                    <a:endParaRPr sz="1100">
                      <a:solidFill>
                        <a:schemeClr val="lt1"/>
                      </a:solidFill>
                      <a:latin typeface="Arial"/>
                      <a:ea typeface="Arial"/>
                      <a:cs typeface="Arial"/>
                      <a:sym typeface="Arial"/>
                    </a:endParaRPr>
                  </a:p>
                </p:txBody>
              </p:sp>
              <p:sp>
                <p:nvSpPr>
                  <p:cNvPr id="763" name="Google Shape;763;p37"/>
                  <p:cNvSpPr/>
                  <p:nvPr/>
                </p:nvSpPr>
                <p:spPr>
                  <a:xfrm>
                    <a:off x="6687252" y="2721799"/>
                    <a:ext cx="1247457"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lt1"/>
                        </a:solidFill>
                        <a:latin typeface="Arial"/>
                        <a:ea typeface="Arial"/>
                        <a:cs typeface="Arial"/>
                        <a:sym typeface="Arial"/>
                      </a:rPr>
                      <a:t>Tâm lý xã hội</a:t>
                    </a:r>
                    <a:endParaRPr sz="1100">
                      <a:solidFill>
                        <a:schemeClr val="lt1"/>
                      </a:solidFill>
                      <a:latin typeface="Arial"/>
                      <a:ea typeface="Arial"/>
                      <a:cs typeface="Arial"/>
                      <a:sym typeface="Arial"/>
                    </a:endParaRPr>
                  </a:p>
                  <a:p>
                    <a:pPr indent="0" lvl="0" marL="0" marR="0" rtl="0" algn="l">
                      <a:spcBef>
                        <a:spcPts val="0"/>
                      </a:spcBef>
                      <a:spcAft>
                        <a:spcPts val="0"/>
                      </a:spcAft>
                      <a:buNone/>
                    </a:pPr>
                    <a:r>
                      <a:rPr lang="en-US" sz="1100">
                        <a:solidFill>
                          <a:schemeClr val="lt1"/>
                        </a:solidFill>
                        <a:latin typeface="Arial"/>
                        <a:ea typeface="Arial"/>
                        <a:cs typeface="Arial"/>
                        <a:sym typeface="Arial"/>
                      </a:rPr>
                      <a:t>Âm thanh/Video</a:t>
                    </a:r>
                    <a:endParaRPr sz="1100">
                      <a:solidFill>
                        <a:schemeClr val="lt1"/>
                      </a:solidFill>
                      <a:latin typeface="Arial"/>
                      <a:ea typeface="Arial"/>
                      <a:cs typeface="Arial"/>
                      <a:sym typeface="Arial"/>
                    </a:endParaRPr>
                  </a:p>
                </p:txBody>
              </p:sp>
            </p:grpSp>
            <p:sp>
              <p:nvSpPr>
                <p:cNvPr id="764" name="Google Shape;764;p37"/>
                <p:cNvSpPr/>
                <p:nvPr/>
              </p:nvSpPr>
              <p:spPr>
                <a:xfrm>
                  <a:off x="8149407" y="2793832"/>
                  <a:ext cx="1335622" cy="31700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Big Data</a:t>
                  </a:r>
                  <a:endParaRPr/>
                </a:p>
                <a:p>
                  <a:pPr indent="0" lvl="0" marL="0" marR="0" rtl="0" algn="l">
                    <a:spcBef>
                      <a:spcPts val="0"/>
                    </a:spcBef>
                    <a:spcAft>
                      <a:spcPts val="0"/>
                    </a:spcAft>
                    <a:buNone/>
                  </a:pPr>
                  <a:r>
                    <a:t/>
                  </a:r>
                  <a:endParaRPr sz="1000">
                    <a:solidFill>
                      <a:schemeClr val="lt1"/>
                    </a:solidFill>
                    <a:latin typeface="Arial"/>
                    <a:ea typeface="Arial"/>
                    <a:cs typeface="Arial"/>
                    <a:sym typeface="Arial"/>
                  </a:endParaRPr>
                </a:p>
                <a:p>
                  <a:pPr indent="0" lvl="0" marL="0" marR="0" rtl="0" algn="l">
                    <a:spcBef>
                      <a:spcPts val="0"/>
                    </a:spcBef>
                    <a:spcAft>
                      <a:spcPts val="0"/>
                    </a:spcAft>
                    <a:buNone/>
                  </a:pPr>
                  <a:r>
                    <a:rPr lang="en-US" sz="1100">
                      <a:solidFill>
                        <a:schemeClr val="lt1"/>
                      </a:solidFill>
                      <a:latin typeface="Arial"/>
                      <a:ea typeface="Arial"/>
                      <a:cs typeface="Arial"/>
                      <a:sym typeface="Arial"/>
                    </a:rPr>
                    <a:t>Tệp nhật ký</a:t>
                  </a:r>
                  <a:endParaRPr sz="1100">
                    <a:solidFill>
                      <a:schemeClr val="lt1"/>
                    </a:solidFill>
                    <a:latin typeface="Arial"/>
                    <a:ea typeface="Arial"/>
                    <a:cs typeface="Arial"/>
                    <a:sym typeface="Arial"/>
                  </a:endParaRPr>
                </a:p>
                <a:p>
                  <a:pPr indent="0" lvl="0" marL="0" marR="0" rtl="0" algn="l">
                    <a:spcBef>
                      <a:spcPts val="0"/>
                    </a:spcBef>
                    <a:spcAft>
                      <a:spcPts val="0"/>
                    </a:spcAft>
                    <a:buNone/>
                  </a:pPr>
                  <a:r>
                    <a:t/>
                  </a:r>
                  <a:endParaRPr sz="1100">
                    <a:solidFill>
                      <a:schemeClr val="lt1"/>
                    </a:solidFill>
                    <a:latin typeface="Arial"/>
                    <a:ea typeface="Arial"/>
                    <a:cs typeface="Arial"/>
                    <a:sym typeface="Arial"/>
                  </a:endParaRPr>
                </a:p>
                <a:p>
                  <a:pPr indent="0" lvl="0" marL="0" marR="0" rtl="0" algn="l">
                    <a:spcBef>
                      <a:spcPts val="0"/>
                    </a:spcBef>
                    <a:spcAft>
                      <a:spcPts val="0"/>
                    </a:spcAft>
                    <a:buNone/>
                  </a:pPr>
                  <a:r>
                    <a:rPr lang="en-US" sz="1100">
                      <a:solidFill>
                        <a:schemeClr val="lt1"/>
                      </a:solidFill>
                      <a:latin typeface="Arial"/>
                      <a:ea typeface="Arial"/>
                      <a:cs typeface="Arial"/>
                      <a:sym typeface="Arial"/>
                    </a:rPr>
                    <a:t>Không gian &amp; GPS</a:t>
                  </a:r>
                  <a:endParaRPr/>
                </a:p>
                <a:p>
                  <a:pPr indent="0" lvl="0" marL="0" marR="0" rtl="0" algn="l">
                    <a:spcBef>
                      <a:spcPts val="0"/>
                    </a:spcBef>
                    <a:spcAft>
                      <a:spcPts val="0"/>
                    </a:spcAft>
                    <a:buNone/>
                  </a:pPr>
                  <a:r>
                    <a:rPr lang="en-US" sz="1100">
                      <a:solidFill>
                        <a:schemeClr val="lt1"/>
                      </a:solidFill>
                      <a:latin typeface="Arial"/>
                      <a:ea typeface="Arial"/>
                      <a:cs typeface="Arial"/>
                      <a:sym typeface="Arial"/>
                    </a:rPr>
                    <a:t>Tọa độ</a:t>
                  </a:r>
                  <a:endParaRPr sz="1100">
                    <a:solidFill>
                      <a:schemeClr val="lt1"/>
                    </a:solidFill>
                    <a:latin typeface="Arial"/>
                    <a:ea typeface="Arial"/>
                    <a:cs typeface="Arial"/>
                    <a:sym typeface="Arial"/>
                  </a:endParaRPr>
                </a:p>
                <a:p>
                  <a:pPr indent="0" lvl="0" marL="0" marR="0" rtl="0" algn="l">
                    <a:spcBef>
                      <a:spcPts val="0"/>
                    </a:spcBef>
                    <a:spcAft>
                      <a:spcPts val="0"/>
                    </a:spcAft>
                    <a:buNone/>
                  </a:pPr>
                  <a:r>
                    <a:t/>
                  </a:r>
                  <a:endParaRPr sz="1100">
                    <a:solidFill>
                      <a:schemeClr val="lt1"/>
                    </a:solidFill>
                    <a:latin typeface="Arial"/>
                    <a:ea typeface="Arial"/>
                    <a:cs typeface="Arial"/>
                    <a:sym typeface="Arial"/>
                  </a:endParaRPr>
                </a:p>
                <a:p>
                  <a:pPr indent="0" lvl="0" marL="0" marR="0" rtl="0" algn="l">
                    <a:spcBef>
                      <a:spcPts val="0"/>
                    </a:spcBef>
                    <a:spcAft>
                      <a:spcPts val="0"/>
                    </a:spcAft>
                    <a:buNone/>
                  </a:pPr>
                  <a:r>
                    <a:rPr lang="en-US" sz="1100">
                      <a:solidFill>
                        <a:schemeClr val="lt1"/>
                      </a:solidFill>
                      <a:latin typeface="Arial"/>
                      <a:ea typeface="Arial"/>
                      <a:cs typeface="Arial"/>
                      <a:sym typeface="Arial"/>
                    </a:rPr>
                    <a:t>Nguồn cấp dữ liệu</a:t>
                  </a:r>
                  <a:endParaRPr sz="1100">
                    <a:solidFill>
                      <a:schemeClr val="lt1"/>
                    </a:solidFill>
                    <a:latin typeface="Arial"/>
                    <a:ea typeface="Arial"/>
                    <a:cs typeface="Arial"/>
                    <a:sym typeface="Arial"/>
                  </a:endParaRPr>
                </a:p>
                <a:p>
                  <a:pPr indent="0" lvl="0" marL="0" marR="0" rtl="0" algn="l">
                    <a:spcBef>
                      <a:spcPts val="0"/>
                    </a:spcBef>
                    <a:spcAft>
                      <a:spcPts val="0"/>
                    </a:spcAft>
                    <a:buNone/>
                  </a:pPr>
                  <a:r>
                    <a:rPr lang="en-US" sz="1100">
                      <a:solidFill>
                        <a:schemeClr val="lt1"/>
                      </a:solidFill>
                      <a:latin typeface="Arial"/>
                      <a:ea typeface="Arial"/>
                      <a:cs typeface="Arial"/>
                      <a:sym typeface="Arial"/>
                    </a:rPr>
                    <a:t>Thị trường</a:t>
                  </a:r>
                  <a:endParaRPr sz="1100">
                    <a:solidFill>
                      <a:schemeClr val="lt1"/>
                    </a:solidFill>
                    <a:latin typeface="Arial"/>
                    <a:ea typeface="Arial"/>
                    <a:cs typeface="Arial"/>
                    <a:sym typeface="Arial"/>
                  </a:endParaRPr>
                </a:p>
                <a:p>
                  <a:pPr indent="0" lvl="0" marL="0" marR="0" rtl="0" algn="l">
                    <a:spcBef>
                      <a:spcPts val="0"/>
                    </a:spcBef>
                    <a:spcAft>
                      <a:spcPts val="0"/>
                    </a:spcAft>
                    <a:buNone/>
                  </a:pPr>
                  <a:r>
                    <a:t/>
                  </a:r>
                  <a:endParaRPr sz="1100">
                    <a:solidFill>
                      <a:schemeClr val="lt1"/>
                    </a:solidFill>
                    <a:latin typeface="Arial"/>
                    <a:ea typeface="Arial"/>
                    <a:cs typeface="Arial"/>
                    <a:sym typeface="Arial"/>
                  </a:endParaRPr>
                </a:p>
                <a:p>
                  <a:pPr indent="0" lvl="0" marL="0" marR="0" rtl="0" algn="l">
                    <a:spcBef>
                      <a:spcPts val="0"/>
                    </a:spcBef>
                    <a:spcAft>
                      <a:spcPts val="0"/>
                    </a:spcAft>
                    <a:buNone/>
                  </a:pPr>
                  <a:r>
                    <a:rPr lang="en-US" sz="1100">
                      <a:solidFill>
                        <a:schemeClr val="lt1"/>
                      </a:solidFill>
                      <a:latin typeface="Arial"/>
                      <a:ea typeface="Arial"/>
                      <a:cs typeface="Arial"/>
                      <a:sym typeface="Arial"/>
                    </a:rPr>
                    <a:t>Nguồn cấp dữ liệu </a:t>
                  </a:r>
                  <a:endParaRPr/>
                </a:p>
                <a:p>
                  <a:pPr indent="0" lvl="0" marL="0" marR="0" rtl="0" algn="l">
                    <a:spcBef>
                      <a:spcPts val="0"/>
                    </a:spcBef>
                    <a:spcAft>
                      <a:spcPts val="0"/>
                    </a:spcAft>
                    <a:buNone/>
                  </a:pPr>
                  <a:r>
                    <a:rPr lang="en-US" sz="1100">
                      <a:solidFill>
                        <a:schemeClr val="lt1"/>
                      </a:solidFill>
                      <a:latin typeface="Arial"/>
                      <a:ea typeface="Arial"/>
                      <a:cs typeface="Arial"/>
                      <a:sym typeface="Arial"/>
                    </a:rPr>
                    <a:t>Chính phủ điện tử</a:t>
                  </a:r>
                  <a:endParaRPr sz="1100">
                    <a:solidFill>
                      <a:schemeClr val="lt1"/>
                    </a:solidFill>
                    <a:latin typeface="Arial"/>
                    <a:ea typeface="Arial"/>
                    <a:cs typeface="Arial"/>
                    <a:sym typeface="Arial"/>
                  </a:endParaRPr>
                </a:p>
                <a:p>
                  <a:pPr indent="0" lvl="0" marL="0" marR="0" rtl="0" algn="l">
                    <a:spcBef>
                      <a:spcPts val="0"/>
                    </a:spcBef>
                    <a:spcAft>
                      <a:spcPts val="0"/>
                    </a:spcAft>
                    <a:buNone/>
                  </a:pPr>
                  <a:r>
                    <a:t/>
                  </a:r>
                  <a:endParaRPr sz="1100">
                    <a:solidFill>
                      <a:schemeClr val="lt1"/>
                    </a:solidFill>
                    <a:latin typeface="Arial"/>
                    <a:ea typeface="Arial"/>
                    <a:cs typeface="Arial"/>
                    <a:sym typeface="Arial"/>
                  </a:endParaRPr>
                </a:p>
                <a:p>
                  <a:pPr indent="0" lvl="0" marL="0" marR="0" rtl="0" algn="l">
                    <a:spcBef>
                      <a:spcPts val="0"/>
                    </a:spcBef>
                    <a:spcAft>
                      <a:spcPts val="0"/>
                    </a:spcAft>
                    <a:buNone/>
                  </a:pPr>
                  <a:r>
                    <a:rPr lang="en-US" sz="1100">
                      <a:solidFill>
                        <a:schemeClr val="lt1"/>
                      </a:solidFill>
                      <a:latin typeface="Arial"/>
                      <a:ea typeface="Arial"/>
                      <a:cs typeface="Arial"/>
                      <a:sym typeface="Arial"/>
                    </a:rPr>
                    <a:t>Thời tiết</a:t>
                  </a:r>
                  <a:endParaRPr sz="1100">
                    <a:solidFill>
                      <a:schemeClr val="lt1"/>
                    </a:solidFill>
                    <a:latin typeface="Arial"/>
                    <a:ea typeface="Arial"/>
                    <a:cs typeface="Arial"/>
                    <a:sym typeface="Arial"/>
                  </a:endParaRPr>
                </a:p>
                <a:p>
                  <a:pPr indent="0" lvl="0" marL="0" marR="0" rtl="0" algn="l">
                    <a:spcBef>
                      <a:spcPts val="0"/>
                    </a:spcBef>
                    <a:spcAft>
                      <a:spcPts val="0"/>
                    </a:spcAft>
                    <a:buNone/>
                  </a:pPr>
                  <a:r>
                    <a:t/>
                  </a:r>
                  <a:endParaRPr sz="1100">
                    <a:solidFill>
                      <a:schemeClr val="lt1"/>
                    </a:solidFill>
                    <a:latin typeface="Arial"/>
                    <a:ea typeface="Arial"/>
                    <a:cs typeface="Arial"/>
                    <a:sym typeface="Arial"/>
                  </a:endParaRPr>
                </a:p>
                <a:p>
                  <a:pPr indent="0" lvl="0" marL="0" marR="0" rtl="0" algn="l">
                    <a:spcBef>
                      <a:spcPts val="0"/>
                    </a:spcBef>
                    <a:spcAft>
                      <a:spcPts val="0"/>
                    </a:spcAft>
                    <a:buNone/>
                  </a:pPr>
                  <a:r>
                    <a:rPr lang="en-US" sz="1100">
                      <a:solidFill>
                        <a:schemeClr val="lt1"/>
                      </a:solidFill>
                      <a:latin typeface="Arial"/>
                      <a:ea typeface="Arial"/>
                      <a:cs typeface="Arial"/>
                      <a:sym typeface="Arial"/>
                    </a:rPr>
                    <a:t>Văn bản/Hình ảnh</a:t>
                  </a:r>
                  <a:endParaRPr sz="1100">
                    <a:solidFill>
                      <a:schemeClr val="lt1"/>
                    </a:solidFill>
                    <a:latin typeface="Arial"/>
                    <a:ea typeface="Arial"/>
                    <a:cs typeface="Arial"/>
                    <a:sym typeface="Arial"/>
                  </a:endParaRPr>
                </a:p>
                <a:p>
                  <a:pPr indent="0" lvl="0" marL="0" marR="0" rtl="0" algn="l">
                    <a:spcBef>
                      <a:spcPts val="0"/>
                    </a:spcBef>
                    <a:spcAft>
                      <a:spcPts val="0"/>
                    </a:spcAft>
                    <a:buNone/>
                  </a:pPr>
                  <a:r>
                    <a:t/>
                  </a:r>
                  <a:endParaRPr sz="1000">
                    <a:solidFill>
                      <a:schemeClr val="lt1"/>
                    </a:solidFill>
                    <a:latin typeface="Arial"/>
                    <a:ea typeface="Arial"/>
                    <a:cs typeface="Arial"/>
                    <a:sym typeface="Arial"/>
                  </a:endParaRPr>
                </a:p>
                <a:p>
                  <a:pPr indent="0" lvl="0" marL="0" marR="0" rtl="0" algn="l">
                    <a:spcBef>
                      <a:spcPts val="0"/>
                    </a:spcBef>
                    <a:spcAft>
                      <a:spcPts val="0"/>
                    </a:spcAft>
                    <a:buNone/>
                  </a:pPr>
                  <a:r>
                    <a:t/>
                  </a:r>
                  <a:endParaRPr sz="1000">
                    <a:solidFill>
                      <a:schemeClr val="lt1"/>
                    </a:solidFill>
                    <a:latin typeface="Arial"/>
                    <a:ea typeface="Arial"/>
                    <a:cs typeface="Arial"/>
                    <a:sym typeface="Arial"/>
                  </a:endParaRPr>
                </a:p>
              </p:txBody>
            </p:sp>
            <p:grpSp>
              <p:nvGrpSpPr>
                <p:cNvPr id="765" name="Google Shape;765;p37"/>
                <p:cNvGrpSpPr/>
                <p:nvPr/>
              </p:nvGrpSpPr>
              <p:grpSpPr>
                <a:xfrm>
                  <a:off x="4003371" y="3428654"/>
                  <a:ext cx="3671410" cy="430887"/>
                  <a:chOff x="3887361" y="2721799"/>
                  <a:chExt cx="3671410" cy="430887"/>
                </a:xfrm>
              </p:grpSpPr>
              <p:sp>
                <p:nvSpPr>
                  <p:cNvPr id="766" name="Google Shape;766;p37"/>
                  <p:cNvSpPr/>
                  <p:nvPr/>
                </p:nvSpPr>
                <p:spPr>
                  <a:xfrm>
                    <a:off x="3887361" y="2721799"/>
                    <a:ext cx="841897"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lt1"/>
                        </a:solidFill>
                        <a:latin typeface="Arial"/>
                        <a:ea typeface="Arial"/>
                        <a:cs typeface="Arial"/>
                        <a:sym typeface="Arial"/>
                      </a:rPr>
                      <a:t>Quảng cáo</a:t>
                    </a:r>
                    <a:endParaRPr sz="1100">
                      <a:solidFill>
                        <a:schemeClr val="lt1"/>
                      </a:solidFill>
                      <a:latin typeface="Arial"/>
                      <a:ea typeface="Arial"/>
                      <a:cs typeface="Arial"/>
                      <a:sym typeface="Arial"/>
                    </a:endParaRPr>
                  </a:p>
                  <a:p>
                    <a:pPr indent="0" lvl="0" marL="0" marR="0" rtl="0" algn="l">
                      <a:spcBef>
                        <a:spcPts val="0"/>
                      </a:spcBef>
                      <a:spcAft>
                        <a:spcPts val="0"/>
                      </a:spcAft>
                      <a:buNone/>
                    </a:pPr>
                    <a:r>
                      <a:rPr lang="en-US" sz="1100">
                        <a:solidFill>
                          <a:schemeClr val="lt1"/>
                        </a:solidFill>
                        <a:latin typeface="Arial"/>
                        <a:ea typeface="Arial"/>
                        <a:cs typeface="Arial"/>
                        <a:sym typeface="Arial"/>
                      </a:rPr>
                      <a:t>di động</a:t>
                    </a:r>
                    <a:endParaRPr sz="1100">
                      <a:solidFill>
                        <a:schemeClr val="lt1"/>
                      </a:solidFill>
                      <a:latin typeface="Arial"/>
                      <a:ea typeface="Arial"/>
                      <a:cs typeface="Arial"/>
                      <a:sym typeface="Arial"/>
                    </a:endParaRPr>
                  </a:p>
                </p:txBody>
              </p:sp>
              <p:sp>
                <p:nvSpPr>
                  <p:cNvPr id="767" name="Google Shape;767;p37"/>
                  <p:cNvSpPr/>
                  <p:nvPr/>
                </p:nvSpPr>
                <p:spPr>
                  <a:xfrm>
                    <a:off x="5013196" y="2721799"/>
                    <a:ext cx="1369286"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lt1"/>
                        </a:solidFill>
                        <a:latin typeface="Arial"/>
                        <a:ea typeface="Arial"/>
                        <a:cs typeface="Arial"/>
                        <a:sym typeface="Arial"/>
                      </a:rPr>
                      <a:t>Sự hợp tác</a:t>
                    </a:r>
                    <a:endParaRPr/>
                  </a:p>
                  <a:p>
                    <a:pPr indent="0" lvl="0" marL="0" marR="0" rtl="0" algn="l">
                      <a:spcBef>
                        <a:spcPts val="0"/>
                      </a:spcBef>
                      <a:spcAft>
                        <a:spcPts val="0"/>
                      </a:spcAft>
                      <a:buNone/>
                    </a:pPr>
                    <a:r>
                      <a:rPr lang="en-US" sz="1100">
                        <a:solidFill>
                          <a:schemeClr val="lt1"/>
                        </a:solidFill>
                        <a:latin typeface="Arial"/>
                        <a:ea typeface="Arial"/>
                        <a:cs typeface="Arial"/>
                        <a:sym typeface="Arial"/>
                      </a:rPr>
                      <a:t>thương mại điện tử</a:t>
                    </a:r>
                    <a:endParaRPr sz="1100">
                      <a:solidFill>
                        <a:schemeClr val="lt1"/>
                      </a:solidFill>
                      <a:latin typeface="Arial"/>
                      <a:ea typeface="Arial"/>
                      <a:cs typeface="Arial"/>
                      <a:sym typeface="Arial"/>
                    </a:endParaRPr>
                  </a:p>
                </p:txBody>
              </p:sp>
              <p:sp>
                <p:nvSpPr>
                  <p:cNvPr id="768" name="Google Shape;768;p37"/>
                  <p:cNvSpPr/>
                  <p:nvPr/>
                </p:nvSpPr>
                <p:spPr>
                  <a:xfrm>
                    <a:off x="6641532" y="2721799"/>
                    <a:ext cx="917239"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Web 2.0</a:t>
                    </a:r>
                    <a:endParaRPr sz="1600">
                      <a:solidFill>
                        <a:schemeClr val="lt1"/>
                      </a:solidFill>
                      <a:latin typeface="Arial"/>
                      <a:ea typeface="Arial"/>
                      <a:cs typeface="Arial"/>
                      <a:sym typeface="Arial"/>
                    </a:endParaRPr>
                  </a:p>
                </p:txBody>
              </p:sp>
            </p:grpSp>
            <p:grpSp>
              <p:nvGrpSpPr>
                <p:cNvPr id="769" name="Google Shape;769;p37"/>
                <p:cNvGrpSpPr/>
                <p:nvPr/>
              </p:nvGrpSpPr>
              <p:grpSpPr>
                <a:xfrm>
                  <a:off x="3980494" y="4392439"/>
                  <a:ext cx="1791402" cy="261610"/>
                  <a:chOff x="3887361" y="2721799"/>
                  <a:chExt cx="1791402" cy="261610"/>
                </a:xfrm>
              </p:grpSpPr>
              <p:sp>
                <p:nvSpPr>
                  <p:cNvPr id="770" name="Google Shape;770;p37"/>
                  <p:cNvSpPr/>
                  <p:nvPr/>
                </p:nvSpPr>
                <p:spPr>
                  <a:xfrm>
                    <a:off x="3887361" y="2721799"/>
                    <a:ext cx="1099981"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lt1"/>
                        </a:solidFill>
                        <a:latin typeface="Arial"/>
                        <a:ea typeface="Arial"/>
                        <a:cs typeface="Arial"/>
                        <a:sym typeface="Arial"/>
                      </a:rPr>
                      <a:t>Khoản phải trả</a:t>
                    </a:r>
                    <a:endParaRPr sz="1100">
                      <a:solidFill>
                        <a:schemeClr val="lt1"/>
                      </a:solidFill>
                      <a:latin typeface="Arial"/>
                      <a:ea typeface="Arial"/>
                      <a:cs typeface="Arial"/>
                      <a:sym typeface="Arial"/>
                    </a:endParaRPr>
                  </a:p>
                </p:txBody>
              </p:sp>
              <p:sp>
                <p:nvSpPr>
                  <p:cNvPr id="771" name="Google Shape;771;p37"/>
                  <p:cNvSpPr/>
                  <p:nvPr/>
                </p:nvSpPr>
                <p:spPr>
                  <a:xfrm>
                    <a:off x="5013196" y="2721799"/>
                    <a:ext cx="665567"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lt1"/>
                        </a:solidFill>
                        <a:latin typeface="Arial"/>
                        <a:ea typeface="Arial"/>
                        <a:cs typeface="Arial"/>
                        <a:sym typeface="Arial"/>
                      </a:rPr>
                      <a:t>Liên lạc</a:t>
                    </a:r>
                    <a:endParaRPr sz="1100">
                      <a:solidFill>
                        <a:schemeClr val="lt1"/>
                      </a:solidFill>
                      <a:latin typeface="Arial"/>
                      <a:ea typeface="Arial"/>
                      <a:cs typeface="Arial"/>
                      <a:sym typeface="Arial"/>
                    </a:endParaRPr>
                  </a:p>
                </p:txBody>
              </p:sp>
            </p:grpSp>
            <p:grpSp>
              <p:nvGrpSpPr>
                <p:cNvPr id="772" name="Google Shape;772;p37"/>
                <p:cNvGrpSpPr/>
                <p:nvPr/>
              </p:nvGrpSpPr>
              <p:grpSpPr>
                <a:xfrm>
                  <a:off x="3980494" y="4826442"/>
                  <a:ext cx="2434206" cy="261610"/>
                  <a:chOff x="3887361" y="2721799"/>
                  <a:chExt cx="2434206" cy="261610"/>
                </a:xfrm>
              </p:grpSpPr>
              <p:sp>
                <p:nvSpPr>
                  <p:cNvPr id="773" name="Google Shape;773;p37"/>
                  <p:cNvSpPr/>
                  <p:nvPr/>
                </p:nvSpPr>
                <p:spPr>
                  <a:xfrm>
                    <a:off x="3887361" y="2721799"/>
                    <a:ext cx="923651"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lt1"/>
                        </a:solidFill>
                        <a:latin typeface="Arial"/>
                        <a:ea typeface="Arial"/>
                        <a:cs typeface="Arial"/>
                        <a:sym typeface="Arial"/>
                      </a:rPr>
                      <a:t>Lương bổng</a:t>
                    </a:r>
                    <a:endParaRPr sz="1100">
                      <a:solidFill>
                        <a:schemeClr val="lt1"/>
                      </a:solidFill>
                      <a:latin typeface="Arial"/>
                      <a:ea typeface="Arial"/>
                      <a:cs typeface="Arial"/>
                      <a:sym typeface="Arial"/>
                    </a:endParaRPr>
                  </a:p>
                </p:txBody>
              </p:sp>
              <p:sp>
                <p:nvSpPr>
                  <p:cNvPr id="774" name="Google Shape;774;p37"/>
                  <p:cNvSpPr/>
                  <p:nvPr/>
                </p:nvSpPr>
                <p:spPr>
                  <a:xfrm>
                    <a:off x="5013196" y="2721799"/>
                    <a:ext cx="1308371"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lt1"/>
                        </a:solidFill>
                        <a:latin typeface="Arial"/>
                        <a:ea typeface="Arial"/>
                        <a:cs typeface="Arial"/>
                        <a:sym typeface="Arial"/>
                      </a:rPr>
                      <a:t>Theo dõi giao dịch</a:t>
                    </a:r>
                    <a:endParaRPr sz="1100">
                      <a:solidFill>
                        <a:schemeClr val="lt1"/>
                      </a:solidFill>
                      <a:latin typeface="Arial"/>
                      <a:ea typeface="Arial"/>
                      <a:cs typeface="Arial"/>
                      <a:sym typeface="Arial"/>
                    </a:endParaRPr>
                  </a:p>
                </p:txBody>
              </p:sp>
            </p:grpSp>
            <p:grpSp>
              <p:nvGrpSpPr>
                <p:cNvPr id="775" name="Google Shape;775;p37"/>
                <p:cNvGrpSpPr/>
                <p:nvPr/>
              </p:nvGrpSpPr>
              <p:grpSpPr>
                <a:xfrm>
                  <a:off x="3980494" y="5260446"/>
                  <a:ext cx="2597713" cy="261610"/>
                  <a:chOff x="3887361" y="2721799"/>
                  <a:chExt cx="2597713" cy="261610"/>
                </a:xfrm>
              </p:grpSpPr>
              <p:sp>
                <p:nvSpPr>
                  <p:cNvPr id="776" name="Google Shape;776;p37"/>
                  <p:cNvSpPr/>
                  <p:nvPr/>
                </p:nvSpPr>
                <p:spPr>
                  <a:xfrm>
                    <a:off x="3887361" y="2721799"/>
                    <a:ext cx="688009"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lt1"/>
                        </a:solidFill>
                        <a:latin typeface="Arial"/>
                        <a:ea typeface="Arial"/>
                        <a:cs typeface="Arial"/>
                        <a:sym typeface="Arial"/>
                      </a:rPr>
                      <a:t>Kiểm kê</a:t>
                    </a:r>
                    <a:endParaRPr sz="1100">
                      <a:solidFill>
                        <a:schemeClr val="lt1"/>
                      </a:solidFill>
                      <a:latin typeface="Arial"/>
                      <a:ea typeface="Arial"/>
                      <a:cs typeface="Arial"/>
                      <a:sym typeface="Arial"/>
                    </a:endParaRPr>
                  </a:p>
                </p:txBody>
              </p:sp>
              <p:sp>
                <p:nvSpPr>
                  <p:cNvPr id="777" name="Google Shape;777;p37"/>
                  <p:cNvSpPr/>
                  <p:nvPr/>
                </p:nvSpPr>
                <p:spPr>
                  <a:xfrm>
                    <a:off x="5013196" y="2721799"/>
                    <a:ext cx="147187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lt1"/>
                        </a:solidFill>
                        <a:latin typeface="Arial"/>
                        <a:ea typeface="Arial"/>
                        <a:cs typeface="Arial"/>
                        <a:sym typeface="Arial"/>
                      </a:rPr>
                      <a:t>Đường ống bán hàng</a:t>
                    </a:r>
                    <a:endParaRPr sz="1100">
                      <a:solidFill>
                        <a:schemeClr val="lt1"/>
                      </a:solidFill>
                      <a:latin typeface="Arial"/>
                      <a:ea typeface="Arial"/>
                      <a:cs typeface="Arial"/>
                      <a:sym typeface="Arial"/>
                    </a:endParaRPr>
                  </a:p>
                </p:txBody>
              </p:sp>
            </p:grpSp>
            <p:sp>
              <p:nvSpPr>
                <p:cNvPr id="778" name="Google Shape;778;p37"/>
                <p:cNvSpPr/>
                <p:nvPr/>
              </p:nvSpPr>
              <p:spPr>
                <a:xfrm>
                  <a:off x="6759223" y="4041934"/>
                  <a:ext cx="1375698" cy="127727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lt1"/>
                      </a:solidFill>
                      <a:latin typeface="Arial"/>
                      <a:ea typeface="Arial"/>
                      <a:cs typeface="Arial"/>
                      <a:sym typeface="Arial"/>
                    </a:rPr>
                    <a:t>Nhật ký web</a:t>
                  </a:r>
                  <a:endParaRPr/>
                </a:p>
                <a:p>
                  <a:pPr indent="0" lvl="0" marL="0" marR="0" rtl="0" algn="l">
                    <a:spcBef>
                      <a:spcPts val="0"/>
                    </a:spcBef>
                    <a:spcAft>
                      <a:spcPts val="0"/>
                    </a:spcAft>
                    <a:buNone/>
                  </a:pPr>
                  <a:r>
                    <a:t/>
                  </a:r>
                  <a:endParaRPr sz="1100">
                    <a:solidFill>
                      <a:schemeClr val="lt1"/>
                    </a:solidFill>
                    <a:latin typeface="Arial"/>
                    <a:ea typeface="Arial"/>
                    <a:cs typeface="Arial"/>
                    <a:sym typeface="Arial"/>
                  </a:endParaRPr>
                </a:p>
                <a:p>
                  <a:pPr indent="0" lvl="0" marL="0" marR="0" rtl="0" algn="l">
                    <a:spcBef>
                      <a:spcPts val="0"/>
                    </a:spcBef>
                    <a:spcAft>
                      <a:spcPts val="0"/>
                    </a:spcAft>
                    <a:buNone/>
                  </a:pPr>
                  <a:r>
                    <a:rPr lang="en-US" sz="1100">
                      <a:solidFill>
                        <a:schemeClr val="lt1"/>
                      </a:solidFill>
                      <a:latin typeface="Arial"/>
                      <a:ea typeface="Arial"/>
                      <a:cs typeface="Arial"/>
                      <a:sym typeface="Arial"/>
                    </a:rPr>
                    <a:t>Tiếp thị kỹ thuật số</a:t>
                  </a:r>
                  <a:endParaRPr sz="1100">
                    <a:solidFill>
                      <a:schemeClr val="lt1"/>
                    </a:solidFill>
                    <a:latin typeface="Arial"/>
                    <a:ea typeface="Arial"/>
                    <a:cs typeface="Arial"/>
                    <a:sym typeface="Arial"/>
                  </a:endParaRPr>
                </a:p>
                <a:p>
                  <a:pPr indent="0" lvl="0" marL="0" marR="0" rtl="0" algn="l">
                    <a:spcBef>
                      <a:spcPts val="0"/>
                    </a:spcBef>
                    <a:spcAft>
                      <a:spcPts val="0"/>
                    </a:spcAft>
                    <a:buNone/>
                  </a:pPr>
                  <a:r>
                    <a:t/>
                  </a:r>
                  <a:endParaRPr sz="1100">
                    <a:solidFill>
                      <a:schemeClr val="lt1"/>
                    </a:solidFill>
                    <a:latin typeface="Arial"/>
                    <a:ea typeface="Arial"/>
                    <a:cs typeface="Arial"/>
                    <a:sym typeface="Arial"/>
                  </a:endParaRPr>
                </a:p>
                <a:p>
                  <a:pPr indent="0" lvl="0" marL="0" marR="0" rtl="0" algn="l">
                    <a:spcBef>
                      <a:spcPts val="0"/>
                    </a:spcBef>
                    <a:spcAft>
                      <a:spcPts val="0"/>
                    </a:spcAft>
                    <a:buNone/>
                  </a:pPr>
                  <a:r>
                    <a:rPr lang="en-US" sz="1100">
                      <a:solidFill>
                        <a:schemeClr val="lt1"/>
                      </a:solidFill>
                      <a:latin typeface="Arial"/>
                      <a:ea typeface="Arial"/>
                      <a:cs typeface="Arial"/>
                      <a:sym typeface="Arial"/>
                    </a:rPr>
                    <a:t>Tiếp thị tìm kiếm</a:t>
                  </a:r>
                  <a:endParaRPr sz="1100">
                    <a:solidFill>
                      <a:schemeClr val="lt1"/>
                    </a:solidFill>
                    <a:latin typeface="Arial"/>
                    <a:ea typeface="Arial"/>
                    <a:cs typeface="Arial"/>
                    <a:sym typeface="Arial"/>
                  </a:endParaRPr>
                </a:p>
                <a:p>
                  <a:pPr indent="0" lvl="0" marL="0" marR="0" rtl="0" algn="l">
                    <a:spcBef>
                      <a:spcPts val="0"/>
                    </a:spcBef>
                    <a:spcAft>
                      <a:spcPts val="0"/>
                    </a:spcAft>
                    <a:buNone/>
                  </a:pPr>
                  <a:r>
                    <a:t/>
                  </a:r>
                  <a:endParaRPr sz="1100">
                    <a:solidFill>
                      <a:schemeClr val="lt1"/>
                    </a:solidFill>
                    <a:latin typeface="Arial"/>
                    <a:ea typeface="Arial"/>
                    <a:cs typeface="Arial"/>
                    <a:sym typeface="Arial"/>
                  </a:endParaRPr>
                </a:p>
                <a:p>
                  <a:pPr indent="0" lvl="0" marL="0" marR="0" rtl="0" algn="l">
                    <a:spcBef>
                      <a:spcPts val="0"/>
                    </a:spcBef>
                    <a:spcAft>
                      <a:spcPts val="0"/>
                    </a:spcAft>
                    <a:buNone/>
                  </a:pPr>
                  <a:r>
                    <a:rPr lang="en-US" sz="1100">
                      <a:solidFill>
                        <a:schemeClr val="lt1"/>
                      </a:solidFill>
                      <a:latin typeface="Arial"/>
                      <a:ea typeface="Arial"/>
                      <a:cs typeface="Arial"/>
                      <a:sym typeface="Arial"/>
                    </a:rPr>
                    <a:t>Khuyến nghị</a:t>
                  </a:r>
                  <a:endParaRPr sz="1100">
                    <a:solidFill>
                      <a:schemeClr val="lt1"/>
                    </a:solidFill>
                    <a:latin typeface="Arial"/>
                    <a:ea typeface="Arial"/>
                    <a:cs typeface="Arial"/>
                    <a:sym typeface="Arial"/>
                  </a:endParaRPr>
                </a:p>
              </p:txBody>
            </p:sp>
            <p:sp>
              <p:nvSpPr>
                <p:cNvPr id="779" name="Google Shape;779;p37"/>
                <p:cNvSpPr/>
                <p:nvPr/>
              </p:nvSpPr>
              <p:spPr>
                <a:xfrm>
                  <a:off x="5625685" y="4044933"/>
                  <a:ext cx="105509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ERP/CRM</a:t>
                  </a:r>
                  <a:endParaRPr sz="1600">
                    <a:solidFill>
                      <a:schemeClr val="lt1"/>
                    </a:solidFill>
                    <a:latin typeface="Arial"/>
                    <a:ea typeface="Arial"/>
                    <a:cs typeface="Arial"/>
                    <a:sym typeface="Arial"/>
                  </a:endParaRPr>
                </a:p>
              </p:txBody>
            </p:sp>
          </p:grpSp>
        </p:gr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38"/>
          <p:cNvSpPr/>
          <p:nvPr/>
        </p:nvSpPr>
        <p:spPr>
          <a:xfrm>
            <a:off x="449999" y="450000"/>
            <a:ext cx="5522175"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1.3. Tại sao cần Big Data</a:t>
            </a:r>
            <a:endParaRPr/>
          </a:p>
        </p:txBody>
      </p:sp>
      <p:sp>
        <p:nvSpPr>
          <p:cNvPr id="786" name="Google Shape;786;p3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787" name="Google Shape;787;p38"/>
          <p:cNvSpPr/>
          <p:nvPr/>
        </p:nvSpPr>
        <p:spPr>
          <a:xfrm>
            <a:off x="546895" y="1523719"/>
            <a:ext cx="8797130"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rgbClr val="0C0C0C"/>
                </a:solidFill>
                <a:latin typeface="Arial"/>
                <a:ea typeface="Arial"/>
                <a:cs typeface="Arial"/>
                <a:sym typeface="Arial"/>
              </a:rPr>
              <a:t>Tràn ngập dữ liệu – </a:t>
            </a:r>
            <a:r>
              <a:rPr lang="en-US" sz="3200">
                <a:solidFill>
                  <a:srgbClr val="C00000"/>
                </a:solidFill>
                <a:latin typeface="Arial"/>
                <a:ea typeface="Arial"/>
                <a:cs typeface="Arial"/>
                <a:sym typeface="Arial"/>
              </a:rPr>
              <a:t>Tốc độ</a:t>
            </a:r>
            <a:endParaRPr sz="3200">
              <a:solidFill>
                <a:srgbClr val="C00000"/>
              </a:solidFill>
              <a:latin typeface="Arial"/>
              <a:ea typeface="Arial"/>
              <a:cs typeface="Arial"/>
              <a:sym typeface="Arial"/>
            </a:endParaRPr>
          </a:p>
        </p:txBody>
      </p:sp>
      <p:grpSp>
        <p:nvGrpSpPr>
          <p:cNvPr id="788" name="Google Shape;788;p38"/>
          <p:cNvGrpSpPr/>
          <p:nvPr/>
        </p:nvGrpSpPr>
        <p:grpSpPr>
          <a:xfrm>
            <a:off x="558800" y="2232686"/>
            <a:ext cx="5321299" cy="215444"/>
            <a:chOff x="558800" y="2232686"/>
            <a:chExt cx="5321299" cy="215444"/>
          </a:xfrm>
        </p:grpSpPr>
        <p:sp>
          <p:nvSpPr>
            <p:cNvPr id="789" name="Google Shape;789;p38"/>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790" name="Google Shape;790;p38"/>
            <p:cNvSpPr/>
            <p:nvPr/>
          </p:nvSpPr>
          <p:spPr>
            <a:xfrm>
              <a:off x="711200" y="2232686"/>
              <a:ext cx="5168899"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Tăng tốc độ tạo dữ liệu</a:t>
              </a:r>
              <a:endParaRPr sz="1400">
                <a:solidFill>
                  <a:srgbClr val="262626"/>
                </a:solidFill>
                <a:latin typeface="Arial"/>
                <a:ea typeface="Arial"/>
                <a:cs typeface="Arial"/>
                <a:sym typeface="Arial"/>
              </a:endParaRPr>
            </a:p>
          </p:txBody>
        </p:sp>
      </p:grpSp>
      <p:sp>
        <p:nvSpPr>
          <p:cNvPr id="791" name="Google Shape;791;p38"/>
          <p:cNvSpPr/>
          <p:nvPr/>
        </p:nvSpPr>
        <p:spPr>
          <a:xfrm>
            <a:off x="711200" y="2563519"/>
            <a:ext cx="3693375" cy="124827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Dữ liệu do con người và máy tạo ra đang có tốc độ tăng trưởng nhanh hơn gấp 10 lần so với dữ liệu kinh doanh truyền thống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Dữ liệu máy thậm chí còn tăng nhanh hơn với tốc độ tăng trưởng gấp 50 lần</a:t>
            </a:r>
            <a:endParaRPr sz="1300">
              <a:solidFill>
                <a:srgbClr val="262626"/>
              </a:solidFill>
              <a:latin typeface="Arial"/>
              <a:ea typeface="Arial"/>
              <a:cs typeface="Arial"/>
              <a:sym typeface="Arial"/>
            </a:endParaRPr>
          </a:p>
        </p:txBody>
      </p:sp>
      <p:grpSp>
        <p:nvGrpSpPr>
          <p:cNvPr id="792" name="Google Shape;792;p38"/>
          <p:cNvGrpSpPr/>
          <p:nvPr/>
        </p:nvGrpSpPr>
        <p:grpSpPr>
          <a:xfrm>
            <a:off x="4370708" y="2559368"/>
            <a:ext cx="5236136" cy="3308597"/>
            <a:chOff x="4404575" y="2559368"/>
            <a:chExt cx="5068520" cy="3308597"/>
          </a:xfrm>
        </p:grpSpPr>
        <p:pic>
          <p:nvPicPr>
            <p:cNvPr id="793" name="Google Shape;793;p38"/>
            <p:cNvPicPr preferRelativeResize="0"/>
            <p:nvPr/>
          </p:nvPicPr>
          <p:blipFill rotWithShape="1">
            <a:blip r:embed="rId3">
              <a:alphaModFix/>
            </a:blip>
            <a:srcRect b="0" l="0" r="0" t="0"/>
            <a:stretch/>
          </p:blipFill>
          <p:spPr>
            <a:xfrm>
              <a:off x="4425652" y="2559368"/>
              <a:ext cx="4938439" cy="3030054"/>
            </a:xfrm>
            <a:prstGeom prst="rect">
              <a:avLst/>
            </a:prstGeom>
            <a:noFill/>
            <a:ln>
              <a:noFill/>
            </a:ln>
          </p:spPr>
        </p:pic>
        <p:grpSp>
          <p:nvGrpSpPr>
            <p:cNvPr id="794" name="Google Shape;794;p38"/>
            <p:cNvGrpSpPr/>
            <p:nvPr/>
          </p:nvGrpSpPr>
          <p:grpSpPr>
            <a:xfrm>
              <a:off x="8087438" y="2779542"/>
              <a:ext cx="1385657" cy="2726147"/>
              <a:chOff x="8087438" y="2779542"/>
              <a:chExt cx="1385657" cy="2726147"/>
            </a:xfrm>
          </p:grpSpPr>
          <p:sp>
            <p:nvSpPr>
              <p:cNvPr id="795" name="Google Shape;795;p38"/>
              <p:cNvSpPr/>
              <p:nvPr/>
            </p:nvSpPr>
            <p:spPr>
              <a:xfrm>
                <a:off x="8087438" y="2779542"/>
                <a:ext cx="1375698"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lt1"/>
                    </a:solidFill>
                    <a:latin typeface="Arial"/>
                    <a:ea typeface="Arial"/>
                    <a:cs typeface="Arial"/>
                    <a:sym typeface="Arial"/>
                  </a:rPr>
                  <a:t>Dữ liệu con người</a:t>
                </a:r>
                <a:endParaRPr/>
              </a:p>
              <a:p>
                <a:pPr indent="0" lvl="0" marL="0" marR="0" rtl="0" algn="l">
                  <a:spcBef>
                    <a:spcPts val="0"/>
                  </a:spcBef>
                  <a:spcAft>
                    <a:spcPts val="0"/>
                  </a:spcAft>
                  <a:buNone/>
                </a:pPr>
                <a:r>
                  <a:rPr lang="en-US" sz="1100">
                    <a:solidFill>
                      <a:schemeClr val="lt1"/>
                    </a:solidFill>
                    <a:latin typeface="Arial"/>
                    <a:ea typeface="Arial"/>
                    <a:cs typeface="Arial"/>
                    <a:sym typeface="Arial"/>
                  </a:rPr>
                  <a:t>4.4ZB-44.4ZB</a:t>
                </a:r>
                <a:endParaRPr/>
              </a:p>
              <a:p>
                <a:pPr indent="0" lvl="0" marL="0" marR="0" rtl="0" algn="l">
                  <a:spcBef>
                    <a:spcPts val="0"/>
                  </a:spcBef>
                  <a:spcAft>
                    <a:spcPts val="0"/>
                  </a:spcAft>
                  <a:buNone/>
                </a:pPr>
                <a:r>
                  <a:rPr lang="en-US" sz="1100">
                    <a:solidFill>
                      <a:schemeClr val="lt1"/>
                    </a:solidFill>
                    <a:latin typeface="Arial"/>
                    <a:ea typeface="Arial"/>
                    <a:cs typeface="Arial"/>
                    <a:sym typeface="Arial"/>
                  </a:rPr>
                  <a:t>Tăng trưởng nhanh</a:t>
                </a:r>
                <a:endParaRPr sz="1100">
                  <a:solidFill>
                    <a:schemeClr val="lt1"/>
                  </a:solidFill>
                  <a:latin typeface="Arial"/>
                  <a:ea typeface="Arial"/>
                  <a:cs typeface="Arial"/>
                  <a:sym typeface="Arial"/>
                </a:endParaRPr>
              </a:p>
              <a:p>
                <a:pPr indent="0" lvl="0" marL="0" marR="0" rtl="0" algn="l">
                  <a:spcBef>
                    <a:spcPts val="0"/>
                  </a:spcBef>
                  <a:spcAft>
                    <a:spcPts val="0"/>
                  </a:spcAft>
                  <a:buNone/>
                </a:pPr>
                <a:r>
                  <a:rPr lang="en-US" sz="1100">
                    <a:solidFill>
                      <a:schemeClr val="lt1"/>
                    </a:solidFill>
                    <a:latin typeface="Arial"/>
                    <a:ea typeface="Arial"/>
                    <a:cs typeface="Arial"/>
                    <a:sym typeface="Arial"/>
                  </a:rPr>
                  <a:t> gấp 10 lần so với</a:t>
                </a:r>
                <a:endParaRPr sz="1100">
                  <a:solidFill>
                    <a:schemeClr val="lt1"/>
                  </a:solidFill>
                  <a:latin typeface="Arial"/>
                  <a:ea typeface="Arial"/>
                  <a:cs typeface="Arial"/>
                  <a:sym typeface="Arial"/>
                </a:endParaRPr>
              </a:p>
              <a:p>
                <a:pPr indent="0" lvl="0" marL="0" marR="0" rtl="0" algn="l">
                  <a:spcBef>
                    <a:spcPts val="0"/>
                  </a:spcBef>
                  <a:spcAft>
                    <a:spcPts val="0"/>
                  </a:spcAft>
                  <a:buNone/>
                </a:pPr>
                <a:r>
                  <a:rPr lang="en-US" sz="1100">
                    <a:solidFill>
                      <a:schemeClr val="lt1"/>
                    </a:solidFill>
                    <a:latin typeface="Arial"/>
                    <a:ea typeface="Arial"/>
                    <a:cs typeface="Arial"/>
                    <a:sym typeface="Arial"/>
                  </a:rPr>
                  <a:t>dữ liệu kinh doanh</a:t>
                </a:r>
                <a:endParaRPr sz="1100">
                  <a:solidFill>
                    <a:schemeClr val="lt1"/>
                  </a:solidFill>
                  <a:latin typeface="Arial"/>
                  <a:ea typeface="Arial"/>
                  <a:cs typeface="Arial"/>
                  <a:sym typeface="Arial"/>
                </a:endParaRPr>
              </a:p>
              <a:p>
                <a:pPr indent="0" lvl="0" marL="0" marR="0" rtl="0" algn="l">
                  <a:spcBef>
                    <a:spcPts val="0"/>
                  </a:spcBef>
                  <a:spcAft>
                    <a:spcPts val="0"/>
                  </a:spcAft>
                  <a:buNone/>
                </a:pPr>
                <a:r>
                  <a:rPr lang="en-US" sz="1100">
                    <a:solidFill>
                      <a:schemeClr val="lt1"/>
                    </a:solidFill>
                    <a:latin typeface="Arial"/>
                    <a:ea typeface="Arial"/>
                    <a:cs typeface="Arial"/>
                    <a:sym typeface="Arial"/>
                  </a:rPr>
                  <a:t> truyền thống</a:t>
                </a:r>
                <a:endParaRPr sz="1100">
                  <a:solidFill>
                    <a:schemeClr val="lt1"/>
                  </a:solidFill>
                  <a:latin typeface="Arial"/>
                  <a:ea typeface="Arial"/>
                  <a:cs typeface="Arial"/>
                  <a:sym typeface="Arial"/>
                </a:endParaRPr>
              </a:p>
            </p:txBody>
          </p:sp>
          <p:sp>
            <p:nvSpPr>
              <p:cNvPr id="796" name="Google Shape;796;p38"/>
              <p:cNvSpPr/>
              <p:nvPr/>
            </p:nvSpPr>
            <p:spPr>
              <a:xfrm>
                <a:off x="8087438" y="4078855"/>
                <a:ext cx="1375698"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lt1"/>
                    </a:solidFill>
                    <a:latin typeface="Arial"/>
                    <a:ea typeface="Arial"/>
                    <a:cs typeface="Arial"/>
                    <a:sym typeface="Arial"/>
                  </a:rPr>
                  <a:t>Dữ liệu cao cấp</a:t>
                </a:r>
                <a:endParaRPr/>
              </a:p>
              <a:p>
                <a:pPr indent="0" lvl="0" marL="0" marR="0" rtl="0" algn="l">
                  <a:spcBef>
                    <a:spcPts val="0"/>
                  </a:spcBef>
                  <a:spcAft>
                    <a:spcPts val="0"/>
                  </a:spcAft>
                  <a:buNone/>
                </a:pPr>
                <a:r>
                  <a:rPr lang="en-US" sz="1100">
                    <a:solidFill>
                      <a:schemeClr val="lt1"/>
                    </a:solidFill>
                    <a:latin typeface="Arial"/>
                    <a:ea typeface="Arial"/>
                    <a:cs typeface="Arial"/>
                    <a:sym typeface="Arial"/>
                  </a:rPr>
                  <a:t>0,9ZB-44,4ZB</a:t>
                </a:r>
                <a:endParaRPr/>
              </a:p>
              <a:p>
                <a:pPr indent="0" lvl="0" marL="0" marR="0" rtl="0" algn="l">
                  <a:spcBef>
                    <a:spcPts val="0"/>
                  </a:spcBef>
                  <a:spcAft>
                    <a:spcPts val="0"/>
                  </a:spcAft>
                  <a:buNone/>
                </a:pPr>
                <a:r>
                  <a:rPr lang="en-US" sz="1100">
                    <a:solidFill>
                      <a:schemeClr val="lt1"/>
                    </a:solidFill>
                    <a:latin typeface="Arial"/>
                    <a:ea typeface="Arial"/>
                    <a:cs typeface="Arial"/>
                    <a:sym typeface="Arial"/>
                  </a:rPr>
                  <a:t>Tăng trưởng nhanh</a:t>
                </a:r>
                <a:endParaRPr sz="1100">
                  <a:solidFill>
                    <a:schemeClr val="lt1"/>
                  </a:solidFill>
                  <a:latin typeface="Arial"/>
                  <a:ea typeface="Arial"/>
                  <a:cs typeface="Arial"/>
                  <a:sym typeface="Arial"/>
                </a:endParaRPr>
              </a:p>
              <a:p>
                <a:pPr indent="0" lvl="0" marL="0" marR="0" rtl="0" algn="l">
                  <a:spcBef>
                    <a:spcPts val="0"/>
                  </a:spcBef>
                  <a:spcAft>
                    <a:spcPts val="0"/>
                  </a:spcAft>
                  <a:buNone/>
                </a:pPr>
                <a:r>
                  <a:rPr lang="en-US" sz="1100">
                    <a:solidFill>
                      <a:schemeClr val="lt1"/>
                    </a:solidFill>
                    <a:latin typeface="Arial"/>
                    <a:ea typeface="Arial"/>
                    <a:cs typeface="Arial"/>
                    <a:sym typeface="Arial"/>
                  </a:rPr>
                  <a:t>hơn 50 lần so với</a:t>
                </a:r>
                <a:endParaRPr sz="1100">
                  <a:solidFill>
                    <a:schemeClr val="lt1"/>
                  </a:solidFill>
                  <a:latin typeface="Arial"/>
                  <a:ea typeface="Arial"/>
                  <a:cs typeface="Arial"/>
                  <a:sym typeface="Arial"/>
                </a:endParaRPr>
              </a:p>
              <a:p>
                <a:pPr indent="0" lvl="0" marL="0" marR="0" rtl="0" algn="l">
                  <a:spcBef>
                    <a:spcPts val="0"/>
                  </a:spcBef>
                  <a:spcAft>
                    <a:spcPts val="0"/>
                  </a:spcAft>
                  <a:buNone/>
                </a:pPr>
                <a:r>
                  <a:rPr lang="en-US" sz="1100">
                    <a:solidFill>
                      <a:schemeClr val="lt1"/>
                    </a:solidFill>
                    <a:latin typeface="Arial"/>
                    <a:ea typeface="Arial"/>
                    <a:cs typeface="Arial"/>
                    <a:sym typeface="Arial"/>
                  </a:rPr>
                  <a:t>dữ liệu Kinh doanh</a:t>
                </a:r>
                <a:endParaRPr sz="1100">
                  <a:solidFill>
                    <a:schemeClr val="lt1"/>
                  </a:solidFill>
                  <a:latin typeface="Arial"/>
                  <a:ea typeface="Arial"/>
                  <a:cs typeface="Arial"/>
                  <a:sym typeface="Arial"/>
                </a:endParaRPr>
              </a:p>
              <a:p>
                <a:pPr indent="0" lvl="0" marL="0" marR="0" rtl="0" algn="l">
                  <a:spcBef>
                    <a:spcPts val="0"/>
                  </a:spcBef>
                  <a:spcAft>
                    <a:spcPts val="0"/>
                  </a:spcAft>
                  <a:buNone/>
                </a:pPr>
                <a:r>
                  <a:rPr lang="en-US" sz="1100">
                    <a:solidFill>
                      <a:schemeClr val="lt1"/>
                    </a:solidFill>
                    <a:latin typeface="Arial"/>
                    <a:ea typeface="Arial"/>
                    <a:cs typeface="Arial"/>
                    <a:sym typeface="Arial"/>
                  </a:rPr>
                  <a:t>truyền thống</a:t>
                </a:r>
                <a:endParaRPr sz="1100">
                  <a:solidFill>
                    <a:schemeClr val="lt1"/>
                  </a:solidFill>
                  <a:latin typeface="Arial"/>
                  <a:ea typeface="Arial"/>
                  <a:cs typeface="Arial"/>
                  <a:sym typeface="Arial"/>
                </a:endParaRPr>
              </a:p>
            </p:txBody>
          </p:sp>
          <p:sp>
            <p:nvSpPr>
              <p:cNvPr id="797" name="Google Shape;797;p38"/>
              <p:cNvSpPr/>
              <p:nvPr/>
            </p:nvSpPr>
            <p:spPr>
              <a:xfrm>
                <a:off x="8118237" y="5244079"/>
                <a:ext cx="135485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lt1"/>
                    </a:solidFill>
                    <a:latin typeface="Arial"/>
                    <a:ea typeface="Arial"/>
                    <a:cs typeface="Arial"/>
                    <a:sym typeface="Arial"/>
                  </a:rPr>
                  <a:t>Dữ liệu kinh doanh</a:t>
                </a:r>
                <a:endParaRPr sz="1100">
                  <a:solidFill>
                    <a:schemeClr val="lt1"/>
                  </a:solidFill>
                  <a:latin typeface="Arial"/>
                  <a:ea typeface="Arial"/>
                  <a:cs typeface="Arial"/>
                  <a:sym typeface="Arial"/>
                </a:endParaRPr>
              </a:p>
            </p:txBody>
          </p:sp>
        </p:grpSp>
        <p:sp>
          <p:nvSpPr>
            <p:cNvPr id="798" name="Google Shape;798;p38"/>
            <p:cNvSpPr/>
            <p:nvPr/>
          </p:nvSpPr>
          <p:spPr>
            <a:xfrm>
              <a:off x="4404575" y="5606355"/>
              <a:ext cx="1797166"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1F45BC"/>
                  </a:solidFill>
                  <a:latin typeface="Arial"/>
                  <a:ea typeface="Arial"/>
                  <a:cs typeface="Arial"/>
                  <a:sym typeface="Arial"/>
                </a:rPr>
                <a:t>Nguồn: Bên trong Big Data</a:t>
              </a:r>
              <a:endParaRPr sz="1100">
                <a:solidFill>
                  <a:srgbClr val="1F45BC"/>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4"/>
          <p:cNvSpPr txBox="1"/>
          <p:nvPr>
            <p:ph idx="1" type="body"/>
          </p:nvPr>
        </p:nvSpPr>
        <p:spPr>
          <a:xfrm>
            <a:off x="985323" y="2524714"/>
            <a:ext cx="7520048" cy="1329932"/>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4400"/>
              <a:buNone/>
            </a:pPr>
            <a:r>
              <a:rPr lang="en-US" sz="4400">
                <a:solidFill>
                  <a:schemeClr val="dk1"/>
                </a:solidFill>
              </a:rPr>
              <a:t>Tổng quan và nền tảng của Big Data</a:t>
            </a:r>
            <a:endParaRPr/>
          </a:p>
          <a:p>
            <a:pPr indent="0" lvl="0" marL="0" rtl="0" algn="l">
              <a:lnSpc>
                <a:spcPct val="100000"/>
              </a:lnSpc>
              <a:spcBef>
                <a:spcPts val="0"/>
              </a:spcBef>
              <a:spcAft>
                <a:spcPts val="0"/>
              </a:spcAft>
              <a:buClr>
                <a:schemeClr val="dk1"/>
              </a:buClr>
              <a:buSzPts val="4400"/>
              <a:buNone/>
            </a:pPr>
            <a:r>
              <a:t/>
            </a:r>
            <a:endParaRPr/>
          </a:p>
        </p:txBody>
      </p:sp>
      <p:sp>
        <p:nvSpPr>
          <p:cNvPr id="122" name="Google Shape;122;p4"/>
          <p:cNvSpPr txBox="1"/>
          <p:nvPr>
            <p:ph idx="2" type="body"/>
          </p:nvPr>
        </p:nvSpPr>
        <p:spPr>
          <a:xfrm>
            <a:off x="985323" y="2066881"/>
            <a:ext cx="5477256" cy="31089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7F7F7F"/>
              </a:buClr>
              <a:buSzPts val="2000"/>
              <a:buNone/>
            </a:pPr>
            <a:r>
              <a:rPr lang="en-US"/>
              <a:t>Bài 1.</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grpSp>
        <p:nvGrpSpPr>
          <p:cNvPr id="804" name="Google Shape;804;p40"/>
          <p:cNvGrpSpPr/>
          <p:nvPr/>
        </p:nvGrpSpPr>
        <p:grpSpPr>
          <a:xfrm>
            <a:off x="558800" y="2232686"/>
            <a:ext cx="5876398" cy="1911641"/>
            <a:chOff x="558800" y="3135760"/>
            <a:chExt cx="5876398" cy="1911641"/>
          </a:xfrm>
        </p:grpSpPr>
        <p:grpSp>
          <p:nvGrpSpPr>
            <p:cNvPr id="805" name="Google Shape;805;p40"/>
            <p:cNvGrpSpPr/>
            <p:nvPr/>
          </p:nvGrpSpPr>
          <p:grpSpPr>
            <a:xfrm>
              <a:off x="558800" y="3135760"/>
              <a:ext cx="5228400" cy="215444"/>
              <a:chOff x="558800" y="2232686"/>
              <a:chExt cx="5228400" cy="215444"/>
            </a:xfrm>
          </p:grpSpPr>
          <p:sp>
            <p:nvSpPr>
              <p:cNvPr id="806" name="Google Shape;806;p40"/>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807" name="Google Shape;807;p40"/>
              <p:cNvSpPr/>
              <p:nvPr/>
            </p:nvSpPr>
            <p:spPr>
              <a:xfrm>
                <a:off x="711200" y="2232686"/>
                <a:ext cx="5076000"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Cấu trúc, không cấu trúc, bán cấu trúc chuẩn mực mới</a:t>
                </a:r>
                <a:endParaRPr sz="1400">
                  <a:solidFill>
                    <a:srgbClr val="262626"/>
                  </a:solidFill>
                  <a:latin typeface="Arial"/>
                  <a:ea typeface="Arial"/>
                  <a:cs typeface="Arial"/>
                  <a:sym typeface="Arial"/>
                </a:endParaRPr>
              </a:p>
            </p:txBody>
          </p:sp>
        </p:grpSp>
        <p:sp>
          <p:nvSpPr>
            <p:cNvPr id="808" name="Google Shape;808;p40"/>
            <p:cNvSpPr/>
            <p:nvPr/>
          </p:nvSpPr>
          <p:spPr>
            <a:xfrm>
              <a:off x="711198" y="3466593"/>
              <a:ext cx="5724000" cy="1580808"/>
            </a:xfrm>
            <a:prstGeom prst="rect">
              <a:avLst/>
            </a:prstGeom>
            <a:noFill/>
            <a:ln>
              <a:noFill/>
            </a:ln>
          </p:spPr>
          <p:txBody>
            <a:bodyPr anchorCtr="0" anchor="t" bIns="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hệ thống RDBMS không thể xử lý dữ liệu bán cấu trúc và phi cấu trúc</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Dữ liệu có cấu trúc: Địa chỉ, Ngày, Số (Điện thoại, Mã Zip, v.v.), Văn bản, Hầu hết Dữ liệu CRM</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Dữ liệu bán cấu trúc: E-Mails, Ngôn ngữ đánh dấu, EDI, XML</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Dữ liệu phi cấu trúc: Âm thanh, Tệp văn bản, Dữ liệu mạng xã hội, Dữ liệu nhật ký, Hoạt động trên thiết bị di động</a:t>
              </a:r>
              <a:endParaRPr sz="1300">
                <a:solidFill>
                  <a:srgbClr val="262626"/>
                </a:solidFill>
                <a:latin typeface="Arial"/>
                <a:ea typeface="Arial"/>
                <a:cs typeface="Arial"/>
                <a:sym typeface="Arial"/>
              </a:endParaRPr>
            </a:p>
          </p:txBody>
        </p:sp>
      </p:grpSp>
      <p:sp>
        <p:nvSpPr>
          <p:cNvPr id="809" name="Google Shape;809;p40"/>
          <p:cNvSpPr/>
          <p:nvPr/>
        </p:nvSpPr>
        <p:spPr>
          <a:xfrm>
            <a:off x="546895" y="1286267"/>
            <a:ext cx="8921105"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800">
                <a:solidFill>
                  <a:srgbClr val="0C0C0C"/>
                </a:solidFill>
                <a:latin typeface="Arial"/>
                <a:ea typeface="Arial"/>
                <a:cs typeface="Arial"/>
                <a:sym typeface="Arial"/>
              </a:rPr>
              <a:t>Sự đa dạng làm xáo trộn cấu trúc thống nhất</a:t>
            </a:r>
            <a:endParaRPr sz="2800">
              <a:solidFill>
                <a:srgbClr val="0C0C0C"/>
              </a:solidFill>
              <a:latin typeface="Arial"/>
              <a:ea typeface="Arial"/>
              <a:cs typeface="Arial"/>
              <a:sym typeface="Arial"/>
            </a:endParaRPr>
          </a:p>
        </p:txBody>
      </p:sp>
      <p:sp>
        <p:nvSpPr>
          <p:cNvPr id="810" name="Google Shape;810;p40"/>
          <p:cNvSpPr/>
          <p:nvPr/>
        </p:nvSpPr>
        <p:spPr>
          <a:xfrm>
            <a:off x="449999" y="450000"/>
            <a:ext cx="5522175"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1.3. Tại sao cần Big Data</a:t>
            </a:r>
            <a:endParaRPr/>
          </a:p>
        </p:txBody>
      </p:sp>
      <p:sp>
        <p:nvSpPr>
          <p:cNvPr id="811" name="Google Shape;811;p4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nvGrpSpPr>
          <p:cNvPr id="812" name="Google Shape;812;p40"/>
          <p:cNvGrpSpPr/>
          <p:nvPr/>
        </p:nvGrpSpPr>
        <p:grpSpPr>
          <a:xfrm>
            <a:off x="558800" y="4541816"/>
            <a:ext cx="5507411" cy="1208732"/>
            <a:chOff x="558800" y="3130783"/>
            <a:chExt cx="5507411" cy="1208732"/>
          </a:xfrm>
        </p:grpSpPr>
        <p:grpSp>
          <p:nvGrpSpPr>
            <p:cNvPr id="813" name="Google Shape;813;p40"/>
            <p:cNvGrpSpPr/>
            <p:nvPr/>
          </p:nvGrpSpPr>
          <p:grpSpPr>
            <a:xfrm>
              <a:off x="558800" y="3130783"/>
              <a:ext cx="5507411" cy="215444"/>
              <a:chOff x="558800" y="2227709"/>
              <a:chExt cx="5507411" cy="215444"/>
            </a:xfrm>
          </p:grpSpPr>
          <p:sp>
            <p:nvSpPr>
              <p:cNvPr id="814" name="Google Shape;814;p40"/>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815" name="Google Shape;815;p40"/>
              <p:cNvSpPr/>
              <p:nvPr/>
            </p:nvSpPr>
            <p:spPr>
              <a:xfrm>
                <a:off x="737759" y="2227709"/>
                <a:ext cx="5328452"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Dữ liệu phi cấu trúc chiếm 80% và hơn thế nữa dữ liệu doanh nghiệp</a:t>
                </a:r>
                <a:endParaRPr sz="1400">
                  <a:solidFill>
                    <a:srgbClr val="262626"/>
                  </a:solidFill>
                  <a:latin typeface="Arial"/>
                  <a:ea typeface="Arial"/>
                  <a:cs typeface="Arial"/>
                  <a:sym typeface="Arial"/>
                </a:endParaRPr>
              </a:p>
            </p:txBody>
          </p:sp>
        </p:grpSp>
        <p:sp>
          <p:nvSpPr>
            <p:cNvPr id="816" name="Google Shape;816;p40"/>
            <p:cNvSpPr/>
            <p:nvPr/>
          </p:nvSpPr>
          <p:spPr>
            <a:xfrm>
              <a:off x="711199" y="3466593"/>
              <a:ext cx="4911125" cy="872922"/>
            </a:xfrm>
            <a:prstGeom prst="rect">
              <a:avLst/>
            </a:prstGeom>
            <a:noFill/>
            <a:ln>
              <a:noFill/>
            </a:ln>
          </p:spPr>
          <p:txBody>
            <a:bodyPr anchorCtr="0" anchor="t" bIns="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Dữ liệu có cấu trúc theo truyền thống dễ dàng hơn đối với các ứng dụng Big Data, nhưng các giải pháp phân tích dữ liệu ngày nay đang có những bước tiến lớn trong lĩnh vực dữ liệu phi cấu trúc</a:t>
              </a:r>
              <a:endParaRPr sz="1300">
                <a:solidFill>
                  <a:srgbClr val="262626"/>
                </a:solidFill>
                <a:latin typeface="Arial"/>
                <a:ea typeface="Arial"/>
                <a:cs typeface="Arial"/>
                <a:sym typeface="Arial"/>
              </a:endParaRPr>
            </a:p>
          </p:txBody>
        </p:sp>
      </p:grpSp>
      <p:grpSp>
        <p:nvGrpSpPr>
          <p:cNvPr id="817" name="Google Shape;817;p40"/>
          <p:cNvGrpSpPr/>
          <p:nvPr/>
        </p:nvGrpSpPr>
        <p:grpSpPr>
          <a:xfrm>
            <a:off x="6732787" y="2190026"/>
            <a:ext cx="2609367" cy="4060377"/>
            <a:chOff x="6732787" y="2190026"/>
            <a:chExt cx="2609367" cy="4060377"/>
          </a:xfrm>
        </p:grpSpPr>
        <p:sp>
          <p:nvSpPr>
            <p:cNvPr id="818" name="Google Shape;818;p40"/>
            <p:cNvSpPr/>
            <p:nvPr/>
          </p:nvSpPr>
          <p:spPr>
            <a:xfrm>
              <a:off x="6732787" y="2308886"/>
              <a:ext cx="2609367" cy="3941517"/>
            </a:xfrm>
            <a:prstGeom prst="roundRect">
              <a:avLst>
                <a:gd fmla="val 9313" name="adj"/>
              </a:avLst>
            </a:prstGeom>
            <a:solidFill>
              <a:schemeClr val="lt1"/>
            </a:solidFill>
            <a:ln cap="flat" cmpd="sng" w="9525">
              <a:solidFill>
                <a:srgbClr val="1F45B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rgbClr val="000000"/>
                </a:solidFill>
                <a:latin typeface="Arial"/>
                <a:ea typeface="Arial"/>
                <a:cs typeface="Arial"/>
                <a:sym typeface="Arial"/>
              </a:endParaRPr>
            </a:p>
          </p:txBody>
        </p:sp>
        <p:grpSp>
          <p:nvGrpSpPr>
            <p:cNvPr id="819" name="Google Shape;819;p40"/>
            <p:cNvGrpSpPr/>
            <p:nvPr/>
          </p:nvGrpSpPr>
          <p:grpSpPr>
            <a:xfrm>
              <a:off x="6864729" y="2514713"/>
              <a:ext cx="2302433" cy="3612814"/>
              <a:chOff x="6704706" y="2423271"/>
              <a:chExt cx="2437904" cy="3825386"/>
            </a:xfrm>
          </p:grpSpPr>
          <p:grpSp>
            <p:nvGrpSpPr>
              <p:cNvPr id="820" name="Google Shape;820;p40"/>
              <p:cNvGrpSpPr/>
              <p:nvPr/>
            </p:nvGrpSpPr>
            <p:grpSpPr>
              <a:xfrm>
                <a:off x="7985435" y="2423271"/>
                <a:ext cx="1125161" cy="1131372"/>
                <a:chOff x="7985435" y="2423271"/>
                <a:chExt cx="1125161" cy="1131372"/>
              </a:xfrm>
            </p:grpSpPr>
            <p:sp>
              <p:nvSpPr>
                <p:cNvPr id="821" name="Google Shape;821;p40"/>
                <p:cNvSpPr/>
                <p:nvPr/>
              </p:nvSpPr>
              <p:spPr>
                <a:xfrm>
                  <a:off x="7985435" y="2423271"/>
                  <a:ext cx="251339" cy="251339"/>
                </a:xfrm>
                <a:prstGeom prst="roundRect">
                  <a:avLst>
                    <a:gd fmla="val 16667" name="adj"/>
                  </a:avLst>
                </a:prstGeom>
                <a:solidFill>
                  <a:srgbClr val="60C4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F45BC"/>
                    </a:solidFill>
                    <a:latin typeface="Arial"/>
                    <a:ea typeface="Arial"/>
                    <a:cs typeface="Arial"/>
                    <a:sym typeface="Arial"/>
                  </a:endParaRPr>
                </a:p>
              </p:txBody>
            </p:sp>
            <p:sp>
              <p:nvSpPr>
                <p:cNvPr id="822" name="Google Shape;822;p40"/>
                <p:cNvSpPr/>
                <p:nvPr/>
              </p:nvSpPr>
              <p:spPr>
                <a:xfrm>
                  <a:off x="8276709" y="2423271"/>
                  <a:ext cx="251339" cy="251339"/>
                </a:xfrm>
                <a:prstGeom prst="roundRect">
                  <a:avLst>
                    <a:gd fmla="val 16667" name="adj"/>
                  </a:avLst>
                </a:prstGeom>
                <a:solidFill>
                  <a:srgbClr val="60C4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F45BC"/>
                    </a:solidFill>
                    <a:latin typeface="Arial"/>
                    <a:ea typeface="Arial"/>
                    <a:cs typeface="Arial"/>
                    <a:sym typeface="Arial"/>
                  </a:endParaRPr>
                </a:p>
              </p:txBody>
            </p:sp>
            <p:sp>
              <p:nvSpPr>
                <p:cNvPr id="823" name="Google Shape;823;p40"/>
                <p:cNvSpPr/>
                <p:nvPr/>
              </p:nvSpPr>
              <p:spPr>
                <a:xfrm>
                  <a:off x="8567983" y="2423271"/>
                  <a:ext cx="251339" cy="251339"/>
                </a:xfrm>
                <a:prstGeom prst="roundRect">
                  <a:avLst>
                    <a:gd fmla="val 16667" name="adj"/>
                  </a:avLst>
                </a:prstGeom>
                <a:solidFill>
                  <a:srgbClr val="60C4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F45BC"/>
                    </a:solidFill>
                    <a:latin typeface="Arial"/>
                    <a:ea typeface="Arial"/>
                    <a:cs typeface="Arial"/>
                    <a:sym typeface="Arial"/>
                  </a:endParaRPr>
                </a:p>
              </p:txBody>
            </p:sp>
            <p:sp>
              <p:nvSpPr>
                <p:cNvPr id="824" name="Google Shape;824;p40"/>
                <p:cNvSpPr/>
                <p:nvPr/>
              </p:nvSpPr>
              <p:spPr>
                <a:xfrm>
                  <a:off x="8859257" y="2423271"/>
                  <a:ext cx="251339" cy="251339"/>
                </a:xfrm>
                <a:prstGeom prst="roundRect">
                  <a:avLst>
                    <a:gd fmla="val 16667" name="adj"/>
                  </a:avLst>
                </a:prstGeom>
                <a:solidFill>
                  <a:srgbClr val="60C4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F45BC"/>
                    </a:solidFill>
                    <a:latin typeface="Arial"/>
                    <a:ea typeface="Arial"/>
                    <a:cs typeface="Arial"/>
                    <a:sym typeface="Arial"/>
                  </a:endParaRPr>
                </a:p>
              </p:txBody>
            </p:sp>
            <p:sp>
              <p:nvSpPr>
                <p:cNvPr id="825" name="Google Shape;825;p40"/>
                <p:cNvSpPr/>
                <p:nvPr/>
              </p:nvSpPr>
              <p:spPr>
                <a:xfrm>
                  <a:off x="7985435" y="2716615"/>
                  <a:ext cx="251339" cy="251339"/>
                </a:xfrm>
                <a:prstGeom prst="roundRect">
                  <a:avLst>
                    <a:gd fmla="val 16667" name="adj"/>
                  </a:avLst>
                </a:prstGeom>
                <a:solidFill>
                  <a:srgbClr val="BFEF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F45BC"/>
                    </a:solidFill>
                    <a:latin typeface="Arial"/>
                    <a:ea typeface="Arial"/>
                    <a:cs typeface="Arial"/>
                    <a:sym typeface="Arial"/>
                  </a:endParaRPr>
                </a:p>
              </p:txBody>
            </p:sp>
            <p:sp>
              <p:nvSpPr>
                <p:cNvPr id="826" name="Google Shape;826;p40"/>
                <p:cNvSpPr/>
                <p:nvPr/>
              </p:nvSpPr>
              <p:spPr>
                <a:xfrm>
                  <a:off x="8276709" y="2716615"/>
                  <a:ext cx="251339" cy="251339"/>
                </a:xfrm>
                <a:prstGeom prst="roundRect">
                  <a:avLst>
                    <a:gd fmla="val 16667" name="adj"/>
                  </a:avLst>
                </a:prstGeom>
                <a:solidFill>
                  <a:srgbClr val="BFEF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F45BC"/>
                    </a:solidFill>
                    <a:latin typeface="Arial"/>
                    <a:ea typeface="Arial"/>
                    <a:cs typeface="Arial"/>
                    <a:sym typeface="Arial"/>
                  </a:endParaRPr>
                </a:p>
              </p:txBody>
            </p:sp>
            <p:sp>
              <p:nvSpPr>
                <p:cNvPr id="827" name="Google Shape;827;p40"/>
                <p:cNvSpPr/>
                <p:nvPr/>
              </p:nvSpPr>
              <p:spPr>
                <a:xfrm>
                  <a:off x="8567983" y="2716615"/>
                  <a:ext cx="251339" cy="251339"/>
                </a:xfrm>
                <a:prstGeom prst="roundRect">
                  <a:avLst>
                    <a:gd fmla="val 16667" name="adj"/>
                  </a:avLst>
                </a:prstGeom>
                <a:solidFill>
                  <a:srgbClr val="BFEF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F45BC"/>
                    </a:solidFill>
                    <a:latin typeface="Arial"/>
                    <a:ea typeface="Arial"/>
                    <a:cs typeface="Arial"/>
                    <a:sym typeface="Arial"/>
                  </a:endParaRPr>
                </a:p>
              </p:txBody>
            </p:sp>
            <p:sp>
              <p:nvSpPr>
                <p:cNvPr id="828" name="Google Shape;828;p40"/>
                <p:cNvSpPr/>
                <p:nvPr/>
              </p:nvSpPr>
              <p:spPr>
                <a:xfrm>
                  <a:off x="8859257" y="2716615"/>
                  <a:ext cx="251339" cy="251339"/>
                </a:xfrm>
                <a:prstGeom prst="roundRect">
                  <a:avLst>
                    <a:gd fmla="val 16667" name="adj"/>
                  </a:avLst>
                </a:prstGeom>
                <a:solidFill>
                  <a:srgbClr val="BFEF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F45BC"/>
                    </a:solidFill>
                    <a:latin typeface="Arial"/>
                    <a:ea typeface="Arial"/>
                    <a:cs typeface="Arial"/>
                    <a:sym typeface="Arial"/>
                  </a:endParaRPr>
                </a:p>
              </p:txBody>
            </p:sp>
            <p:sp>
              <p:nvSpPr>
                <p:cNvPr id="829" name="Google Shape;829;p40"/>
                <p:cNvSpPr/>
                <p:nvPr/>
              </p:nvSpPr>
              <p:spPr>
                <a:xfrm>
                  <a:off x="7985435" y="3009960"/>
                  <a:ext cx="251339" cy="251339"/>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F45BC"/>
                    </a:solidFill>
                    <a:latin typeface="Arial"/>
                    <a:ea typeface="Arial"/>
                    <a:cs typeface="Arial"/>
                    <a:sym typeface="Arial"/>
                  </a:endParaRPr>
                </a:p>
              </p:txBody>
            </p:sp>
            <p:sp>
              <p:nvSpPr>
                <p:cNvPr id="830" name="Google Shape;830;p40"/>
                <p:cNvSpPr/>
                <p:nvPr/>
              </p:nvSpPr>
              <p:spPr>
                <a:xfrm>
                  <a:off x="8276709" y="3009960"/>
                  <a:ext cx="251339" cy="251339"/>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F45BC"/>
                    </a:solidFill>
                    <a:latin typeface="Arial"/>
                    <a:ea typeface="Arial"/>
                    <a:cs typeface="Arial"/>
                    <a:sym typeface="Arial"/>
                  </a:endParaRPr>
                </a:p>
              </p:txBody>
            </p:sp>
            <p:sp>
              <p:nvSpPr>
                <p:cNvPr id="831" name="Google Shape;831;p40"/>
                <p:cNvSpPr/>
                <p:nvPr/>
              </p:nvSpPr>
              <p:spPr>
                <a:xfrm>
                  <a:off x="8567983" y="3009960"/>
                  <a:ext cx="251339" cy="251339"/>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F45BC"/>
                    </a:solidFill>
                    <a:latin typeface="Arial"/>
                    <a:ea typeface="Arial"/>
                    <a:cs typeface="Arial"/>
                    <a:sym typeface="Arial"/>
                  </a:endParaRPr>
                </a:p>
              </p:txBody>
            </p:sp>
            <p:sp>
              <p:nvSpPr>
                <p:cNvPr id="832" name="Google Shape;832;p40"/>
                <p:cNvSpPr/>
                <p:nvPr/>
              </p:nvSpPr>
              <p:spPr>
                <a:xfrm>
                  <a:off x="8859257" y="3009960"/>
                  <a:ext cx="251339" cy="251339"/>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F45BC"/>
                    </a:solidFill>
                    <a:latin typeface="Arial"/>
                    <a:ea typeface="Arial"/>
                    <a:cs typeface="Arial"/>
                    <a:sym typeface="Arial"/>
                  </a:endParaRPr>
                </a:p>
              </p:txBody>
            </p:sp>
            <p:sp>
              <p:nvSpPr>
                <p:cNvPr id="833" name="Google Shape;833;p40"/>
                <p:cNvSpPr/>
                <p:nvPr/>
              </p:nvSpPr>
              <p:spPr>
                <a:xfrm>
                  <a:off x="7985435" y="3303304"/>
                  <a:ext cx="251339" cy="251339"/>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F45BC"/>
                    </a:solidFill>
                    <a:latin typeface="Arial"/>
                    <a:ea typeface="Arial"/>
                    <a:cs typeface="Arial"/>
                    <a:sym typeface="Arial"/>
                  </a:endParaRPr>
                </a:p>
              </p:txBody>
            </p:sp>
            <p:sp>
              <p:nvSpPr>
                <p:cNvPr id="834" name="Google Shape;834;p40"/>
                <p:cNvSpPr/>
                <p:nvPr/>
              </p:nvSpPr>
              <p:spPr>
                <a:xfrm>
                  <a:off x="8276709" y="3303304"/>
                  <a:ext cx="251339" cy="251339"/>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F45BC"/>
                    </a:solidFill>
                    <a:latin typeface="Arial"/>
                    <a:ea typeface="Arial"/>
                    <a:cs typeface="Arial"/>
                    <a:sym typeface="Arial"/>
                  </a:endParaRPr>
                </a:p>
              </p:txBody>
            </p:sp>
            <p:sp>
              <p:nvSpPr>
                <p:cNvPr id="835" name="Google Shape;835;p40"/>
                <p:cNvSpPr/>
                <p:nvPr/>
              </p:nvSpPr>
              <p:spPr>
                <a:xfrm>
                  <a:off x="8567983" y="3303304"/>
                  <a:ext cx="251339" cy="251339"/>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F45BC"/>
                    </a:solidFill>
                    <a:latin typeface="Arial"/>
                    <a:ea typeface="Arial"/>
                    <a:cs typeface="Arial"/>
                    <a:sym typeface="Arial"/>
                  </a:endParaRPr>
                </a:p>
              </p:txBody>
            </p:sp>
            <p:sp>
              <p:nvSpPr>
                <p:cNvPr id="836" name="Google Shape;836;p40"/>
                <p:cNvSpPr/>
                <p:nvPr/>
              </p:nvSpPr>
              <p:spPr>
                <a:xfrm>
                  <a:off x="8859257" y="3303304"/>
                  <a:ext cx="251339" cy="251339"/>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F45BC"/>
                    </a:solidFill>
                    <a:latin typeface="Arial"/>
                    <a:ea typeface="Arial"/>
                    <a:cs typeface="Arial"/>
                    <a:sym typeface="Arial"/>
                  </a:endParaRPr>
                </a:p>
              </p:txBody>
            </p:sp>
          </p:grpSp>
          <p:sp>
            <p:nvSpPr>
              <p:cNvPr id="837" name="Google Shape;837;p40"/>
              <p:cNvSpPr txBox="1"/>
              <p:nvPr/>
            </p:nvSpPr>
            <p:spPr>
              <a:xfrm>
                <a:off x="6896260" y="2793426"/>
                <a:ext cx="957771" cy="391063"/>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200">
                    <a:solidFill>
                      <a:srgbClr val="1F45BC"/>
                    </a:solidFill>
                    <a:latin typeface="Arial"/>
                    <a:ea typeface="Arial"/>
                    <a:cs typeface="Arial"/>
                    <a:sym typeface="Arial"/>
                  </a:rPr>
                  <a:t>Dữ liệu có cấu trúc</a:t>
                </a:r>
                <a:endParaRPr sz="1200">
                  <a:solidFill>
                    <a:srgbClr val="1F45BC"/>
                  </a:solidFill>
                  <a:latin typeface="Arial"/>
                  <a:ea typeface="Arial"/>
                  <a:cs typeface="Arial"/>
                  <a:sym typeface="Arial"/>
                </a:endParaRPr>
              </a:p>
            </p:txBody>
          </p:sp>
          <p:grpSp>
            <p:nvGrpSpPr>
              <p:cNvPr id="838" name="Google Shape;838;p40"/>
              <p:cNvGrpSpPr/>
              <p:nvPr/>
            </p:nvGrpSpPr>
            <p:grpSpPr>
              <a:xfrm>
                <a:off x="8005402" y="3756478"/>
                <a:ext cx="1125161" cy="1131372"/>
                <a:chOff x="8005402" y="3756478"/>
                <a:chExt cx="1125161" cy="1131372"/>
              </a:xfrm>
            </p:grpSpPr>
            <p:sp>
              <p:nvSpPr>
                <p:cNvPr id="839" name="Google Shape;839;p40"/>
                <p:cNvSpPr/>
                <p:nvPr/>
              </p:nvSpPr>
              <p:spPr>
                <a:xfrm>
                  <a:off x="8005402" y="3756478"/>
                  <a:ext cx="251339" cy="251339"/>
                </a:xfrm>
                <a:prstGeom prst="roundRect">
                  <a:avLst>
                    <a:gd fmla="val 16667" name="adj"/>
                  </a:avLst>
                </a:prstGeom>
                <a:solidFill>
                  <a:srgbClr val="60C4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F45BC"/>
                    </a:solidFill>
                    <a:latin typeface="Arial"/>
                    <a:ea typeface="Arial"/>
                    <a:cs typeface="Arial"/>
                    <a:sym typeface="Arial"/>
                  </a:endParaRPr>
                </a:p>
              </p:txBody>
            </p:sp>
            <p:sp>
              <p:nvSpPr>
                <p:cNvPr id="840" name="Google Shape;840;p40"/>
                <p:cNvSpPr/>
                <p:nvPr/>
              </p:nvSpPr>
              <p:spPr>
                <a:xfrm>
                  <a:off x="8296676" y="3756478"/>
                  <a:ext cx="251339" cy="251339"/>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F45BC"/>
                    </a:solidFill>
                    <a:latin typeface="Arial"/>
                    <a:ea typeface="Arial"/>
                    <a:cs typeface="Arial"/>
                    <a:sym typeface="Arial"/>
                  </a:endParaRPr>
                </a:p>
              </p:txBody>
            </p:sp>
            <p:sp>
              <p:nvSpPr>
                <p:cNvPr id="841" name="Google Shape;841;p40"/>
                <p:cNvSpPr/>
                <p:nvPr/>
              </p:nvSpPr>
              <p:spPr>
                <a:xfrm>
                  <a:off x="8587950" y="3756478"/>
                  <a:ext cx="251339" cy="251339"/>
                </a:xfrm>
                <a:prstGeom prst="roundRect">
                  <a:avLst>
                    <a:gd fmla="val 16667" name="adj"/>
                  </a:avLst>
                </a:prstGeom>
                <a:solidFill>
                  <a:srgbClr val="BFEF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F45BC"/>
                    </a:solidFill>
                    <a:latin typeface="Arial"/>
                    <a:ea typeface="Arial"/>
                    <a:cs typeface="Arial"/>
                    <a:sym typeface="Arial"/>
                  </a:endParaRPr>
                </a:p>
              </p:txBody>
            </p:sp>
            <p:sp>
              <p:nvSpPr>
                <p:cNvPr id="842" name="Google Shape;842;p40"/>
                <p:cNvSpPr/>
                <p:nvPr/>
              </p:nvSpPr>
              <p:spPr>
                <a:xfrm>
                  <a:off x="8879224" y="3756478"/>
                  <a:ext cx="251339" cy="251339"/>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F45BC"/>
                    </a:solidFill>
                    <a:latin typeface="Arial"/>
                    <a:ea typeface="Arial"/>
                    <a:cs typeface="Arial"/>
                    <a:sym typeface="Arial"/>
                  </a:endParaRPr>
                </a:p>
              </p:txBody>
            </p:sp>
            <p:sp>
              <p:nvSpPr>
                <p:cNvPr id="843" name="Google Shape;843;p40"/>
                <p:cNvSpPr/>
                <p:nvPr/>
              </p:nvSpPr>
              <p:spPr>
                <a:xfrm>
                  <a:off x="8005402" y="4049822"/>
                  <a:ext cx="251339" cy="251339"/>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F45BC"/>
                    </a:solidFill>
                    <a:latin typeface="Arial"/>
                    <a:ea typeface="Arial"/>
                    <a:cs typeface="Arial"/>
                    <a:sym typeface="Arial"/>
                  </a:endParaRPr>
                </a:p>
              </p:txBody>
            </p:sp>
            <p:sp>
              <p:nvSpPr>
                <p:cNvPr id="844" name="Google Shape;844;p40"/>
                <p:cNvSpPr/>
                <p:nvPr/>
              </p:nvSpPr>
              <p:spPr>
                <a:xfrm>
                  <a:off x="8296676" y="4049822"/>
                  <a:ext cx="251339" cy="251339"/>
                </a:xfrm>
                <a:prstGeom prst="roundRect">
                  <a:avLst>
                    <a:gd fmla="val 16667" name="adj"/>
                  </a:avLst>
                </a:prstGeom>
                <a:solidFill>
                  <a:srgbClr val="BFEF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F45BC"/>
                    </a:solidFill>
                    <a:latin typeface="Arial"/>
                    <a:ea typeface="Arial"/>
                    <a:cs typeface="Arial"/>
                    <a:sym typeface="Arial"/>
                  </a:endParaRPr>
                </a:p>
              </p:txBody>
            </p:sp>
            <p:sp>
              <p:nvSpPr>
                <p:cNvPr id="845" name="Google Shape;845;p40"/>
                <p:cNvSpPr/>
                <p:nvPr/>
              </p:nvSpPr>
              <p:spPr>
                <a:xfrm>
                  <a:off x="8587950" y="4049822"/>
                  <a:ext cx="251339" cy="251339"/>
                </a:xfrm>
                <a:prstGeom prst="roundRect">
                  <a:avLst>
                    <a:gd fmla="val 16667" name="adj"/>
                  </a:avLst>
                </a:prstGeom>
                <a:solidFill>
                  <a:srgbClr val="60C4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F45BC"/>
                    </a:solidFill>
                    <a:latin typeface="Arial"/>
                    <a:ea typeface="Arial"/>
                    <a:cs typeface="Arial"/>
                    <a:sym typeface="Arial"/>
                  </a:endParaRPr>
                </a:p>
              </p:txBody>
            </p:sp>
            <p:sp>
              <p:nvSpPr>
                <p:cNvPr id="846" name="Google Shape;846;p40"/>
                <p:cNvSpPr/>
                <p:nvPr/>
              </p:nvSpPr>
              <p:spPr>
                <a:xfrm>
                  <a:off x="8879224" y="4049822"/>
                  <a:ext cx="251339" cy="251339"/>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F45BC"/>
                    </a:solidFill>
                    <a:latin typeface="Arial"/>
                    <a:ea typeface="Arial"/>
                    <a:cs typeface="Arial"/>
                    <a:sym typeface="Arial"/>
                  </a:endParaRPr>
                </a:p>
              </p:txBody>
            </p:sp>
            <p:sp>
              <p:nvSpPr>
                <p:cNvPr id="847" name="Google Shape;847;p40"/>
                <p:cNvSpPr/>
                <p:nvPr/>
              </p:nvSpPr>
              <p:spPr>
                <a:xfrm>
                  <a:off x="8005402" y="4343167"/>
                  <a:ext cx="251339" cy="251339"/>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F45BC"/>
                    </a:solidFill>
                    <a:latin typeface="Arial"/>
                    <a:ea typeface="Arial"/>
                    <a:cs typeface="Arial"/>
                    <a:sym typeface="Arial"/>
                  </a:endParaRPr>
                </a:p>
              </p:txBody>
            </p:sp>
            <p:sp>
              <p:nvSpPr>
                <p:cNvPr id="848" name="Google Shape;848;p40"/>
                <p:cNvSpPr/>
                <p:nvPr/>
              </p:nvSpPr>
              <p:spPr>
                <a:xfrm>
                  <a:off x="8296676" y="4343167"/>
                  <a:ext cx="251339" cy="251339"/>
                </a:xfrm>
                <a:prstGeom prst="roundRect">
                  <a:avLst>
                    <a:gd fmla="val 16667" name="adj"/>
                  </a:avLst>
                </a:prstGeom>
                <a:solidFill>
                  <a:srgbClr val="60C4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F45BC"/>
                    </a:solidFill>
                    <a:latin typeface="Arial"/>
                    <a:ea typeface="Arial"/>
                    <a:cs typeface="Arial"/>
                    <a:sym typeface="Arial"/>
                  </a:endParaRPr>
                </a:p>
              </p:txBody>
            </p:sp>
            <p:sp>
              <p:nvSpPr>
                <p:cNvPr id="849" name="Google Shape;849;p40"/>
                <p:cNvSpPr/>
                <p:nvPr/>
              </p:nvSpPr>
              <p:spPr>
                <a:xfrm>
                  <a:off x="8587950" y="4343167"/>
                  <a:ext cx="251339" cy="251339"/>
                </a:xfrm>
                <a:prstGeom prst="roundRect">
                  <a:avLst>
                    <a:gd fmla="val 16667" name="adj"/>
                  </a:avLst>
                </a:prstGeom>
                <a:solidFill>
                  <a:srgbClr val="BFEF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F45BC"/>
                    </a:solidFill>
                    <a:latin typeface="Arial"/>
                    <a:ea typeface="Arial"/>
                    <a:cs typeface="Arial"/>
                    <a:sym typeface="Arial"/>
                  </a:endParaRPr>
                </a:p>
              </p:txBody>
            </p:sp>
            <p:sp>
              <p:nvSpPr>
                <p:cNvPr id="850" name="Google Shape;850;p40"/>
                <p:cNvSpPr/>
                <p:nvPr/>
              </p:nvSpPr>
              <p:spPr>
                <a:xfrm>
                  <a:off x="8879224" y="4343167"/>
                  <a:ext cx="251339" cy="251339"/>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F45BC"/>
                    </a:solidFill>
                    <a:latin typeface="Arial"/>
                    <a:ea typeface="Arial"/>
                    <a:cs typeface="Arial"/>
                    <a:sym typeface="Arial"/>
                  </a:endParaRPr>
                </a:p>
              </p:txBody>
            </p:sp>
            <p:sp>
              <p:nvSpPr>
                <p:cNvPr id="851" name="Google Shape;851;p40"/>
                <p:cNvSpPr/>
                <p:nvPr/>
              </p:nvSpPr>
              <p:spPr>
                <a:xfrm>
                  <a:off x="8005402" y="4636511"/>
                  <a:ext cx="251339" cy="251339"/>
                </a:xfrm>
                <a:prstGeom prst="roundRect">
                  <a:avLst>
                    <a:gd fmla="val 16667" name="adj"/>
                  </a:avLst>
                </a:prstGeom>
                <a:solidFill>
                  <a:srgbClr val="BFEF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F45BC"/>
                    </a:solidFill>
                    <a:latin typeface="Arial"/>
                    <a:ea typeface="Arial"/>
                    <a:cs typeface="Arial"/>
                    <a:sym typeface="Arial"/>
                  </a:endParaRPr>
                </a:p>
              </p:txBody>
            </p:sp>
            <p:sp>
              <p:nvSpPr>
                <p:cNvPr id="852" name="Google Shape;852;p40"/>
                <p:cNvSpPr/>
                <p:nvPr/>
              </p:nvSpPr>
              <p:spPr>
                <a:xfrm>
                  <a:off x="8296676" y="4636511"/>
                  <a:ext cx="251339" cy="251339"/>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F45BC"/>
                    </a:solidFill>
                    <a:latin typeface="Arial"/>
                    <a:ea typeface="Arial"/>
                    <a:cs typeface="Arial"/>
                    <a:sym typeface="Arial"/>
                  </a:endParaRPr>
                </a:p>
              </p:txBody>
            </p:sp>
            <p:sp>
              <p:nvSpPr>
                <p:cNvPr id="853" name="Google Shape;853;p40"/>
                <p:cNvSpPr/>
                <p:nvPr/>
              </p:nvSpPr>
              <p:spPr>
                <a:xfrm>
                  <a:off x="8587950" y="4636511"/>
                  <a:ext cx="251339" cy="251339"/>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F45BC"/>
                    </a:solidFill>
                    <a:latin typeface="Arial"/>
                    <a:ea typeface="Arial"/>
                    <a:cs typeface="Arial"/>
                    <a:sym typeface="Arial"/>
                  </a:endParaRPr>
                </a:p>
              </p:txBody>
            </p:sp>
            <p:sp>
              <p:nvSpPr>
                <p:cNvPr id="854" name="Google Shape;854;p40"/>
                <p:cNvSpPr/>
                <p:nvPr/>
              </p:nvSpPr>
              <p:spPr>
                <a:xfrm>
                  <a:off x="8879224" y="4636511"/>
                  <a:ext cx="251339" cy="251339"/>
                </a:xfrm>
                <a:prstGeom prst="roundRect">
                  <a:avLst>
                    <a:gd fmla="val 16667" name="adj"/>
                  </a:avLst>
                </a:prstGeom>
                <a:solidFill>
                  <a:srgbClr val="60C4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F45BC"/>
                    </a:solidFill>
                    <a:latin typeface="Arial"/>
                    <a:ea typeface="Arial"/>
                    <a:cs typeface="Arial"/>
                    <a:sym typeface="Arial"/>
                  </a:endParaRPr>
                </a:p>
              </p:txBody>
            </p:sp>
          </p:grpSp>
          <p:sp>
            <p:nvSpPr>
              <p:cNvPr id="855" name="Google Shape;855;p40"/>
              <p:cNvSpPr txBox="1"/>
              <p:nvPr/>
            </p:nvSpPr>
            <p:spPr>
              <a:xfrm>
                <a:off x="6704706" y="4126634"/>
                <a:ext cx="1149325" cy="391063"/>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200">
                    <a:solidFill>
                      <a:srgbClr val="1F45BC"/>
                    </a:solidFill>
                    <a:latin typeface="Arial"/>
                    <a:ea typeface="Arial"/>
                    <a:cs typeface="Arial"/>
                    <a:sym typeface="Arial"/>
                  </a:rPr>
                  <a:t>Dữ liệu bán </a:t>
                </a:r>
                <a:endParaRPr/>
              </a:p>
              <a:p>
                <a:pPr indent="0" lvl="0" marL="0" marR="0" rtl="0" algn="r">
                  <a:spcBef>
                    <a:spcPts val="0"/>
                  </a:spcBef>
                  <a:spcAft>
                    <a:spcPts val="0"/>
                  </a:spcAft>
                  <a:buNone/>
                </a:pPr>
                <a:r>
                  <a:rPr lang="en-US" sz="1200">
                    <a:solidFill>
                      <a:srgbClr val="1F45BC"/>
                    </a:solidFill>
                    <a:latin typeface="Arial"/>
                    <a:ea typeface="Arial"/>
                    <a:cs typeface="Arial"/>
                    <a:sym typeface="Arial"/>
                  </a:rPr>
                  <a:t>cấu trúc</a:t>
                </a:r>
                <a:endParaRPr sz="1200">
                  <a:solidFill>
                    <a:srgbClr val="1F45BC"/>
                  </a:solidFill>
                  <a:latin typeface="Arial"/>
                  <a:ea typeface="Arial"/>
                  <a:cs typeface="Arial"/>
                  <a:sym typeface="Arial"/>
                </a:endParaRPr>
              </a:p>
            </p:txBody>
          </p:sp>
          <p:grpSp>
            <p:nvGrpSpPr>
              <p:cNvPr id="856" name="Google Shape;856;p40"/>
              <p:cNvGrpSpPr/>
              <p:nvPr/>
            </p:nvGrpSpPr>
            <p:grpSpPr>
              <a:xfrm>
                <a:off x="8005404" y="5089687"/>
                <a:ext cx="1137206" cy="1158970"/>
                <a:chOff x="5104984" y="3954604"/>
                <a:chExt cx="1954622" cy="1992030"/>
              </a:xfrm>
            </p:grpSpPr>
            <p:sp>
              <p:nvSpPr>
                <p:cNvPr id="857" name="Google Shape;857;p40"/>
                <p:cNvSpPr/>
                <p:nvPr/>
              </p:nvSpPr>
              <p:spPr>
                <a:xfrm>
                  <a:off x="5194777" y="5511099"/>
                  <a:ext cx="432000" cy="432000"/>
                </a:xfrm>
                <a:prstGeom prst="roundRect">
                  <a:avLst>
                    <a:gd fmla="val 16667" name="adj"/>
                  </a:avLst>
                </a:prstGeom>
                <a:solidFill>
                  <a:srgbClr val="BFEF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F45BC"/>
                    </a:solidFill>
                    <a:latin typeface="Arial"/>
                    <a:ea typeface="Arial"/>
                    <a:cs typeface="Arial"/>
                    <a:sym typeface="Arial"/>
                  </a:endParaRPr>
                </a:p>
              </p:txBody>
            </p:sp>
            <p:sp>
              <p:nvSpPr>
                <p:cNvPr id="858" name="Google Shape;858;p40"/>
                <p:cNvSpPr/>
                <p:nvPr/>
              </p:nvSpPr>
              <p:spPr>
                <a:xfrm>
                  <a:off x="6652355" y="4979947"/>
                  <a:ext cx="407251" cy="432000"/>
                </a:xfrm>
                <a:prstGeom prst="roundRect">
                  <a:avLst>
                    <a:gd fmla="val 16667" name="adj"/>
                  </a:avLst>
                </a:prstGeom>
                <a:solidFill>
                  <a:srgbClr val="60C4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F45BC"/>
                    </a:solidFill>
                    <a:latin typeface="Arial"/>
                    <a:ea typeface="Arial"/>
                    <a:cs typeface="Arial"/>
                    <a:sym typeface="Arial"/>
                  </a:endParaRPr>
                </a:p>
              </p:txBody>
            </p:sp>
            <p:sp>
              <p:nvSpPr>
                <p:cNvPr id="859" name="Google Shape;859;p40"/>
                <p:cNvSpPr/>
                <p:nvPr/>
              </p:nvSpPr>
              <p:spPr>
                <a:xfrm>
                  <a:off x="6225543" y="4473214"/>
                  <a:ext cx="432000" cy="432000"/>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F45BC"/>
                    </a:solidFill>
                    <a:latin typeface="Arial"/>
                    <a:ea typeface="Arial"/>
                    <a:cs typeface="Arial"/>
                    <a:sym typeface="Arial"/>
                  </a:endParaRPr>
                </a:p>
              </p:txBody>
            </p:sp>
            <p:sp>
              <p:nvSpPr>
                <p:cNvPr id="860" name="Google Shape;860;p40"/>
                <p:cNvSpPr/>
                <p:nvPr/>
              </p:nvSpPr>
              <p:spPr>
                <a:xfrm>
                  <a:off x="5956779" y="4866573"/>
                  <a:ext cx="432000" cy="432000"/>
                </a:xfrm>
                <a:prstGeom prst="roundRect">
                  <a:avLst>
                    <a:gd fmla="val 16667" name="adj"/>
                  </a:avLst>
                </a:prstGeom>
                <a:solidFill>
                  <a:srgbClr val="BFEF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F45BC"/>
                    </a:solidFill>
                    <a:latin typeface="Arial"/>
                    <a:ea typeface="Arial"/>
                    <a:cs typeface="Arial"/>
                    <a:sym typeface="Arial"/>
                  </a:endParaRPr>
                </a:p>
              </p:txBody>
            </p:sp>
            <p:sp>
              <p:nvSpPr>
                <p:cNvPr id="861" name="Google Shape;861;p40"/>
                <p:cNvSpPr/>
                <p:nvPr/>
              </p:nvSpPr>
              <p:spPr>
                <a:xfrm>
                  <a:off x="5104984" y="3954604"/>
                  <a:ext cx="432000" cy="432000"/>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F45BC"/>
                    </a:solidFill>
                    <a:latin typeface="Arial"/>
                    <a:ea typeface="Arial"/>
                    <a:cs typeface="Arial"/>
                    <a:sym typeface="Arial"/>
                  </a:endParaRPr>
                </a:p>
              </p:txBody>
            </p:sp>
            <p:sp>
              <p:nvSpPr>
                <p:cNvPr id="862" name="Google Shape;862;p40"/>
                <p:cNvSpPr/>
                <p:nvPr/>
              </p:nvSpPr>
              <p:spPr>
                <a:xfrm>
                  <a:off x="5476439" y="4118530"/>
                  <a:ext cx="432000" cy="432000"/>
                </a:xfrm>
                <a:prstGeom prst="roundRect">
                  <a:avLst>
                    <a:gd fmla="val 16667" name="adj"/>
                  </a:avLst>
                </a:prstGeom>
                <a:solidFill>
                  <a:srgbClr val="BFEF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F45BC"/>
                    </a:solidFill>
                    <a:latin typeface="Arial"/>
                    <a:ea typeface="Arial"/>
                    <a:cs typeface="Arial"/>
                    <a:sym typeface="Arial"/>
                  </a:endParaRPr>
                </a:p>
              </p:txBody>
            </p:sp>
            <p:sp>
              <p:nvSpPr>
                <p:cNvPr id="863" name="Google Shape;863;p40"/>
                <p:cNvSpPr/>
                <p:nvPr/>
              </p:nvSpPr>
              <p:spPr>
                <a:xfrm>
                  <a:off x="6171315" y="4106039"/>
                  <a:ext cx="432000" cy="432000"/>
                </a:xfrm>
                <a:prstGeom prst="roundRect">
                  <a:avLst>
                    <a:gd fmla="val 16667" name="adj"/>
                  </a:avLst>
                </a:prstGeom>
                <a:solidFill>
                  <a:srgbClr val="60C4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F45BC"/>
                    </a:solidFill>
                    <a:latin typeface="Arial"/>
                    <a:ea typeface="Arial"/>
                    <a:cs typeface="Arial"/>
                    <a:sym typeface="Arial"/>
                  </a:endParaRPr>
                </a:p>
              </p:txBody>
            </p:sp>
            <p:sp>
              <p:nvSpPr>
                <p:cNvPr id="864" name="Google Shape;864;p40"/>
                <p:cNvSpPr/>
                <p:nvPr/>
              </p:nvSpPr>
              <p:spPr>
                <a:xfrm>
                  <a:off x="6600062" y="3968017"/>
                  <a:ext cx="432000" cy="432000"/>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F45BC"/>
                    </a:solidFill>
                    <a:latin typeface="Arial"/>
                    <a:ea typeface="Arial"/>
                    <a:cs typeface="Arial"/>
                    <a:sym typeface="Arial"/>
                  </a:endParaRPr>
                </a:p>
              </p:txBody>
            </p:sp>
            <p:sp>
              <p:nvSpPr>
                <p:cNvPr id="865" name="Google Shape;865;p40"/>
                <p:cNvSpPr/>
                <p:nvPr/>
              </p:nvSpPr>
              <p:spPr>
                <a:xfrm>
                  <a:off x="5210126" y="4488657"/>
                  <a:ext cx="432000" cy="432000"/>
                </a:xfrm>
                <a:prstGeom prst="roundRect">
                  <a:avLst>
                    <a:gd fmla="val 16667" name="adj"/>
                  </a:avLst>
                </a:prstGeom>
                <a:solidFill>
                  <a:srgbClr val="60C4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F45BC"/>
                    </a:solidFill>
                    <a:latin typeface="Arial"/>
                    <a:ea typeface="Arial"/>
                    <a:cs typeface="Arial"/>
                    <a:sym typeface="Arial"/>
                  </a:endParaRPr>
                </a:p>
              </p:txBody>
            </p:sp>
            <p:sp>
              <p:nvSpPr>
                <p:cNvPr id="866" name="Google Shape;866;p40"/>
                <p:cNvSpPr/>
                <p:nvPr/>
              </p:nvSpPr>
              <p:spPr>
                <a:xfrm>
                  <a:off x="5663017" y="4610238"/>
                  <a:ext cx="432000" cy="432000"/>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F45BC"/>
                    </a:solidFill>
                    <a:latin typeface="Arial"/>
                    <a:ea typeface="Arial"/>
                    <a:cs typeface="Arial"/>
                    <a:sym typeface="Arial"/>
                  </a:endParaRPr>
                </a:p>
              </p:txBody>
            </p:sp>
            <p:sp>
              <p:nvSpPr>
                <p:cNvPr id="867" name="Google Shape;867;p40"/>
                <p:cNvSpPr/>
                <p:nvPr/>
              </p:nvSpPr>
              <p:spPr>
                <a:xfrm>
                  <a:off x="6581352" y="4547947"/>
                  <a:ext cx="432000" cy="432000"/>
                </a:xfrm>
                <a:prstGeom prst="roundRect">
                  <a:avLst>
                    <a:gd fmla="val 16667" name="adj"/>
                  </a:avLst>
                </a:prstGeom>
                <a:solidFill>
                  <a:srgbClr val="BFEF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F45BC"/>
                    </a:solidFill>
                    <a:latin typeface="Arial"/>
                    <a:ea typeface="Arial"/>
                    <a:cs typeface="Arial"/>
                    <a:sym typeface="Arial"/>
                  </a:endParaRPr>
                </a:p>
              </p:txBody>
            </p:sp>
            <p:sp>
              <p:nvSpPr>
                <p:cNvPr id="868" name="Google Shape;868;p40"/>
                <p:cNvSpPr/>
                <p:nvPr/>
              </p:nvSpPr>
              <p:spPr>
                <a:xfrm>
                  <a:off x="5124272" y="5025657"/>
                  <a:ext cx="432000" cy="432000"/>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F45BC"/>
                    </a:solidFill>
                    <a:latin typeface="Arial"/>
                    <a:ea typeface="Arial"/>
                    <a:cs typeface="Arial"/>
                    <a:sym typeface="Arial"/>
                  </a:endParaRPr>
                </a:p>
              </p:txBody>
            </p:sp>
            <p:sp>
              <p:nvSpPr>
                <p:cNvPr id="869" name="Google Shape;869;p40"/>
                <p:cNvSpPr/>
                <p:nvPr/>
              </p:nvSpPr>
              <p:spPr>
                <a:xfrm>
                  <a:off x="5410923" y="5276168"/>
                  <a:ext cx="432000" cy="432000"/>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F45BC"/>
                    </a:solidFill>
                    <a:latin typeface="Arial"/>
                    <a:ea typeface="Arial"/>
                    <a:cs typeface="Arial"/>
                    <a:sym typeface="Arial"/>
                  </a:endParaRPr>
                </a:p>
              </p:txBody>
            </p:sp>
            <p:sp>
              <p:nvSpPr>
                <p:cNvPr id="870" name="Google Shape;870;p40"/>
                <p:cNvSpPr/>
                <p:nvPr/>
              </p:nvSpPr>
              <p:spPr>
                <a:xfrm>
                  <a:off x="6441543" y="5263061"/>
                  <a:ext cx="432000" cy="432000"/>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F45BC"/>
                    </a:solidFill>
                    <a:latin typeface="Arial"/>
                    <a:ea typeface="Arial"/>
                    <a:cs typeface="Arial"/>
                    <a:sym typeface="Arial"/>
                  </a:endParaRPr>
                </a:p>
              </p:txBody>
            </p:sp>
            <p:sp>
              <p:nvSpPr>
                <p:cNvPr id="871" name="Google Shape;871;p40"/>
                <p:cNvSpPr/>
                <p:nvPr/>
              </p:nvSpPr>
              <p:spPr>
                <a:xfrm>
                  <a:off x="5697409" y="5179511"/>
                  <a:ext cx="432000" cy="432000"/>
                </a:xfrm>
                <a:prstGeom prst="roundRect">
                  <a:avLst>
                    <a:gd fmla="val 16667" name="adj"/>
                  </a:avLst>
                </a:prstGeom>
                <a:solidFill>
                  <a:srgbClr val="60C4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F45BC"/>
                    </a:solidFill>
                    <a:latin typeface="Arial"/>
                    <a:ea typeface="Arial"/>
                    <a:cs typeface="Arial"/>
                    <a:sym typeface="Arial"/>
                  </a:endParaRPr>
                </a:p>
              </p:txBody>
            </p:sp>
            <p:sp>
              <p:nvSpPr>
                <p:cNvPr id="872" name="Google Shape;872;p40"/>
                <p:cNvSpPr/>
                <p:nvPr/>
              </p:nvSpPr>
              <p:spPr>
                <a:xfrm>
                  <a:off x="5975399" y="5497992"/>
                  <a:ext cx="432000" cy="432000"/>
                </a:xfrm>
                <a:prstGeom prst="roundRect">
                  <a:avLst>
                    <a:gd fmla="val 16667" name="adj"/>
                  </a:avLst>
                </a:prstGeom>
                <a:solidFill>
                  <a:srgbClr val="BFEF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F45BC"/>
                    </a:solidFill>
                    <a:latin typeface="Arial"/>
                    <a:ea typeface="Arial"/>
                    <a:cs typeface="Arial"/>
                    <a:sym typeface="Arial"/>
                  </a:endParaRPr>
                </a:p>
              </p:txBody>
            </p:sp>
            <p:sp>
              <p:nvSpPr>
                <p:cNvPr id="873" name="Google Shape;873;p40"/>
                <p:cNvSpPr/>
                <p:nvPr/>
              </p:nvSpPr>
              <p:spPr>
                <a:xfrm>
                  <a:off x="6618437" y="5514634"/>
                  <a:ext cx="432000" cy="432000"/>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F45BC"/>
                    </a:solidFill>
                    <a:latin typeface="Arial"/>
                    <a:ea typeface="Arial"/>
                    <a:cs typeface="Arial"/>
                    <a:sym typeface="Arial"/>
                  </a:endParaRPr>
                </a:p>
              </p:txBody>
            </p:sp>
            <p:sp>
              <p:nvSpPr>
                <p:cNvPr id="874" name="Google Shape;874;p40"/>
                <p:cNvSpPr/>
                <p:nvPr/>
              </p:nvSpPr>
              <p:spPr>
                <a:xfrm>
                  <a:off x="5825773" y="3954604"/>
                  <a:ext cx="432000" cy="432000"/>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F45BC"/>
                    </a:solidFill>
                    <a:latin typeface="Arial"/>
                    <a:ea typeface="Arial"/>
                    <a:cs typeface="Arial"/>
                    <a:sym typeface="Arial"/>
                  </a:endParaRPr>
                </a:p>
              </p:txBody>
            </p:sp>
          </p:grpSp>
          <p:sp>
            <p:nvSpPr>
              <p:cNvPr id="875" name="Google Shape;875;p40"/>
              <p:cNvSpPr txBox="1"/>
              <p:nvPr/>
            </p:nvSpPr>
            <p:spPr>
              <a:xfrm>
                <a:off x="6824574" y="5473638"/>
                <a:ext cx="1029456" cy="391063"/>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200">
                    <a:solidFill>
                      <a:srgbClr val="1F45BC"/>
                    </a:solidFill>
                    <a:latin typeface="Arial"/>
                    <a:ea typeface="Arial"/>
                    <a:cs typeface="Arial"/>
                    <a:sym typeface="Arial"/>
                  </a:rPr>
                  <a:t>Dữ liệu phi cấu trúc</a:t>
                </a:r>
                <a:endParaRPr sz="1200">
                  <a:solidFill>
                    <a:srgbClr val="1F45BC"/>
                  </a:solidFill>
                  <a:latin typeface="Arial"/>
                  <a:ea typeface="Arial"/>
                  <a:cs typeface="Arial"/>
                  <a:sym typeface="Arial"/>
                </a:endParaRPr>
              </a:p>
            </p:txBody>
          </p:sp>
        </p:grpSp>
        <p:sp>
          <p:nvSpPr>
            <p:cNvPr id="876" name="Google Shape;876;p40"/>
            <p:cNvSpPr/>
            <p:nvPr/>
          </p:nvSpPr>
          <p:spPr>
            <a:xfrm>
              <a:off x="7124798" y="2190026"/>
              <a:ext cx="851153" cy="246221"/>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600">
                  <a:solidFill>
                    <a:srgbClr val="1F45BC"/>
                  </a:solidFill>
                  <a:latin typeface="Arial"/>
                  <a:ea typeface="Arial"/>
                  <a:cs typeface="Arial"/>
                  <a:sym typeface="Arial"/>
                </a:rPr>
                <a:t>Big Data</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39"/>
          <p:cNvSpPr/>
          <p:nvPr/>
        </p:nvSpPr>
        <p:spPr>
          <a:xfrm>
            <a:off x="449999" y="450000"/>
            <a:ext cx="5522175"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1.3. Tại sao cần Big Data</a:t>
            </a:r>
            <a:endParaRPr/>
          </a:p>
        </p:txBody>
      </p:sp>
      <p:sp>
        <p:nvSpPr>
          <p:cNvPr id="883" name="Google Shape;883;p3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884" name="Google Shape;884;p39"/>
          <p:cNvSpPr/>
          <p:nvPr/>
        </p:nvSpPr>
        <p:spPr>
          <a:xfrm>
            <a:off x="449999" y="2954178"/>
            <a:ext cx="8797130" cy="147732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3200">
                <a:solidFill>
                  <a:srgbClr val="0C0C0C"/>
                </a:solidFill>
                <a:latin typeface="Arial"/>
                <a:ea typeface="Arial"/>
                <a:cs typeface="Arial"/>
                <a:sym typeface="Arial"/>
              </a:rPr>
              <a:t>Điểm đau là việc xử lý dữ liệu truyền thống thông qua RDBMS / EDW không còn khả thi nữa</a:t>
            </a:r>
            <a:endParaRPr sz="3200">
              <a:solidFill>
                <a:srgbClr val="0C0C0C"/>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41"/>
          <p:cNvSpPr/>
          <p:nvPr/>
        </p:nvSpPr>
        <p:spPr>
          <a:xfrm>
            <a:off x="546895" y="1523719"/>
            <a:ext cx="8797130"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rgbClr val="0C0C0C"/>
                </a:solidFill>
                <a:latin typeface="Arial"/>
                <a:ea typeface="Arial"/>
                <a:cs typeface="Arial"/>
                <a:sym typeface="Arial"/>
              </a:rPr>
              <a:t>Khối lượng làm giảm hiệu suất</a:t>
            </a:r>
            <a:endParaRPr sz="3200">
              <a:solidFill>
                <a:srgbClr val="0C0C0C"/>
              </a:solidFill>
              <a:latin typeface="Arial"/>
              <a:ea typeface="Arial"/>
              <a:cs typeface="Arial"/>
              <a:sym typeface="Arial"/>
            </a:endParaRPr>
          </a:p>
        </p:txBody>
      </p:sp>
      <p:grpSp>
        <p:nvGrpSpPr>
          <p:cNvPr id="891" name="Google Shape;891;p41"/>
          <p:cNvGrpSpPr/>
          <p:nvPr/>
        </p:nvGrpSpPr>
        <p:grpSpPr>
          <a:xfrm>
            <a:off x="558800" y="2232686"/>
            <a:ext cx="7352400" cy="215444"/>
            <a:chOff x="558800" y="2232686"/>
            <a:chExt cx="7352400" cy="215444"/>
          </a:xfrm>
        </p:grpSpPr>
        <p:sp>
          <p:nvSpPr>
            <p:cNvPr id="892" name="Google Shape;892;p41"/>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893" name="Google Shape;893;p41"/>
            <p:cNvSpPr/>
            <p:nvPr/>
          </p:nvSpPr>
          <p:spPr>
            <a:xfrm>
              <a:off x="711200" y="2232686"/>
              <a:ext cx="7200000"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1">
                  <a:solidFill>
                    <a:srgbClr val="262626"/>
                  </a:solidFill>
                  <a:latin typeface="Arial"/>
                  <a:ea typeface="Arial"/>
                  <a:cs typeface="Arial"/>
                  <a:sym typeface="Arial"/>
                </a:rPr>
                <a:t>Hiệu suất theo quy mô</a:t>
              </a:r>
              <a:endParaRPr sz="1401">
                <a:solidFill>
                  <a:srgbClr val="262626"/>
                </a:solidFill>
                <a:latin typeface="Arial"/>
                <a:ea typeface="Arial"/>
                <a:cs typeface="Arial"/>
                <a:sym typeface="Arial"/>
              </a:endParaRPr>
            </a:p>
          </p:txBody>
        </p:sp>
      </p:grpSp>
      <p:sp>
        <p:nvSpPr>
          <p:cNvPr id="894" name="Google Shape;894;p41"/>
          <p:cNvSpPr/>
          <p:nvPr/>
        </p:nvSpPr>
        <p:spPr>
          <a:xfrm>
            <a:off x="449999" y="450000"/>
            <a:ext cx="5522175"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1.3. Tại sao cần Big Data</a:t>
            </a:r>
            <a:endParaRPr/>
          </a:p>
        </p:txBody>
      </p:sp>
      <p:sp>
        <p:nvSpPr>
          <p:cNvPr id="895" name="Google Shape;895;p4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896" name="Google Shape;896;p41"/>
          <p:cNvSpPr/>
          <p:nvPr/>
        </p:nvSpPr>
        <p:spPr>
          <a:xfrm>
            <a:off x="711199" y="2563519"/>
            <a:ext cx="8118475" cy="1453457"/>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hệ thống RDBMS chưa bao giờ được thiết kế để xử lý lượng dữ liệu thực sự lớn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Chúng hoạt động tốt nhất khi kích thước của dữ liệu nằm trong phạm vi Gigabyte hoặc nhiều nhất là Terabyte</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Doanh nghiệp đứng trước hàng Petabyte dữ liệu cần xử lý</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Hiệu suất truy cập và xử lý trở nên tồi tệ hơn khi nói đến Dữ liệu lớn</a:t>
            </a:r>
            <a:endParaRPr sz="1300">
              <a:solidFill>
                <a:srgbClr val="262626"/>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42"/>
          <p:cNvSpPr/>
          <p:nvPr/>
        </p:nvSpPr>
        <p:spPr>
          <a:xfrm>
            <a:off x="546894" y="1354384"/>
            <a:ext cx="9003505"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800">
                <a:solidFill>
                  <a:srgbClr val="0C0C0C"/>
                </a:solidFill>
                <a:latin typeface="Arial"/>
                <a:ea typeface="Arial"/>
                <a:cs typeface="Arial"/>
                <a:sym typeface="Arial"/>
              </a:rPr>
              <a:t>Tốc độ tạo nên nhu cầu về khả năng mở rộng</a:t>
            </a:r>
            <a:endParaRPr sz="2800">
              <a:solidFill>
                <a:srgbClr val="0C0C0C"/>
              </a:solidFill>
              <a:latin typeface="Arial"/>
              <a:ea typeface="Arial"/>
              <a:cs typeface="Arial"/>
              <a:sym typeface="Arial"/>
            </a:endParaRPr>
          </a:p>
        </p:txBody>
      </p:sp>
      <p:grpSp>
        <p:nvGrpSpPr>
          <p:cNvPr id="903" name="Google Shape;903;p42"/>
          <p:cNvGrpSpPr/>
          <p:nvPr/>
        </p:nvGrpSpPr>
        <p:grpSpPr>
          <a:xfrm>
            <a:off x="558800" y="2232686"/>
            <a:ext cx="7352400" cy="215444"/>
            <a:chOff x="558800" y="2232686"/>
            <a:chExt cx="7352400" cy="215444"/>
          </a:xfrm>
        </p:grpSpPr>
        <p:sp>
          <p:nvSpPr>
            <p:cNvPr id="904" name="Google Shape;904;p42"/>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905" name="Google Shape;905;p42"/>
            <p:cNvSpPr/>
            <p:nvPr/>
          </p:nvSpPr>
          <p:spPr>
            <a:xfrm>
              <a:off x="711200" y="2232686"/>
              <a:ext cx="7200000"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Khả năng mở rộng</a:t>
              </a:r>
              <a:endParaRPr sz="1400">
                <a:solidFill>
                  <a:srgbClr val="262626"/>
                </a:solidFill>
                <a:latin typeface="Arial"/>
                <a:ea typeface="Arial"/>
                <a:cs typeface="Arial"/>
                <a:sym typeface="Arial"/>
              </a:endParaRPr>
            </a:p>
          </p:txBody>
        </p:sp>
      </p:grpSp>
      <p:sp>
        <p:nvSpPr>
          <p:cNvPr id="906" name="Google Shape;906;p42"/>
          <p:cNvSpPr/>
          <p:nvPr/>
        </p:nvSpPr>
        <p:spPr>
          <a:xfrm>
            <a:off x="449999" y="450000"/>
            <a:ext cx="5522175"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1.3. Tại sao cần Big Data</a:t>
            </a:r>
            <a:endParaRPr/>
          </a:p>
        </p:txBody>
      </p:sp>
      <p:sp>
        <p:nvSpPr>
          <p:cNvPr id="907" name="Google Shape;907;p4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908" name="Google Shape;908;p42"/>
          <p:cNvSpPr/>
          <p:nvPr/>
        </p:nvSpPr>
        <p:spPr>
          <a:xfrm>
            <a:off x="711199" y="2563519"/>
            <a:ext cx="5405395" cy="1750974"/>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Để theo kịp tốc độ ngày càng tăng của dữ liệu được tạo, Big Data yêu cầu các hệ thống lưu trữ cần mở rộng.</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Đây không phải là vấn đề trong quá trình xử lý EDW truyền thống: thông thường, dữ liệu cũ hơn và ít liên quan hơn sẽ bị xóa để nhường chỗ cho dữ liệu mới hơn thay vì chia tỷ lệ.</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RDBMS phụ thuộc nhiều vào phần cứng đắt tiền , vì vậy có thể thực hiện được nhưng không phù hợp để mở rộng quy mô.</a:t>
            </a:r>
            <a:endParaRPr sz="1300">
              <a:solidFill>
                <a:srgbClr val="262626"/>
              </a:solidFill>
              <a:latin typeface="Arial"/>
              <a:ea typeface="Arial"/>
              <a:cs typeface="Arial"/>
              <a:sym typeface="Arial"/>
            </a:endParaRPr>
          </a:p>
        </p:txBody>
      </p:sp>
      <p:grpSp>
        <p:nvGrpSpPr>
          <p:cNvPr id="909" name="Google Shape;909;p42"/>
          <p:cNvGrpSpPr/>
          <p:nvPr/>
        </p:nvGrpSpPr>
        <p:grpSpPr>
          <a:xfrm>
            <a:off x="1030211" y="4499818"/>
            <a:ext cx="6880989" cy="1668926"/>
            <a:chOff x="2397041" y="4533319"/>
            <a:chExt cx="6880989" cy="1668926"/>
          </a:xfrm>
        </p:grpSpPr>
        <p:sp>
          <p:nvSpPr>
            <p:cNvPr id="910" name="Google Shape;910;p42"/>
            <p:cNvSpPr/>
            <p:nvPr/>
          </p:nvSpPr>
          <p:spPr>
            <a:xfrm>
              <a:off x="3548830" y="4533319"/>
              <a:ext cx="165301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1F45BC"/>
                  </a:solidFill>
                  <a:latin typeface="Arial"/>
                  <a:ea typeface="Arial"/>
                  <a:cs typeface="Arial"/>
                  <a:sym typeface="Arial"/>
                </a:rPr>
                <a:t>Mở rộng quy mô</a:t>
              </a:r>
              <a:endParaRPr sz="1600">
                <a:solidFill>
                  <a:srgbClr val="1F45BC"/>
                </a:solidFill>
                <a:latin typeface="Arial"/>
                <a:ea typeface="Arial"/>
                <a:cs typeface="Arial"/>
                <a:sym typeface="Arial"/>
              </a:endParaRPr>
            </a:p>
          </p:txBody>
        </p:sp>
        <p:grpSp>
          <p:nvGrpSpPr>
            <p:cNvPr id="911" name="Google Shape;911;p42"/>
            <p:cNvGrpSpPr/>
            <p:nvPr/>
          </p:nvGrpSpPr>
          <p:grpSpPr>
            <a:xfrm>
              <a:off x="2397041" y="4716279"/>
              <a:ext cx="6880989" cy="1485966"/>
              <a:chOff x="2754489" y="4516774"/>
              <a:chExt cx="6880989" cy="1485966"/>
            </a:xfrm>
          </p:grpSpPr>
          <p:sp>
            <p:nvSpPr>
              <p:cNvPr id="912" name="Google Shape;912;p42"/>
              <p:cNvSpPr/>
              <p:nvPr/>
            </p:nvSpPr>
            <p:spPr>
              <a:xfrm rot="-5400000">
                <a:off x="4859478" y="2419405"/>
                <a:ext cx="1457044" cy="5667022"/>
              </a:xfrm>
              <a:prstGeom prst="triangle">
                <a:avLst>
                  <a:gd fmla="val 25" name="adj"/>
                </a:avLst>
              </a:prstGeom>
              <a:gradFill>
                <a:gsLst>
                  <a:gs pos="0">
                    <a:srgbClr val="DFECF7">
                      <a:alpha val="0"/>
                    </a:srgbClr>
                  </a:gs>
                  <a:gs pos="17000">
                    <a:srgbClr val="DFECF7">
                      <a:alpha val="0"/>
                    </a:srgbClr>
                  </a:gs>
                  <a:gs pos="95000">
                    <a:srgbClr val="66A1FE"/>
                  </a:gs>
                  <a:gs pos="100000">
                    <a:srgbClr val="66A1FE"/>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13" name="Google Shape;913;p42"/>
              <p:cNvSpPr/>
              <p:nvPr/>
            </p:nvSpPr>
            <p:spPr>
              <a:xfrm>
                <a:off x="4798774" y="5443516"/>
                <a:ext cx="885179"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F45BC"/>
                    </a:solidFill>
                    <a:latin typeface="Arial"/>
                    <a:ea typeface="Arial"/>
                    <a:cs typeface="Arial"/>
                    <a:sym typeface="Arial"/>
                  </a:rPr>
                  <a:t>Thay bằng</a:t>
                </a:r>
                <a:endParaRPr sz="1200">
                  <a:solidFill>
                    <a:srgbClr val="1F45BC"/>
                  </a:solidFill>
                  <a:latin typeface="Arial"/>
                  <a:ea typeface="Arial"/>
                  <a:cs typeface="Arial"/>
                  <a:sym typeface="Arial"/>
                </a:endParaRPr>
              </a:p>
            </p:txBody>
          </p:sp>
          <p:sp>
            <p:nvSpPr>
              <p:cNvPr id="914" name="Google Shape;914;p42"/>
              <p:cNvSpPr/>
              <p:nvPr/>
            </p:nvSpPr>
            <p:spPr>
              <a:xfrm>
                <a:off x="6962324" y="5241648"/>
                <a:ext cx="900896"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F45BC"/>
                    </a:solidFill>
                    <a:latin typeface="Arial"/>
                    <a:ea typeface="Arial"/>
                    <a:cs typeface="Arial"/>
                    <a:sym typeface="Arial"/>
                  </a:rPr>
                  <a:t>Thay bằng</a:t>
                </a:r>
                <a:endParaRPr sz="1200">
                  <a:solidFill>
                    <a:srgbClr val="1F45BC"/>
                  </a:solidFill>
                  <a:latin typeface="Arial"/>
                  <a:ea typeface="Arial"/>
                  <a:cs typeface="Arial"/>
                  <a:sym typeface="Arial"/>
                </a:endParaRPr>
              </a:p>
            </p:txBody>
          </p:sp>
          <p:grpSp>
            <p:nvGrpSpPr>
              <p:cNvPr id="915" name="Google Shape;915;p42"/>
              <p:cNvGrpSpPr/>
              <p:nvPr/>
            </p:nvGrpSpPr>
            <p:grpSpPr>
              <a:xfrm>
                <a:off x="3913109" y="5340608"/>
                <a:ext cx="913592" cy="633210"/>
                <a:chOff x="3913109" y="5340608"/>
                <a:chExt cx="913592" cy="633210"/>
              </a:xfrm>
            </p:grpSpPr>
            <p:pic>
              <p:nvPicPr>
                <p:cNvPr id="916" name="Google Shape;916;p42"/>
                <p:cNvPicPr preferRelativeResize="0"/>
                <p:nvPr/>
              </p:nvPicPr>
              <p:blipFill rotWithShape="1">
                <a:blip r:embed="rId3">
                  <a:alphaModFix/>
                </a:blip>
                <a:srcRect b="0" l="0" r="0" t="0"/>
                <a:stretch/>
              </p:blipFill>
              <p:spPr>
                <a:xfrm>
                  <a:off x="3913109" y="5749469"/>
                  <a:ext cx="901076" cy="224349"/>
                </a:xfrm>
                <a:prstGeom prst="rect">
                  <a:avLst/>
                </a:prstGeom>
                <a:noFill/>
                <a:ln>
                  <a:noFill/>
                </a:ln>
              </p:spPr>
            </p:pic>
            <p:pic>
              <p:nvPicPr>
                <p:cNvPr id="917" name="Google Shape;917;p42"/>
                <p:cNvPicPr preferRelativeResize="0"/>
                <p:nvPr/>
              </p:nvPicPr>
              <p:blipFill rotWithShape="1">
                <a:blip r:embed="rId3">
                  <a:alphaModFix/>
                </a:blip>
                <a:srcRect b="0" l="0" r="0" t="0"/>
                <a:stretch/>
              </p:blipFill>
              <p:spPr>
                <a:xfrm>
                  <a:off x="3921979" y="5340608"/>
                  <a:ext cx="901076" cy="224349"/>
                </a:xfrm>
                <a:prstGeom prst="rect">
                  <a:avLst/>
                </a:prstGeom>
                <a:noFill/>
                <a:ln>
                  <a:noFill/>
                </a:ln>
              </p:spPr>
            </p:pic>
            <p:pic>
              <p:nvPicPr>
                <p:cNvPr id="918" name="Google Shape;918;p42"/>
                <p:cNvPicPr preferRelativeResize="0"/>
                <p:nvPr/>
              </p:nvPicPr>
              <p:blipFill rotWithShape="1">
                <a:blip r:embed="rId3">
                  <a:alphaModFix/>
                </a:blip>
                <a:srcRect b="0" l="0" r="0" t="0"/>
                <a:stretch/>
              </p:blipFill>
              <p:spPr>
                <a:xfrm>
                  <a:off x="3925625" y="5550390"/>
                  <a:ext cx="901076" cy="224349"/>
                </a:xfrm>
                <a:prstGeom prst="rect">
                  <a:avLst/>
                </a:prstGeom>
                <a:noFill/>
                <a:ln>
                  <a:noFill/>
                </a:ln>
              </p:spPr>
            </p:pic>
          </p:grpSp>
          <p:pic>
            <p:nvPicPr>
              <p:cNvPr id="919" name="Google Shape;919;p42"/>
              <p:cNvPicPr preferRelativeResize="0"/>
              <p:nvPr/>
            </p:nvPicPr>
            <p:blipFill rotWithShape="1">
              <a:blip r:embed="rId3">
                <a:alphaModFix/>
              </a:blip>
              <a:srcRect b="0" l="0" r="0" t="0"/>
              <a:stretch/>
            </p:blipFill>
            <p:spPr>
              <a:xfrm>
                <a:off x="5603744" y="5650510"/>
                <a:ext cx="1414698" cy="352230"/>
              </a:xfrm>
              <a:prstGeom prst="rect">
                <a:avLst/>
              </a:prstGeom>
              <a:noFill/>
              <a:ln>
                <a:noFill/>
              </a:ln>
            </p:spPr>
          </p:pic>
          <p:pic>
            <p:nvPicPr>
              <p:cNvPr id="920" name="Google Shape;920;p42"/>
              <p:cNvPicPr preferRelativeResize="0"/>
              <p:nvPr/>
            </p:nvPicPr>
            <p:blipFill rotWithShape="1">
              <a:blip r:embed="rId3">
                <a:alphaModFix/>
              </a:blip>
              <a:srcRect b="0" l="0" r="0" t="0"/>
              <a:stretch/>
            </p:blipFill>
            <p:spPr>
              <a:xfrm>
                <a:off x="5616260" y="5393616"/>
                <a:ext cx="1414698" cy="352230"/>
              </a:xfrm>
              <a:prstGeom prst="rect">
                <a:avLst/>
              </a:prstGeom>
              <a:noFill/>
              <a:ln>
                <a:noFill/>
              </a:ln>
            </p:spPr>
          </p:pic>
          <p:pic>
            <p:nvPicPr>
              <p:cNvPr id="921" name="Google Shape;921;p42"/>
              <p:cNvPicPr preferRelativeResize="0"/>
              <p:nvPr/>
            </p:nvPicPr>
            <p:blipFill rotWithShape="1">
              <a:blip r:embed="rId3">
                <a:alphaModFix/>
              </a:blip>
              <a:srcRect b="0" l="0" r="0" t="0"/>
              <a:stretch/>
            </p:blipFill>
            <p:spPr>
              <a:xfrm>
                <a:off x="5620061" y="5123200"/>
                <a:ext cx="1414698" cy="352230"/>
              </a:xfrm>
              <a:prstGeom prst="rect">
                <a:avLst/>
              </a:prstGeom>
              <a:noFill/>
              <a:ln>
                <a:noFill/>
              </a:ln>
            </p:spPr>
          </p:pic>
          <p:pic>
            <p:nvPicPr>
              <p:cNvPr id="922" name="Google Shape;922;p42"/>
              <p:cNvPicPr preferRelativeResize="0"/>
              <p:nvPr/>
            </p:nvPicPr>
            <p:blipFill rotWithShape="1">
              <a:blip r:embed="rId3">
                <a:alphaModFix/>
              </a:blip>
              <a:srcRect b="0" l="0" r="0" t="0"/>
              <a:stretch/>
            </p:blipFill>
            <p:spPr>
              <a:xfrm>
                <a:off x="7768730" y="5468850"/>
                <a:ext cx="1854233" cy="523219"/>
              </a:xfrm>
              <a:prstGeom prst="rect">
                <a:avLst/>
              </a:prstGeom>
              <a:noFill/>
              <a:ln>
                <a:noFill/>
              </a:ln>
            </p:spPr>
          </p:pic>
          <p:pic>
            <p:nvPicPr>
              <p:cNvPr id="923" name="Google Shape;923;p42"/>
              <p:cNvPicPr preferRelativeResize="0"/>
              <p:nvPr/>
            </p:nvPicPr>
            <p:blipFill rotWithShape="1">
              <a:blip r:embed="rId3">
                <a:alphaModFix/>
              </a:blip>
              <a:srcRect b="0" l="0" r="0" t="0"/>
              <a:stretch/>
            </p:blipFill>
            <p:spPr>
              <a:xfrm>
                <a:off x="7781245" y="4995687"/>
                <a:ext cx="1854233" cy="523219"/>
              </a:xfrm>
              <a:prstGeom prst="rect">
                <a:avLst/>
              </a:prstGeom>
              <a:noFill/>
              <a:ln>
                <a:noFill/>
              </a:ln>
            </p:spPr>
          </p:pic>
          <p:pic>
            <p:nvPicPr>
              <p:cNvPr id="924" name="Google Shape;924;p42"/>
              <p:cNvPicPr preferRelativeResize="0"/>
              <p:nvPr/>
            </p:nvPicPr>
            <p:blipFill rotWithShape="1">
              <a:blip r:embed="rId3">
                <a:alphaModFix/>
              </a:blip>
              <a:srcRect b="0" l="0" r="0" t="0"/>
              <a:stretch/>
            </p:blipFill>
            <p:spPr>
              <a:xfrm>
                <a:off x="7781245" y="4516774"/>
                <a:ext cx="1854233" cy="523219"/>
              </a:xfrm>
              <a:prstGeom prst="rect">
                <a:avLst/>
              </a:prstGeom>
              <a:noFill/>
              <a:ln>
                <a:noFill/>
              </a:ln>
            </p:spPr>
          </p:pic>
        </p:gr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43"/>
          <p:cNvSpPr/>
          <p:nvPr/>
        </p:nvSpPr>
        <p:spPr>
          <a:xfrm>
            <a:off x="449999" y="450000"/>
            <a:ext cx="5522175"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1.3. Tại sao cần Big Data</a:t>
            </a:r>
            <a:endParaRPr/>
          </a:p>
        </p:txBody>
      </p:sp>
      <p:sp>
        <p:nvSpPr>
          <p:cNvPr id="931" name="Google Shape;931;p4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932" name="Google Shape;932;p43"/>
          <p:cNvSpPr/>
          <p:nvPr/>
        </p:nvSpPr>
        <p:spPr>
          <a:xfrm>
            <a:off x="546895" y="1523719"/>
            <a:ext cx="8797130"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rgbClr val="0C0C0C"/>
                </a:solidFill>
                <a:latin typeface="Arial"/>
                <a:ea typeface="Arial"/>
                <a:cs typeface="Arial"/>
                <a:sym typeface="Arial"/>
              </a:rPr>
              <a:t>Tốc độ tạo ra chi phí theo cấp số nhân</a:t>
            </a:r>
            <a:endParaRPr sz="3200">
              <a:solidFill>
                <a:srgbClr val="0C0C0C"/>
              </a:solidFill>
              <a:latin typeface="Arial"/>
              <a:ea typeface="Arial"/>
              <a:cs typeface="Arial"/>
              <a:sym typeface="Arial"/>
            </a:endParaRPr>
          </a:p>
        </p:txBody>
      </p:sp>
      <p:grpSp>
        <p:nvGrpSpPr>
          <p:cNvPr id="933" name="Google Shape;933;p43"/>
          <p:cNvGrpSpPr/>
          <p:nvPr/>
        </p:nvGrpSpPr>
        <p:grpSpPr>
          <a:xfrm>
            <a:off x="558800" y="2232686"/>
            <a:ext cx="7136399" cy="215444"/>
            <a:chOff x="558800" y="2232686"/>
            <a:chExt cx="7136399" cy="215444"/>
          </a:xfrm>
        </p:grpSpPr>
        <p:sp>
          <p:nvSpPr>
            <p:cNvPr id="934" name="Google Shape;934;p43"/>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935" name="Google Shape;935;p43"/>
            <p:cNvSpPr/>
            <p:nvPr/>
          </p:nvSpPr>
          <p:spPr>
            <a:xfrm>
              <a:off x="711199" y="2232686"/>
              <a:ext cx="6984000"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Chi phí</a:t>
              </a:r>
              <a:endParaRPr sz="1400">
                <a:solidFill>
                  <a:srgbClr val="262626"/>
                </a:solidFill>
                <a:latin typeface="Arial"/>
                <a:ea typeface="Arial"/>
                <a:cs typeface="Arial"/>
                <a:sym typeface="Arial"/>
              </a:endParaRPr>
            </a:p>
          </p:txBody>
        </p:sp>
      </p:grpSp>
      <p:sp>
        <p:nvSpPr>
          <p:cNvPr id="936" name="Google Shape;936;p43"/>
          <p:cNvSpPr/>
          <p:nvPr/>
        </p:nvSpPr>
        <p:spPr>
          <a:xfrm>
            <a:off x="711200" y="2563519"/>
            <a:ext cx="3109239" cy="275124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hệ thống RDBMS được coi là hệ thống Mở rộng quy mô: mỗi thế hệ cần được thay thế bằng các hệ thống phần cứng phức tạp và đắt tiền hơn bao giờ hết</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Hệ thống mở rộng quy mô có hiệu quả chi phí thấp hơn đáng kể khi có phạm vi dữ liệu được lưu trữ từ 100TB đến 1PB</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Ngược lại, hệ thống mở rộng quy mô duy trì hiệu quả chi phí không đổi bất kể kích thước của dữ liệu</a:t>
            </a:r>
            <a:endParaRPr sz="1300">
              <a:solidFill>
                <a:srgbClr val="262626"/>
              </a:solidFill>
              <a:latin typeface="Arial"/>
              <a:ea typeface="Arial"/>
              <a:cs typeface="Arial"/>
              <a:sym typeface="Arial"/>
            </a:endParaRPr>
          </a:p>
        </p:txBody>
      </p:sp>
      <p:sp>
        <p:nvSpPr>
          <p:cNvPr id="937" name="Google Shape;937;p43"/>
          <p:cNvSpPr txBox="1"/>
          <p:nvPr/>
        </p:nvSpPr>
        <p:spPr>
          <a:xfrm>
            <a:off x="5426565" y="4297556"/>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938" name="Google Shape;938;p43"/>
          <p:cNvGrpSpPr/>
          <p:nvPr/>
        </p:nvGrpSpPr>
        <p:grpSpPr>
          <a:xfrm>
            <a:off x="4077546" y="2422647"/>
            <a:ext cx="5213840" cy="1862380"/>
            <a:chOff x="4077546" y="2422647"/>
            <a:chExt cx="5213840" cy="1862380"/>
          </a:xfrm>
        </p:grpSpPr>
        <p:pic>
          <p:nvPicPr>
            <p:cNvPr id="939" name="Google Shape;939;p43"/>
            <p:cNvPicPr preferRelativeResize="0"/>
            <p:nvPr/>
          </p:nvPicPr>
          <p:blipFill rotWithShape="1">
            <a:blip r:embed="rId3">
              <a:alphaModFix/>
            </a:blip>
            <a:srcRect b="0" l="0" r="0" t="0"/>
            <a:stretch/>
          </p:blipFill>
          <p:spPr>
            <a:xfrm>
              <a:off x="4799186" y="2697068"/>
              <a:ext cx="2307762" cy="1099657"/>
            </a:xfrm>
            <a:prstGeom prst="rect">
              <a:avLst/>
            </a:prstGeom>
            <a:noFill/>
            <a:ln>
              <a:noFill/>
            </a:ln>
          </p:spPr>
        </p:pic>
        <p:sp>
          <p:nvSpPr>
            <p:cNvPr id="940" name="Google Shape;940;p43"/>
            <p:cNvSpPr txBox="1"/>
            <p:nvPr/>
          </p:nvSpPr>
          <p:spPr>
            <a:xfrm>
              <a:off x="5426565" y="2422647"/>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cxnSp>
          <p:nvCxnSpPr>
            <p:cNvPr id="941" name="Google Shape;941;p43"/>
            <p:cNvCxnSpPr/>
            <p:nvPr/>
          </p:nvCxnSpPr>
          <p:spPr>
            <a:xfrm>
              <a:off x="4791386" y="2669446"/>
              <a:ext cx="4500000" cy="1332000"/>
            </a:xfrm>
            <a:prstGeom prst="bentConnector3">
              <a:avLst>
                <a:gd fmla="val 77" name="adj1"/>
              </a:avLst>
            </a:prstGeom>
            <a:noFill/>
            <a:ln cap="flat" cmpd="sng" w="31750">
              <a:solidFill>
                <a:srgbClr val="1F45BC"/>
              </a:solidFill>
              <a:prstDash val="solid"/>
              <a:miter lim="800000"/>
              <a:headEnd len="med" w="med" type="triangle"/>
              <a:tailEnd len="med" w="med" type="triangle"/>
            </a:ln>
          </p:spPr>
        </p:cxnSp>
        <p:sp>
          <p:nvSpPr>
            <p:cNvPr id="942" name="Google Shape;942;p43"/>
            <p:cNvSpPr/>
            <p:nvPr/>
          </p:nvSpPr>
          <p:spPr>
            <a:xfrm>
              <a:off x="4966349" y="2759379"/>
              <a:ext cx="146386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66A1FE"/>
                  </a:solidFill>
                  <a:latin typeface="Arial"/>
                  <a:ea typeface="Arial"/>
                  <a:cs typeface="Arial"/>
                  <a:sym typeface="Arial"/>
                </a:rPr>
                <a:t>Mở rộng quy mô</a:t>
              </a:r>
              <a:endParaRPr sz="1400">
                <a:solidFill>
                  <a:srgbClr val="66A1FE"/>
                </a:solidFill>
                <a:latin typeface="Arial"/>
                <a:ea typeface="Arial"/>
                <a:cs typeface="Arial"/>
                <a:sym typeface="Arial"/>
              </a:endParaRPr>
            </a:p>
          </p:txBody>
        </p:sp>
        <p:sp>
          <p:nvSpPr>
            <p:cNvPr id="943" name="Google Shape;943;p43"/>
            <p:cNvSpPr/>
            <p:nvPr/>
          </p:nvSpPr>
          <p:spPr>
            <a:xfrm>
              <a:off x="8354943" y="4008028"/>
              <a:ext cx="822661"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1F45BC"/>
                  </a:solidFill>
                  <a:latin typeface="Arial"/>
                  <a:ea typeface="Arial"/>
                  <a:cs typeface="Arial"/>
                  <a:sym typeface="Arial"/>
                </a:rPr>
                <a:t>Khả năng</a:t>
              </a:r>
              <a:endParaRPr sz="1200">
                <a:solidFill>
                  <a:srgbClr val="1F45BC"/>
                </a:solidFill>
                <a:latin typeface="Arial"/>
                <a:ea typeface="Arial"/>
                <a:cs typeface="Arial"/>
                <a:sym typeface="Arial"/>
              </a:endParaRPr>
            </a:p>
          </p:txBody>
        </p:sp>
        <p:sp>
          <p:nvSpPr>
            <p:cNvPr id="944" name="Google Shape;944;p43"/>
            <p:cNvSpPr/>
            <p:nvPr/>
          </p:nvSpPr>
          <p:spPr>
            <a:xfrm>
              <a:off x="4077546" y="2824415"/>
              <a:ext cx="73859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1F45BC"/>
                  </a:solidFill>
                  <a:latin typeface="Arial"/>
                  <a:ea typeface="Arial"/>
                  <a:cs typeface="Arial"/>
                  <a:sym typeface="Arial"/>
                </a:rPr>
                <a:t>Chi phí</a:t>
              </a:r>
              <a:endParaRPr sz="1200">
                <a:solidFill>
                  <a:srgbClr val="1F45BC"/>
                </a:solidFill>
                <a:latin typeface="Arial"/>
                <a:ea typeface="Arial"/>
                <a:cs typeface="Arial"/>
                <a:sym typeface="Arial"/>
              </a:endParaRPr>
            </a:p>
          </p:txBody>
        </p:sp>
        <p:grpSp>
          <p:nvGrpSpPr>
            <p:cNvPr id="945" name="Google Shape;945;p43"/>
            <p:cNvGrpSpPr/>
            <p:nvPr/>
          </p:nvGrpSpPr>
          <p:grpSpPr>
            <a:xfrm>
              <a:off x="5068165" y="3453631"/>
              <a:ext cx="412617" cy="416945"/>
              <a:chOff x="3913109" y="5351273"/>
              <a:chExt cx="913592" cy="622545"/>
            </a:xfrm>
          </p:grpSpPr>
          <p:pic>
            <p:nvPicPr>
              <p:cNvPr id="946" name="Google Shape;946;p43"/>
              <p:cNvPicPr preferRelativeResize="0"/>
              <p:nvPr/>
            </p:nvPicPr>
            <p:blipFill rotWithShape="1">
              <a:blip r:embed="rId4">
                <a:alphaModFix/>
              </a:blip>
              <a:srcRect b="0" l="0" r="0" t="0"/>
              <a:stretch/>
            </p:blipFill>
            <p:spPr>
              <a:xfrm>
                <a:off x="3913109" y="5749469"/>
                <a:ext cx="901076" cy="224349"/>
              </a:xfrm>
              <a:prstGeom prst="rect">
                <a:avLst/>
              </a:prstGeom>
              <a:noFill/>
              <a:ln>
                <a:noFill/>
              </a:ln>
            </p:spPr>
          </p:pic>
          <p:pic>
            <p:nvPicPr>
              <p:cNvPr id="947" name="Google Shape;947;p43"/>
              <p:cNvPicPr preferRelativeResize="0"/>
              <p:nvPr/>
            </p:nvPicPr>
            <p:blipFill rotWithShape="1">
              <a:blip r:embed="rId4">
                <a:alphaModFix/>
              </a:blip>
              <a:srcRect b="0" l="0" r="0" t="0"/>
              <a:stretch/>
            </p:blipFill>
            <p:spPr>
              <a:xfrm>
                <a:off x="3925626" y="5553945"/>
                <a:ext cx="901075" cy="224349"/>
              </a:xfrm>
              <a:prstGeom prst="rect">
                <a:avLst/>
              </a:prstGeom>
              <a:noFill/>
              <a:ln>
                <a:noFill/>
              </a:ln>
            </p:spPr>
          </p:pic>
          <p:pic>
            <p:nvPicPr>
              <p:cNvPr id="948" name="Google Shape;948;p43"/>
              <p:cNvPicPr preferRelativeResize="0"/>
              <p:nvPr/>
            </p:nvPicPr>
            <p:blipFill rotWithShape="1">
              <a:blip r:embed="rId4">
                <a:alphaModFix/>
              </a:blip>
              <a:srcRect b="0" l="0" r="0" t="0"/>
              <a:stretch/>
            </p:blipFill>
            <p:spPr>
              <a:xfrm>
                <a:off x="3921979" y="5351273"/>
                <a:ext cx="901075" cy="224349"/>
              </a:xfrm>
              <a:prstGeom prst="rect">
                <a:avLst/>
              </a:prstGeom>
              <a:noFill/>
              <a:ln>
                <a:noFill/>
              </a:ln>
            </p:spPr>
          </p:pic>
        </p:grpSp>
        <p:grpSp>
          <p:nvGrpSpPr>
            <p:cNvPr id="949" name="Google Shape;949;p43"/>
            <p:cNvGrpSpPr/>
            <p:nvPr/>
          </p:nvGrpSpPr>
          <p:grpSpPr>
            <a:xfrm>
              <a:off x="5882674" y="3282037"/>
              <a:ext cx="639123" cy="594803"/>
              <a:chOff x="3913109" y="5357870"/>
              <a:chExt cx="901077" cy="615948"/>
            </a:xfrm>
          </p:grpSpPr>
          <p:pic>
            <p:nvPicPr>
              <p:cNvPr id="950" name="Google Shape;950;p43"/>
              <p:cNvPicPr preferRelativeResize="0"/>
              <p:nvPr/>
            </p:nvPicPr>
            <p:blipFill rotWithShape="1">
              <a:blip r:embed="rId5">
                <a:alphaModFix/>
              </a:blip>
              <a:srcRect b="0" l="0" r="0" t="0"/>
              <a:stretch/>
            </p:blipFill>
            <p:spPr>
              <a:xfrm>
                <a:off x="3913109" y="5749469"/>
                <a:ext cx="901077" cy="224349"/>
              </a:xfrm>
              <a:prstGeom prst="rect">
                <a:avLst/>
              </a:prstGeom>
              <a:noFill/>
              <a:ln>
                <a:noFill/>
              </a:ln>
            </p:spPr>
          </p:pic>
          <p:pic>
            <p:nvPicPr>
              <p:cNvPr id="951" name="Google Shape;951;p43"/>
              <p:cNvPicPr preferRelativeResize="0"/>
              <p:nvPr/>
            </p:nvPicPr>
            <p:blipFill rotWithShape="1">
              <a:blip r:embed="rId5">
                <a:alphaModFix/>
              </a:blip>
              <a:srcRect b="0" l="0" r="0" t="0"/>
              <a:stretch/>
            </p:blipFill>
            <p:spPr>
              <a:xfrm>
                <a:off x="3913109" y="5557788"/>
                <a:ext cx="901077" cy="224349"/>
              </a:xfrm>
              <a:prstGeom prst="rect">
                <a:avLst/>
              </a:prstGeom>
              <a:noFill/>
              <a:ln>
                <a:noFill/>
              </a:ln>
            </p:spPr>
          </p:pic>
          <p:pic>
            <p:nvPicPr>
              <p:cNvPr id="952" name="Google Shape;952;p43"/>
              <p:cNvPicPr preferRelativeResize="0"/>
              <p:nvPr/>
            </p:nvPicPr>
            <p:blipFill rotWithShape="1">
              <a:blip r:embed="rId5">
                <a:alphaModFix/>
              </a:blip>
              <a:srcRect b="0" l="0" r="0" t="0"/>
              <a:stretch/>
            </p:blipFill>
            <p:spPr>
              <a:xfrm>
                <a:off x="3913109" y="5357870"/>
                <a:ext cx="901077" cy="224349"/>
              </a:xfrm>
              <a:prstGeom prst="rect">
                <a:avLst/>
              </a:prstGeom>
              <a:noFill/>
              <a:ln>
                <a:noFill/>
              </a:ln>
            </p:spPr>
          </p:pic>
        </p:grpSp>
        <p:grpSp>
          <p:nvGrpSpPr>
            <p:cNvPr id="953" name="Google Shape;953;p43"/>
            <p:cNvGrpSpPr/>
            <p:nvPr/>
          </p:nvGrpSpPr>
          <p:grpSpPr>
            <a:xfrm>
              <a:off x="7142988" y="2686858"/>
              <a:ext cx="1032778" cy="1115091"/>
              <a:chOff x="4001750" y="5352984"/>
              <a:chExt cx="901076" cy="620834"/>
            </a:xfrm>
          </p:grpSpPr>
          <p:pic>
            <p:nvPicPr>
              <p:cNvPr id="954" name="Google Shape;954;p43"/>
              <p:cNvPicPr preferRelativeResize="0"/>
              <p:nvPr/>
            </p:nvPicPr>
            <p:blipFill rotWithShape="1">
              <a:blip r:embed="rId5">
                <a:alphaModFix/>
              </a:blip>
              <a:srcRect b="0" l="0" r="0" t="0"/>
              <a:stretch/>
            </p:blipFill>
            <p:spPr>
              <a:xfrm>
                <a:off x="4001750" y="5749469"/>
                <a:ext cx="901076" cy="224349"/>
              </a:xfrm>
              <a:prstGeom prst="rect">
                <a:avLst/>
              </a:prstGeom>
              <a:noFill/>
              <a:ln>
                <a:noFill/>
              </a:ln>
            </p:spPr>
          </p:pic>
          <p:pic>
            <p:nvPicPr>
              <p:cNvPr id="955" name="Google Shape;955;p43"/>
              <p:cNvPicPr preferRelativeResize="0"/>
              <p:nvPr/>
            </p:nvPicPr>
            <p:blipFill rotWithShape="1">
              <a:blip r:embed="rId5">
                <a:alphaModFix/>
              </a:blip>
              <a:srcRect b="0" l="0" r="0" t="0"/>
              <a:stretch/>
            </p:blipFill>
            <p:spPr>
              <a:xfrm>
                <a:off x="4001750" y="5557461"/>
                <a:ext cx="901076" cy="224349"/>
              </a:xfrm>
              <a:prstGeom prst="rect">
                <a:avLst/>
              </a:prstGeom>
              <a:noFill/>
              <a:ln>
                <a:noFill/>
              </a:ln>
            </p:spPr>
          </p:pic>
          <p:pic>
            <p:nvPicPr>
              <p:cNvPr id="956" name="Google Shape;956;p43"/>
              <p:cNvPicPr preferRelativeResize="0"/>
              <p:nvPr/>
            </p:nvPicPr>
            <p:blipFill rotWithShape="1">
              <a:blip r:embed="rId5">
                <a:alphaModFix/>
              </a:blip>
              <a:srcRect b="0" l="0" r="0" t="0"/>
              <a:stretch/>
            </p:blipFill>
            <p:spPr>
              <a:xfrm>
                <a:off x="4001750" y="5352984"/>
                <a:ext cx="901076" cy="224349"/>
              </a:xfrm>
              <a:prstGeom prst="rect">
                <a:avLst/>
              </a:prstGeom>
              <a:noFill/>
              <a:ln>
                <a:noFill/>
              </a:ln>
            </p:spPr>
          </p:pic>
        </p:grpSp>
      </p:grpSp>
      <p:grpSp>
        <p:nvGrpSpPr>
          <p:cNvPr id="957" name="Google Shape;957;p43"/>
          <p:cNvGrpSpPr/>
          <p:nvPr/>
        </p:nvGrpSpPr>
        <p:grpSpPr>
          <a:xfrm>
            <a:off x="4060594" y="4544355"/>
            <a:ext cx="5230792" cy="1615581"/>
            <a:chOff x="4060594" y="4544355"/>
            <a:chExt cx="5230792" cy="1615581"/>
          </a:xfrm>
        </p:grpSpPr>
        <p:pic>
          <p:nvPicPr>
            <p:cNvPr id="958" name="Google Shape;958;p43"/>
            <p:cNvPicPr preferRelativeResize="0"/>
            <p:nvPr/>
          </p:nvPicPr>
          <p:blipFill rotWithShape="1">
            <a:blip r:embed="rId6">
              <a:alphaModFix/>
            </a:blip>
            <a:srcRect b="0" l="0" r="0" t="0"/>
            <a:stretch/>
          </p:blipFill>
          <p:spPr>
            <a:xfrm>
              <a:off x="4796836" y="5223817"/>
              <a:ext cx="3871275" cy="619022"/>
            </a:xfrm>
            <a:prstGeom prst="rect">
              <a:avLst/>
            </a:prstGeom>
            <a:noFill/>
            <a:ln>
              <a:noFill/>
            </a:ln>
          </p:spPr>
        </p:pic>
        <p:cxnSp>
          <p:nvCxnSpPr>
            <p:cNvPr id="959" name="Google Shape;959;p43"/>
            <p:cNvCxnSpPr/>
            <p:nvPr/>
          </p:nvCxnSpPr>
          <p:spPr>
            <a:xfrm>
              <a:off x="4791386" y="4544355"/>
              <a:ext cx="4500000" cy="1332000"/>
            </a:xfrm>
            <a:prstGeom prst="bentConnector3">
              <a:avLst>
                <a:gd fmla="val 77" name="adj1"/>
              </a:avLst>
            </a:prstGeom>
            <a:noFill/>
            <a:ln cap="flat" cmpd="sng" w="31750">
              <a:solidFill>
                <a:srgbClr val="1F45BC"/>
              </a:solidFill>
              <a:prstDash val="solid"/>
              <a:miter lim="800000"/>
              <a:headEnd len="med" w="med" type="triangle"/>
              <a:tailEnd len="med" w="med" type="triangle"/>
            </a:ln>
          </p:spPr>
        </p:cxnSp>
        <p:sp>
          <p:nvSpPr>
            <p:cNvPr id="960" name="Google Shape;960;p43"/>
            <p:cNvSpPr/>
            <p:nvPr/>
          </p:nvSpPr>
          <p:spPr>
            <a:xfrm>
              <a:off x="4931885" y="4640863"/>
              <a:ext cx="167706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66A1FE"/>
                  </a:solidFill>
                  <a:latin typeface="Arial"/>
                  <a:ea typeface="Arial"/>
                  <a:cs typeface="Arial"/>
                  <a:sym typeface="Arial"/>
                </a:rPr>
                <a:t>Nhân rộng quy mô </a:t>
              </a:r>
              <a:endParaRPr sz="1400">
                <a:solidFill>
                  <a:srgbClr val="66A1FE"/>
                </a:solidFill>
                <a:latin typeface="Arial"/>
                <a:ea typeface="Arial"/>
                <a:cs typeface="Arial"/>
                <a:sym typeface="Arial"/>
              </a:endParaRPr>
            </a:p>
          </p:txBody>
        </p:sp>
        <p:sp>
          <p:nvSpPr>
            <p:cNvPr id="961" name="Google Shape;961;p43"/>
            <p:cNvSpPr/>
            <p:nvPr/>
          </p:nvSpPr>
          <p:spPr>
            <a:xfrm>
              <a:off x="8354943" y="5882937"/>
              <a:ext cx="822661"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1F45BC"/>
                  </a:solidFill>
                  <a:latin typeface="Arial"/>
                  <a:ea typeface="Arial"/>
                  <a:cs typeface="Arial"/>
                  <a:sym typeface="Arial"/>
                </a:rPr>
                <a:t>Khả năng</a:t>
              </a:r>
              <a:endParaRPr sz="1200">
                <a:solidFill>
                  <a:srgbClr val="1F45BC"/>
                </a:solidFill>
                <a:latin typeface="Arial"/>
                <a:ea typeface="Arial"/>
                <a:cs typeface="Arial"/>
                <a:sym typeface="Arial"/>
              </a:endParaRPr>
            </a:p>
          </p:txBody>
        </p:sp>
        <p:sp>
          <p:nvSpPr>
            <p:cNvPr id="962" name="Google Shape;962;p43"/>
            <p:cNvSpPr/>
            <p:nvPr/>
          </p:nvSpPr>
          <p:spPr>
            <a:xfrm>
              <a:off x="4060594" y="4647149"/>
              <a:ext cx="73859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1F45BC"/>
                  </a:solidFill>
                  <a:latin typeface="Arial"/>
                  <a:ea typeface="Arial"/>
                  <a:cs typeface="Arial"/>
                  <a:sym typeface="Arial"/>
                </a:rPr>
                <a:t>Chi phí</a:t>
              </a:r>
              <a:endParaRPr sz="1200">
                <a:solidFill>
                  <a:srgbClr val="1F45BC"/>
                </a:solidFill>
                <a:latin typeface="Arial"/>
                <a:ea typeface="Arial"/>
                <a:cs typeface="Arial"/>
                <a:sym typeface="Arial"/>
              </a:endParaRPr>
            </a:p>
          </p:txBody>
        </p:sp>
        <p:grpSp>
          <p:nvGrpSpPr>
            <p:cNvPr id="963" name="Google Shape;963;p43"/>
            <p:cNvGrpSpPr/>
            <p:nvPr/>
          </p:nvGrpSpPr>
          <p:grpSpPr>
            <a:xfrm>
              <a:off x="4991611" y="4870417"/>
              <a:ext cx="3338883" cy="951380"/>
              <a:chOff x="4991611" y="4870417"/>
              <a:chExt cx="3338883" cy="951380"/>
            </a:xfrm>
          </p:grpSpPr>
          <p:grpSp>
            <p:nvGrpSpPr>
              <p:cNvPr id="964" name="Google Shape;964;p43"/>
              <p:cNvGrpSpPr/>
              <p:nvPr/>
            </p:nvGrpSpPr>
            <p:grpSpPr>
              <a:xfrm>
                <a:off x="4991611" y="5514276"/>
                <a:ext cx="304329" cy="307521"/>
                <a:chOff x="3913109" y="5351273"/>
                <a:chExt cx="913592" cy="622545"/>
              </a:xfrm>
            </p:grpSpPr>
            <p:pic>
              <p:nvPicPr>
                <p:cNvPr id="965" name="Google Shape;965;p43"/>
                <p:cNvPicPr preferRelativeResize="0"/>
                <p:nvPr/>
              </p:nvPicPr>
              <p:blipFill rotWithShape="1">
                <a:blip r:embed="rId4">
                  <a:alphaModFix/>
                </a:blip>
                <a:srcRect b="0" l="0" r="0" t="0"/>
                <a:stretch/>
              </p:blipFill>
              <p:spPr>
                <a:xfrm>
                  <a:off x="3913109" y="5749469"/>
                  <a:ext cx="901076" cy="224349"/>
                </a:xfrm>
                <a:prstGeom prst="rect">
                  <a:avLst/>
                </a:prstGeom>
                <a:noFill/>
                <a:ln>
                  <a:noFill/>
                </a:ln>
              </p:spPr>
            </p:pic>
            <p:pic>
              <p:nvPicPr>
                <p:cNvPr id="966" name="Google Shape;966;p43"/>
                <p:cNvPicPr preferRelativeResize="0"/>
                <p:nvPr/>
              </p:nvPicPr>
              <p:blipFill rotWithShape="1">
                <a:blip r:embed="rId4">
                  <a:alphaModFix/>
                </a:blip>
                <a:srcRect b="0" l="0" r="0" t="0"/>
                <a:stretch/>
              </p:blipFill>
              <p:spPr>
                <a:xfrm>
                  <a:off x="3925626" y="5553945"/>
                  <a:ext cx="901075" cy="224349"/>
                </a:xfrm>
                <a:prstGeom prst="rect">
                  <a:avLst/>
                </a:prstGeom>
                <a:noFill/>
                <a:ln>
                  <a:noFill/>
                </a:ln>
              </p:spPr>
            </p:pic>
            <p:pic>
              <p:nvPicPr>
                <p:cNvPr id="967" name="Google Shape;967;p43"/>
                <p:cNvPicPr preferRelativeResize="0"/>
                <p:nvPr/>
              </p:nvPicPr>
              <p:blipFill rotWithShape="1">
                <a:blip r:embed="rId4">
                  <a:alphaModFix/>
                </a:blip>
                <a:srcRect b="0" l="0" r="0" t="0"/>
                <a:stretch/>
              </p:blipFill>
              <p:spPr>
                <a:xfrm>
                  <a:off x="3921979" y="5351273"/>
                  <a:ext cx="901075" cy="224349"/>
                </a:xfrm>
                <a:prstGeom prst="rect">
                  <a:avLst/>
                </a:prstGeom>
                <a:noFill/>
                <a:ln>
                  <a:noFill/>
                </a:ln>
              </p:spPr>
            </p:pic>
          </p:grpSp>
          <p:grpSp>
            <p:nvGrpSpPr>
              <p:cNvPr id="968" name="Google Shape;968;p43"/>
              <p:cNvGrpSpPr/>
              <p:nvPr/>
            </p:nvGrpSpPr>
            <p:grpSpPr>
              <a:xfrm>
                <a:off x="5563807" y="5192864"/>
                <a:ext cx="620298" cy="628933"/>
                <a:chOff x="5068165" y="5710693"/>
                <a:chExt cx="620298" cy="628933"/>
              </a:xfrm>
            </p:grpSpPr>
            <p:grpSp>
              <p:nvGrpSpPr>
                <p:cNvPr id="969" name="Google Shape;969;p43"/>
                <p:cNvGrpSpPr/>
                <p:nvPr/>
              </p:nvGrpSpPr>
              <p:grpSpPr>
                <a:xfrm>
                  <a:off x="5068165" y="6032105"/>
                  <a:ext cx="620298" cy="307521"/>
                  <a:chOff x="5068165" y="6032105"/>
                  <a:chExt cx="620298" cy="307521"/>
                </a:xfrm>
              </p:grpSpPr>
              <p:grpSp>
                <p:nvGrpSpPr>
                  <p:cNvPr id="970" name="Google Shape;970;p43"/>
                  <p:cNvGrpSpPr/>
                  <p:nvPr/>
                </p:nvGrpSpPr>
                <p:grpSpPr>
                  <a:xfrm>
                    <a:off x="5068165" y="6032105"/>
                    <a:ext cx="304329" cy="307521"/>
                    <a:chOff x="3913109" y="5351273"/>
                    <a:chExt cx="913592" cy="622545"/>
                  </a:xfrm>
                </p:grpSpPr>
                <p:pic>
                  <p:nvPicPr>
                    <p:cNvPr id="971" name="Google Shape;971;p43"/>
                    <p:cNvPicPr preferRelativeResize="0"/>
                    <p:nvPr/>
                  </p:nvPicPr>
                  <p:blipFill rotWithShape="1">
                    <a:blip r:embed="rId4">
                      <a:alphaModFix/>
                    </a:blip>
                    <a:srcRect b="0" l="0" r="0" t="0"/>
                    <a:stretch/>
                  </p:blipFill>
                  <p:spPr>
                    <a:xfrm>
                      <a:off x="3913109" y="5749469"/>
                      <a:ext cx="901076" cy="224349"/>
                    </a:xfrm>
                    <a:prstGeom prst="rect">
                      <a:avLst/>
                    </a:prstGeom>
                    <a:noFill/>
                    <a:ln>
                      <a:noFill/>
                    </a:ln>
                  </p:spPr>
                </p:pic>
                <p:pic>
                  <p:nvPicPr>
                    <p:cNvPr id="972" name="Google Shape;972;p43"/>
                    <p:cNvPicPr preferRelativeResize="0"/>
                    <p:nvPr/>
                  </p:nvPicPr>
                  <p:blipFill rotWithShape="1">
                    <a:blip r:embed="rId4">
                      <a:alphaModFix/>
                    </a:blip>
                    <a:srcRect b="0" l="0" r="0" t="0"/>
                    <a:stretch/>
                  </p:blipFill>
                  <p:spPr>
                    <a:xfrm>
                      <a:off x="3925626" y="5553945"/>
                      <a:ext cx="901075" cy="224349"/>
                    </a:xfrm>
                    <a:prstGeom prst="rect">
                      <a:avLst/>
                    </a:prstGeom>
                    <a:noFill/>
                    <a:ln>
                      <a:noFill/>
                    </a:ln>
                  </p:spPr>
                </p:pic>
                <p:pic>
                  <p:nvPicPr>
                    <p:cNvPr id="973" name="Google Shape;973;p43"/>
                    <p:cNvPicPr preferRelativeResize="0"/>
                    <p:nvPr/>
                  </p:nvPicPr>
                  <p:blipFill rotWithShape="1">
                    <a:blip r:embed="rId4">
                      <a:alphaModFix/>
                    </a:blip>
                    <a:srcRect b="0" l="0" r="0" t="0"/>
                    <a:stretch/>
                  </p:blipFill>
                  <p:spPr>
                    <a:xfrm>
                      <a:off x="3921979" y="5351273"/>
                      <a:ext cx="901075" cy="224349"/>
                    </a:xfrm>
                    <a:prstGeom prst="rect">
                      <a:avLst/>
                    </a:prstGeom>
                    <a:noFill/>
                    <a:ln>
                      <a:noFill/>
                    </a:ln>
                  </p:spPr>
                </p:pic>
              </p:grpSp>
              <p:grpSp>
                <p:nvGrpSpPr>
                  <p:cNvPr id="974" name="Google Shape;974;p43"/>
                  <p:cNvGrpSpPr/>
                  <p:nvPr/>
                </p:nvGrpSpPr>
                <p:grpSpPr>
                  <a:xfrm>
                    <a:off x="5384134" y="6032105"/>
                    <a:ext cx="304329" cy="307521"/>
                    <a:chOff x="3913109" y="5351273"/>
                    <a:chExt cx="913592" cy="622545"/>
                  </a:xfrm>
                </p:grpSpPr>
                <p:pic>
                  <p:nvPicPr>
                    <p:cNvPr id="975" name="Google Shape;975;p43"/>
                    <p:cNvPicPr preferRelativeResize="0"/>
                    <p:nvPr/>
                  </p:nvPicPr>
                  <p:blipFill rotWithShape="1">
                    <a:blip r:embed="rId4">
                      <a:alphaModFix/>
                    </a:blip>
                    <a:srcRect b="0" l="0" r="0" t="0"/>
                    <a:stretch/>
                  </p:blipFill>
                  <p:spPr>
                    <a:xfrm>
                      <a:off x="3913109" y="5749469"/>
                      <a:ext cx="901076" cy="224349"/>
                    </a:xfrm>
                    <a:prstGeom prst="rect">
                      <a:avLst/>
                    </a:prstGeom>
                    <a:noFill/>
                    <a:ln>
                      <a:noFill/>
                    </a:ln>
                  </p:spPr>
                </p:pic>
                <p:pic>
                  <p:nvPicPr>
                    <p:cNvPr id="976" name="Google Shape;976;p43"/>
                    <p:cNvPicPr preferRelativeResize="0"/>
                    <p:nvPr/>
                  </p:nvPicPr>
                  <p:blipFill rotWithShape="1">
                    <a:blip r:embed="rId4">
                      <a:alphaModFix/>
                    </a:blip>
                    <a:srcRect b="0" l="0" r="0" t="0"/>
                    <a:stretch/>
                  </p:blipFill>
                  <p:spPr>
                    <a:xfrm>
                      <a:off x="3925626" y="5553945"/>
                      <a:ext cx="901075" cy="224349"/>
                    </a:xfrm>
                    <a:prstGeom prst="rect">
                      <a:avLst/>
                    </a:prstGeom>
                    <a:noFill/>
                    <a:ln>
                      <a:noFill/>
                    </a:ln>
                  </p:spPr>
                </p:pic>
                <p:pic>
                  <p:nvPicPr>
                    <p:cNvPr id="977" name="Google Shape;977;p43"/>
                    <p:cNvPicPr preferRelativeResize="0"/>
                    <p:nvPr/>
                  </p:nvPicPr>
                  <p:blipFill rotWithShape="1">
                    <a:blip r:embed="rId4">
                      <a:alphaModFix/>
                    </a:blip>
                    <a:srcRect b="0" l="0" r="0" t="0"/>
                    <a:stretch/>
                  </p:blipFill>
                  <p:spPr>
                    <a:xfrm>
                      <a:off x="3921979" y="5351273"/>
                      <a:ext cx="901075" cy="224349"/>
                    </a:xfrm>
                    <a:prstGeom prst="rect">
                      <a:avLst/>
                    </a:prstGeom>
                    <a:noFill/>
                    <a:ln>
                      <a:noFill/>
                    </a:ln>
                  </p:spPr>
                </p:pic>
              </p:grpSp>
            </p:grpSp>
            <p:grpSp>
              <p:nvGrpSpPr>
                <p:cNvPr id="978" name="Google Shape;978;p43"/>
                <p:cNvGrpSpPr/>
                <p:nvPr/>
              </p:nvGrpSpPr>
              <p:grpSpPr>
                <a:xfrm>
                  <a:off x="5068165" y="5710693"/>
                  <a:ext cx="620298" cy="307521"/>
                  <a:chOff x="5068165" y="6032105"/>
                  <a:chExt cx="620298" cy="307521"/>
                </a:xfrm>
              </p:grpSpPr>
              <p:grpSp>
                <p:nvGrpSpPr>
                  <p:cNvPr id="979" name="Google Shape;979;p43"/>
                  <p:cNvGrpSpPr/>
                  <p:nvPr/>
                </p:nvGrpSpPr>
                <p:grpSpPr>
                  <a:xfrm>
                    <a:off x="5068165" y="6032105"/>
                    <a:ext cx="304329" cy="307521"/>
                    <a:chOff x="3913109" y="5351273"/>
                    <a:chExt cx="913592" cy="622545"/>
                  </a:xfrm>
                </p:grpSpPr>
                <p:pic>
                  <p:nvPicPr>
                    <p:cNvPr id="980" name="Google Shape;980;p43"/>
                    <p:cNvPicPr preferRelativeResize="0"/>
                    <p:nvPr/>
                  </p:nvPicPr>
                  <p:blipFill rotWithShape="1">
                    <a:blip r:embed="rId4">
                      <a:alphaModFix/>
                    </a:blip>
                    <a:srcRect b="0" l="0" r="0" t="0"/>
                    <a:stretch/>
                  </p:blipFill>
                  <p:spPr>
                    <a:xfrm>
                      <a:off x="3913109" y="5749469"/>
                      <a:ext cx="901076" cy="224349"/>
                    </a:xfrm>
                    <a:prstGeom prst="rect">
                      <a:avLst/>
                    </a:prstGeom>
                    <a:noFill/>
                    <a:ln>
                      <a:noFill/>
                    </a:ln>
                  </p:spPr>
                </p:pic>
                <p:pic>
                  <p:nvPicPr>
                    <p:cNvPr id="981" name="Google Shape;981;p43"/>
                    <p:cNvPicPr preferRelativeResize="0"/>
                    <p:nvPr/>
                  </p:nvPicPr>
                  <p:blipFill rotWithShape="1">
                    <a:blip r:embed="rId4">
                      <a:alphaModFix/>
                    </a:blip>
                    <a:srcRect b="0" l="0" r="0" t="0"/>
                    <a:stretch/>
                  </p:blipFill>
                  <p:spPr>
                    <a:xfrm>
                      <a:off x="3925626" y="5553945"/>
                      <a:ext cx="901075" cy="224349"/>
                    </a:xfrm>
                    <a:prstGeom prst="rect">
                      <a:avLst/>
                    </a:prstGeom>
                    <a:noFill/>
                    <a:ln>
                      <a:noFill/>
                    </a:ln>
                  </p:spPr>
                </p:pic>
                <p:pic>
                  <p:nvPicPr>
                    <p:cNvPr id="982" name="Google Shape;982;p43"/>
                    <p:cNvPicPr preferRelativeResize="0"/>
                    <p:nvPr/>
                  </p:nvPicPr>
                  <p:blipFill rotWithShape="1">
                    <a:blip r:embed="rId4">
                      <a:alphaModFix/>
                    </a:blip>
                    <a:srcRect b="0" l="0" r="0" t="0"/>
                    <a:stretch/>
                  </p:blipFill>
                  <p:spPr>
                    <a:xfrm>
                      <a:off x="3921979" y="5351273"/>
                      <a:ext cx="901075" cy="224349"/>
                    </a:xfrm>
                    <a:prstGeom prst="rect">
                      <a:avLst/>
                    </a:prstGeom>
                    <a:noFill/>
                    <a:ln>
                      <a:noFill/>
                    </a:ln>
                  </p:spPr>
                </p:pic>
              </p:grpSp>
              <p:grpSp>
                <p:nvGrpSpPr>
                  <p:cNvPr id="983" name="Google Shape;983;p43"/>
                  <p:cNvGrpSpPr/>
                  <p:nvPr/>
                </p:nvGrpSpPr>
                <p:grpSpPr>
                  <a:xfrm>
                    <a:off x="5384134" y="6032105"/>
                    <a:ext cx="304329" cy="307521"/>
                    <a:chOff x="3913109" y="5351273"/>
                    <a:chExt cx="913592" cy="622545"/>
                  </a:xfrm>
                </p:grpSpPr>
                <p:pic>
                  <p:nvPicPr>
                    <p:cNvPr id="984" name="Google Shape;984;p43"/>
                    <p:cNvPicPr preferRelativeResize="0"/>
                    <p:nvPr/>
                  </p:nvPicPr>
                  <p:blipFill rotWithShape="1">
                    <a:blip r:embed="rId4">
                      <a:alphaModFix/>
                    </a:blip>
                    <a:srcRect b="0" l="0" r="0" t="0"/>
                    <a:stretch/>
                  </p:blipFill>
                  <p:spPr>
                    <a:xfrm>
                      <a:off x="3913109" y="5749469"/>
                      <a:ext cx="901076" cy="224349"/>
                    </a:xfrm>
                    <a:prstGeom prst="rect">
                      <a:avLst/>
                    </a:prstGeom>
                    <a:noFill/>
                    <a:ln>
                      <a:noFill/>
                    </a:ln>
                  </p:spPr>
                </p:pic>
                <p:pic>
                  <p:nvPicPr>
                    <p:cNvPr id="985" name="Google Shape;985;p43"/>
                    <p:cNvPicPr preferRelativeResize="0"/>
                    <p:nvPr/>
                  </p:nvPicPr>
                  <p:blipFill rotWithShape="1">
                    <a:blip r:embed="rId4">
                      <a:alphaModFix/>
                    </a:blip>
                    <a:srcRect b="0" l="0" r="0" t="0"/>
                    <a:stretch/>
                  </p:blipFill>
                  <p:spPr>
                    <a:xfrm>
                      <a:off x="3925626" y="5553945"/>
                      <a:ext cx="901075" cy="224349"/>
                    </a:xfrm>
                    <a:prstGeom prst="rect">
                      <a:avLst/>
                    </a:prstGeom>
                    <a:noFill/>
                    <a:ln>
                      <a:noFill/>
                    </a:ln>
                  </p:spPr>
                </p:pic>
                <p:pic>
                  <p:nvPicPr>
                    <p:cNvPr id="986" name="Google Shape;986;p43"/>
                    <p:cNvPicPr preferRelativeResize="0"/>
                    <p:nvPr/>
                  </p:nvPicPr>
                  <p:blipFill rotWithShape="1">
                    <a:blip r:embed="rId4">
                      <a:alphaModFix/>
                    </a:blip>
                    <a:srcRect b="0" l="0" r="0" t="0"/>
                    <a:stretch/>
                  </p:blipFill>
                  <p:spPr>
                    <a:xfrm>
                      <a:off x="3921979" y="5351273"/>
                      <a:ext cx="901075" cy="224349"/>
                    </a:xfrm>
                    <a:prstGeom prst="rect">
                      <a:avLst/>
                    </a:prstGeom>
                    <a:noFill/>
                    <a:ln>
                      <a:noFill/>
                    </a:ln>
                  </p:spPr>
                </p:pic>
              </p:grpSp>
            </p:grpSp>
          </p:grpSp>
          <p:grpSp>
            <p:nvGrpSpPr>
              <p:cNvPr id="987" name="Google Shape;987;p43"/>
              <p:cNvGrpSpPr/>
              <p:nvPr/>
            </p:nvGrpSpPr>
            <p:grpSpPr>
              <a:xfrm>
                <a:off x="6462473" y="4870417"/>
                <a:ext cx="620298" cy="951380"/>
                <a:chOff x="3890357" y="5070056"/>
                <a:chExt cx="620298" cy="951380"/>
              </a:xfrm>
            </p:grpSpPr>
            <p:grpSp>
              <p:nvGrpSpPr>
                <p:cNvPr id="988" name="Google Shape;988;p43"/>
                <p:cNvGrpSpPr/>
                <p:nvPr/>
              </p:nvGrpSpPr>
              <p:grpSpPr>
                <a:xfrm>
                  <a:off x="3890357" y="5713915"/>
                  <a:ext cx="620298" cy="307521"/>
                  <a:chOff x="5068165" y="6032105"/>
                  <a:chExt cx="620298" cy="307521"/>
                </a:xfrm>
              </p:grpSpPr>
              <p:grpSp>
                <p:nvGrpSpPr>
                  <p:cNvPr id="989" name="Google Shape;989;p43"/>
                  <p:cNvGrpSpPr/>
                  <p:nvPr/>
                </p:nvGrpSpPr>
                <p:grpSpPr>
                  <a:xfrm>
                    <a:off x="5068165" y="6032105"/>
                    <a:ext cx="304329" cy="307521"/>
                    <a:chOff x="3913109" y="5351273"/>
                    <a:chExt cx="913592" cy="622545"/>
                  </a:xfrm>
                </p:grpSpPr>
                <p:pic>
                  <p:nvPicPr>
                    <p:cNvPr id="990" name="Google Shape;990;p43"/>
                    <p:cNvPicPr preferRelativeResize="0"/>
                    <p:nvPr/>
                  </p:nvPicPr>
                  <p:blipFill rotWithShape="1">
                    <a:blip r:embed="rId4">
                      <a:alphaModFix/>
                    </a:blip>
                    <a:srcRect b="0" l="0" r="0" t="0"/>
                    <a:stretch/>
                  </p:blipFill>
                  <p:spPr>
                    <a:xfrm>
                      <a:off x="3913109" y="5749469"/>
                      <a:ext cx="901076" cy="224349"/>
                    </a:xfrm>
                    <a:prstGeom prst="rect">
                      <a:avLst/>
                    </a:prstGeom>
                    <a:noFill/>
                    <a:ln>
                      <a:noFill/>
                    </a:ln>
                  </p:spPr>
                </p:pic>
                <p:pic>
                  <p:nvPicPr>
                    <p:cNvPr id="991" name="Google Shape;991;p43"/>
                    <p:cNvPicPr preferRelativeResize="0"/>
                    <p:nvPr/>
                  </p:nvPicPr>
                  <p:blipFill rotWithShape="1">
                    <a:blip r:embed="rId4">
                      <a:alphaModFix/>
                    </a:blip>
                    <a:srcRect b="0" l="0" r="0" t="0"/>
                    <a:stretch/>
                  </p:blipFill>
                  <p:spPr>
                    <a:xfrm>
                      <a:off x="3925626" y="5553945"/>
                      <a:ext cx="901075" cy="224349"/>
                    </a:xfrm>
                    <a:prstGeom prst="rect">
                      <a:avLst/>
                    </a:prstGeom>
                    <a:noFill/>
                    <a:ln>
                      <a:noFill/>
                    </a:ln>
                  </p:spPr>
                </p:pic>
                <p:pic>
                  <p:nvPicPr>
                    <p:cNvPr id="992" name="Google Shape;992;p43"/>
                    <p:cNvPicPr preferRelativeResize="0"/>
                    <p:nvPr/>
                  </p:nvPicPr>
                  <p:blipFill rotWithShape="1">
                    <a:blip r:embed="rId4">
                      <a:alphaModFix/>
                    </a:blip>
                    <a:srcRect b="0" l="0" r="0" t="0"/>
                    <a:stretch/>
                  </p:blipFill>
                  <p:spPr>
                    <a:xfrm>
                      <a:off x="3921979" y="5351273"/>
                      <a:ext cx="901075" cy="224349"/>
                    </a:xfrm>
                    <a:prstGeom prst="rect">
                      <a:avLst/>
                    </a:prstGeom>
                    <a:noFill/>
                    <a:ln>
                      <a:noFill/>
                    </a:ln>
                  </p:spPr>
                </p:pic>
              </p:grpSp>
              <p:grpSp>
                <p:nvGrpSpPr>
                  <p:cNvPr id="993" name="Google Shape;993;p43"/>
                  <p:cNvGrpSpPr/>
                  <p:nvPr/>
                </p:nvGrpSpPr>
                <p:grpSpPr>
                  <a:xfrm>
                    <a:off x="5384134" y="6032105"/>
                    <a:ext cx="304329" cy="307521"/>
                    <a:chOff x="3913109" y="5351273"/>
                    <a:chExt cx="913592" cy="622545"/>
                  </a:xfrm>
                </p:grpSpPr>
                <p:pic>
                  <p:nvPicPr>
                    <p:cNvPr id="994" name="Google Shape;994;p43"/>
                    <p:cNvPicPr preferRelativeResize="0"/>
                    <p:nvPr/>
                  </p:nvPicPr>
                  <p:blipFill rotWithShape="1">
                    <a:blip r:embed="rId4">
                      <a:alphaModFix/>
                    </a:blip>
                    <a:srcRect b="0" l="0" r="0" t="0"/>
                    <a:stretch/>
                  </p:blipFill>
                  <p:spPr>
                    <a:xfrm>
                      <a:off x="3913109" y="5749469"/>
                      <a:ext cx="901076" cy="224349"/>
                    </a:xfrm>
                    <a:prstGeom prst="rect">
                      <a:avLst/>
                    </a:prstGeom>
                    <a:noFill/>
                    <a:ln>
                      <a:noFill/>
                    </a:ln>
                  </p:spPr>
                </p:pic>
                <p:pic>
                  <p:nvPicPr>
                    <p:cNvPr id="995" name="Google Shape;995;p43"/>
                    <p:cNvPicPr preferRelativeResize="0"/>
                    <p:nvPr/>
                  </p:nvPicPr>
                  <p:blipFill rotWithShape="1">
                    <a:blip r:embed="rId4">
                      <a:alphaModFix/>
                    </a:blip>
                    <a:srcRect b="0" l="0" r="0" t="0"/>
                    <a:stretch/>
                  </p:blipFill>
                  <p:spPr>
                    <a:xfrm>
                      <a:off x="3925626" y="5553945"/>
                      <a:ext cx="901075" cy="224349"/>
                    </a:xfrm>
                    <a:prstGeom prst="rect">
                      <a:avLst/>
                    </a:prstGeom>
                    <a:noFill/>
                    <a:ln>
                      <a:noFill/>
                    </a:ln>
                  </p:spPr>
                </p:pic>
                <p:pic>
                  <p:nvPicPr>
                    <p:cNvPr id="996" name="Google Shape;996;p43"/>
                    <p:cNvPicPr preferRelativeResize="0"/>
                    <p:nvPr/>
                  </p:nvPicPr>
                  <p:blipFill rotWithShape="1">
                    <a:blip r:embed="rId4">
                      <a:alphaModFix/>
                    </a:blip>
                    <a:srcRect b="0" l="0" r="0" t="0"/>
                    <a:stretch/>
                  </p:blipFill>
                  <p:spPr>
                    <a:xfrm>
                      <a:off x="3921979" y="5351273"/>
                      <a:ext cx="901075" cy="224349"/>
                    </a:xfrm>
                    <a:prstGeom prst="rect">
                      <a:avLst/>
                    </a:prstGeom>
                    <a:noFill/>
                    <a:ln>
                      <a:noFill/>
                    </a:ln>
                  </p:spPr>
                </p:pic>
              </p:grpSp>
            </p:grpSp>
            <p:grpSp>
              <p:nvGrpSpPr>
                <p:cNvPr id="997" name="Google Shape;997;p43"/>
                <p:cNvGrpSpPr/>
                <p:nvPr/>
              </p:nvGrpSpPr>
              <p:grpSpPr>
                <a:xfrm>
                  <a:off x="3890357" y="5392503"/>
                  <a:ext cx="620298" cy="307521"/>
                  <a:chOff x="5068165" y="6032105"/>
                  <a:chExt cx="620298" cy="307521"/>
                </a:xfrm>
              </p:grpSpPr>
              <p:grpSp>
                <p:nvGrpSpPr>
                  <p:cNvPr id="998" name="Google Shape;998;p43"/>
                  <p:cNvGrpSpPr/>
                  <p:nvPr/>
                </p:nvGrpSpPr>
                <p:grpSpPr>
                  <a:xfrm>
                    <a:off x="5068165" y="6032105"/>
                    <a:ext cx="304329" cy="307521"/>
                    <a:chOff x="3913109" y="5351273"/>
                    <a:chExt cx="913592" cy="622545"/>
                  </a:xfrm>
                </p:grpSpPr>
                <p:pic>
                  <p:nvPicPr>
                    <p:cNvPr id="999" name="Google Shape;999;p43"/>
                    <p:cNvPicPr preferRelativeResize="0"/>
                    <p:nvPr/>
                  </p:nvPicPr>
                  <p:blipFill rotWithShape="1">
                    <a:blip r:embed="rId4">
                      <a:alphaModFix/>
                    </a:blip>
                    <a:srcRect b="0" l="0" r="0" t="0"/>
                    <a:stretch/>
                  </p:blipFill>
                  <p:spPr>
                    <a:xfrm>
                      <a:off x="3913109" y="5749469"/>
                      <a:ext cx="901076" cy="224349"/>
                    </a:xfrm>
                    <a:prstGeom prst="rect">
                      <a:avLst/>
                    </a:prstGeom>
                    <a:noFill/>
                    <a:ln>
                      <a:noFill/>
                    </a:ln>
                  </p:spPr>
                </p:pic>
                <p:pic>
                  <p:nvPicPr>
                    <p:cNvPr id="1000" name="Google Shape;1000;p43"/>
                    <p:cNvPicPr preferRelativeResize="0"/>
                    <p:nvPr/>
                  </p:nvPicPr>
                  <p:blipFill rotWithShape="1">
                    <a:blip r:embed="rId4">
                      <a:alphaModFix/>
                    </a:blip>
                    <a:srcRect b="0" l="0" r="0" t="0"/>
                    <a:stretch/>
                  </p:blipFill>
                  <p:spPr>
                    <a:xfrm>
                      <a:off x="3925626" y="5553945"/>
                      <a:ext cx="901075" cy="224349"/>
                    </a:xfrm>
                    <a:prstGeom prst="rect">
                      <a:avLst/>
                    </a:prstGeom>
                    <a:noFill/>
                    <a:ln>
                      <a:noFill/>
                    </a:ln>
                  </p:spPr>
                </p:pic>
                <p:pic>
                  <p:nvPicPr>
                    <p:cNvPr id="1001" name="Google Shape;1001;p43"/>
                    <p:cNvPicPr preferRelativeResize="0"/>
                    <p:nvPr/>
                  </p:nvPicPr>
                  <p:blipFill rotWithShape="1">
                    <a:blip r:embed="rId4">
                      <a:alphaModFix/>
                    </a:blip>
                    <a:srcRect b="0" l="0" r="0" t="0"/>
                    <a:stretch/>
                  </p:blipFill>
                  <p:spPr>
                    <a:xfrm>
                      <a:off x="3921979" y="5351273"/>
                      <a:ext cx="901075" cy="224349"/>
                    </a:xfrm>
                    <a:prstGeom prst="rect">
                      <a:avLst/>
                    </a:prstGeom>
                    <a:noFill/>
                    <a:ln>
                      <a:noFill/>
                    </a:ln>
                  </p:spPr>
                </p:pic>
              </p:grpSp>
              <p:grpSp>
                <p:nvGrpSpPr>
                  <p:cNvPr id="1002" name="Google Shape;1002;p43"/>
                  <p:cNvGrpSpPr/>
                  <p:nvPr/>
                </p:nvGrpSpPr>
                <p:grpSpPr>
                  <a:xfrm>
                    <a:off x="5384134" y="6032105"/>
                    <a:ext cx="304329" cy="307521"/>
                    <a:chOff x="3913109" y="5351273"/>
                    <a:chExt cx="913592" cy="622545"/>
                  </a:xfrm>
                </p:grpSpPr>
                <p:pic>
                  <p:nvPicPr>
                    <p:cNvPr id="1003" name="Google Shape;1003;p43"/>
                    <p:cNvPicPr preferRelativeResize="0"/>
                    <p:nvPr/>
                  </p:nvPicPr>
                  <p:blipFill rotWithShape="1">
                    <a:blip r:embed="rId4">
                      <a:alphaModFix/>
                    </a:blip>
                    <a:srcRect b="0" l="0" r="0" t="0"/>
                    <a:stretch/>
                  </p:blipFill>
                  <p:spPr>
                    <a:xfrm>
                      <a:off x="3913109" y="5749469"/>
                      <a:ext cx="901076" cy="224349"/>
                    </a:xfrm>
                    <a:prstGeom prst="rect">
                      <a:avLst/>
                    </a:prstGeom>
                    <a:noFill/>
                    <a:ln>
                      <a:noFill/>
                    </a:ln>
                  </p:spPr>
                </p:pic>
                <p:pic>
                  <p:nvPicPr>
                    <p:cNvPr id="1004" name="Google Shape;1004;p43"/>
                    <p:cNvPicPr preferRelativeResize="0"/>
                    <p:nvPr/>
                  </p:nvPicPr>
                  <p:blipFill rotWithShape="1">
                    <a:blip r:embed="rId4">
                      <a:alphaModFix/>
                    </a:blip>
                    <a:srcRect b="0" l="0" r="0" t="0"/>
                    <a:stretch/>
                  </p:blipFill>
                  <p:spPr>
                    <a:xfrm>
                      <a:off x="3925626" y="5553945"/>
                      <a:ext cx="901075" cy="224349"/>
                    </a:xfrm>
                    <a:prstGeom prst="rect">
                      <a:avLst/>
                    </a:prstGeom>
                    <a:noFill/>
                    <a:ln>
                      <a:noFill/>
                    </a:ln>
                  </p:spPr>
                </p:pic>
                <p:pic>
                  <p:nvPicPr>
                    <p:cNvPr id="1005" name="Google Shape;1005;p43"/>
                    <p:cNvPicPr preferRelativeResize="0"/>
                    <p:nvPr/>
                  </p:nvPicPr>
                  <p:blipFill rotWithShape="1">
                    <a:blip r:embed="rId4">
                      <a:alphaModFix/>
                    </a:blip>
                    <a:srcRect b="0" l="0" r="0" t="0"/>
                    <a:stretch/>
                  </p:blipFill>
                  <p:spPr>
                    <a:xfrm>
                      <a:off x="3921979" y="5351273"/>
                      <a:ext cx="901075" cy="224349"/>
                    </a:xfrm>
                    <a:prstGeom prst="rect">
                      <a:avLst/>
                    </a:prstGeom>
                    <a:noFill/>
                    <a:ln>
                      <a:noFill/>
                    </a:ln>
                  </p:spPr>
                </p:pic>
              </p:grpSp>
            </p:grpSp>
            <p:grpSp>
              <p:nvGrpSpPr>
                <p:cNvPr id="1006" name="Google Shape;1006;p43"/>
                <p:cNvGrpSpPr/>
                <p:nvPr/>
              </p:nvGrpSpPr>
              <p:grpSpPr>
                <a:xfrm>
                  <a:off x="3890357" y="5070056"/>
                  <a:ext cx="620298" cy="307521"/>
                  <a:chOff x="5068165" y="6032105"/>
                  <a:chExt cx="620298" cy="307521"/>
                </a:xfrm>
              </p:grpSpPr>
              <p:grpSp>
                <p:nvGrpSpPr>
                  <p:cNvPr id="1007" name="Google Shape;1007;p43"/>
                  <p:cNvGrpSpPr/>
                  <p:nvPr/>
                </p:nvGrpSpPr>
                <p:grpSpPr>
                  <a:xfrm>
                    <a:off x="5068165" y="6032105"/>
                    <a:ext cx="304329" cy="307521"/>
                    <a:chOff x="3913109" y="5351273"/>
                    <a:chExt cx="913592" cy="622545"/>
                  </a:xfrm>
                </p:grpSpPr>
                <p:pic>
                  <p:nvPicPr>
                    <p:cNvPr id="1008" name="Google Shape;1008;p43"/>
                    <p:cNvPicPr preferRelativeResize="0"/>
                    <p:nvPr/>
                  </p:nvPicPr>
                  <p:blipFill rotWithShape="1">
                    <a:blip r:embed="rId4">
                      <a:alphaModFix/>
                    </a:blip>
                    <a:srcRect b="0" l="0" r="0" t="0"/>
                    <a:stretch/>
                  </p:blipFill>
                  <p:spPr>
                    <a:xfrm>
                      <a:off x="3913109" y="5749469"/>
                      <a:ext cx="901076" cy="224349"/>
                    </a:xfrm>
                    <a:prstGeom prst="rect">
                      <a:avLst/>
                    </a:prstGeom>
                    <a:noFill/>
                    <a:ln>
                      <a:noFill/>
                    </a:ln>
                  </p:spPr>
                </p:pic>
                <p:pic>
                  <p:nvPicPr>
                    <p:cNvPr id="1009" name="Google Shape;1009;p43"/>
                    <p:cNvPicPr preferRelativeResize="0"/>
                    <p:nvPr/>
                  </p:nvPicPr>
                  <p:blipFill rotWithShape="1">
                    <a:blip r:embed="rId4">
                      <a:alphaModFix/>
                    </a:blip>
                    <a:srcRect b="0" l="0" r="0" t="0"/>
                    <a:stretch/>
                  </p:blipFill>
                  <p:spPr>
                    <a:xfrm>
                      <a:off x="3925626" y="5553945"/>
                      <a:ext cx="901075" cy="224349"/>
                    </a:xfrm>
                    <a:prstGeom prst="rect">
                      <a:avLst/>
                    </a:prstGeom>
                    <a:noFill/>
                    <a:ln>
                      <a:noFill/>
                    </a:ln>
                  </p:spPr>
                </p:pic>
                <p:pic>
                  <p:nvPicPr>
                    <p:cNvPr id="1010" name="Google Shape;1010;p43"/>
                    <p:cNvPicPr preferRelativeResize="0"/>
                    <p:nvPr/>
                  </p:nvPicPr>
                  <p:blipFill rotWithShape="1">
                    <a:blip r:embed="rId4">
                      <a:alphaModFix/>
                    </a:blip>
                    <a:srcRect b="0" l="0" r="0" t="0"/>
                    <a:stretch/>
                  </p:blipFill>
                  <p:spPr>
                    <a:xfrm>
                      <a:off x="3921979" y="5351273"/>
                      <a:ext cx="901075" cy="224349"/>
                    </a:xfrm>
                    <a:prstGeom prst="rect">
                      <a:avLst/>
                    </a:prstGeom>
                    <a:noFill/>
                    <a:ln>
                      <a:noFill/>
                    </a:ln>
                  </p:spPr>
                </p:pic>
              </p:grpSp>
              <p:grpSp>
                <p:nvGrpSpPr>
                  <p:cNvPr id="1011" name="Google Shape;1011;p43"/>
                  <p:cNvGrpSpPr/>
                  <p:nvPr/>
                </p:nvGrpSpPr>
                <p:grpSpPr>
                  <a:xfrm>
                    <a:off x="5384134" y="6032105"/>
                    <a:ext cx="304329" cy="307521"/>
                    <a:chOff x="3913109" y="5351273"/>
                    <a:chExt cx="913592" cy="622545"/>
                  </a:xfrm>
                </p:grpSpPr>
                <p:pic>
                  <p:nvPicPr>
                    <p:cNvPr id="1012" name="Google Shape;1012;p43"/>
                    <p:cNvPicPr preferRelativeResize="0"/>
                    <p:nvPr/>
                  </p:nvPicPr>
                  <p:blipFill rotWithShape="1">
                    <a:blip r:embed="rId4">
                      <a:alphaModFix/>
                    </a:blip>
                    <a:srcRect b="0" l="0" r="0" t="0"/>
                    <a:stretch/>
                  </p:blipFill>
                  <p:spPr>
                    <a:xfrm>
                      <a:off x="3913109" y="5749469"/>
                      <a:ext cx="901076" cy="224349"/>
                    </a:xfrm>
                    <a:prstGeom prst="rect">
                      <a:avLst/>
                    </a:prstGeom>
                    <a:noFill/>
                    <a:ln>
                      <a:noFill/>
                    </a:ln>
                  </p:spPr>
                </p:pic>
                <p:pic>
                  <p:nvPicPr>
                    <p:cNvPr id="1013" name="Google Shape;1013;p43"/>
                    <p:cNvPicPr preferRelativeResize="0"/>
                    <p:nvPr/>
                  </p:nvPicPr>
                  <p:blipFill rotWithShape="1">
                    <a:blip r:embed="rId4">
                      <a:alphaModFix/>
                    </a:blip>
                    <a:srcRect b="0" l="0" r="0" t="0"/>
                    <a:stretch/>
                  </p:blipFill>
                  <p:spPr>
                    <a:xfrm>
                      <a:off x="3925626" y="5553945"/>
                      <a:ext cx="901075" cy="224349"/>
                    </a:xfrm>
                    <a:prstGeom prst="rect">
                      <a:avLst/>
                    </a:prstGeom>
                    <a:noFill/>
                    <a:ln>
                      <a:noFill/>
                    </a:ln>
                  </p:spPr>
                </p:pic>
                <p:pic>
                  <p:nvPicPr>
                    <p:cNvPr id="1014" name="Google Shape;1014;p43"/>
                    <p:cNvPicPr preferRelativeResize="0"/>
                    <p:nvPr/>
                  </p:nvPicPr>
                  <p:blipFill rotWithShape="1">
                    <a:blip r:embed="rId4">
                      <a:alphaModFix/>
                    </a:blip>
                    <a:srcRect b="0" l="0" r="0" t="0"/>
                    <a:stretch/>
                  </p:blipFill>
                  <p:spPr>
                    <a:xfrm>
                      <a:off x="3921979" y="5351273"/>
                      <a:ext cx="901075" cy="224349"/>
                    </a:xfrm>
                    <a:prstGeom prst="rect">
                      <a:avLst/>
                    </a:prstGeom>
                    <a:noFill/>
                    <a:ln>
                      <a:noFill/>
                    </a:ln>
                  </p:spPr>
                </p:pic>
              </p:grpSp>
            </p:grpSp>
          </p:grpSp>
          <p:grpSp>
            <p:nvGrpSpPr>
              <p:cNvPr id="1015" name="Google Shape;1015;p43"/>
              <p:cNvGrpSpPr/>
              <p:nvPr/>
            </p:nvGrpSpPr>
            <p:grpSpPr>
              <a:xfrm>
                <a:off x="7395871" y="4870417"/>
                <a:ext cx="934623" cy="951380"/>
                <a:chOff x="2680877" y="5181054"/>
                <a:chExt cx="934623" cy="951380"/>
              </a:xfrm>
            </p:grpSpPr>
            <p:grpSp>
              <p:nvGrpSpPr>
                <p:cNvPr id="1016" name="Google Shape;1016;p43"/>
                <p:cNvGrpSpPr/>
                <p:nvPr/>
              </p:nvGrpSpPr>
              <p:grpSpPr>
                <a:xfrm>
                  <a:off x="2995202" y="5181054"/>
                  <a:ext cx="620298" cy="951380"/>
                  <a:chOff x="3890357" y="5070056"/>
                  <a:chExt cx="620298" cy="951380"/>
                </a:xfrm>
              </p:grpSpPr>
              <p:grpSp>
                <p:nvGrpSpPr>
                  <p:cNvPr id="1017" name="Google Shape;1017;p43"/>
                  <p:cNvGrpSpPr/>
                  <p:nvPr/>
                </p:nvGrpSpPr>
                <p:grpSpPr>
                  <a:xfrm>
                    <a:off x="3890357" y="5713915"/>
                    <a:ext cx="620298" cy="307521"/>
                    <a:chOff x="5068165" y="6032105"/>
                    <a:chExt cx="620298" cy="307521"/>
                  </a:xfrm>
                </p:grpSpPr>
                <p:grpSp>
                  <p:nvGrpSpPr>
                    <p:cNvPr id="1018" name="Google Shape;1018;p43"/>
                    <p:cNvGrpSpPr/>
                    <p:nvPr/>
                  </p:nvGrpSpPr>
                  <p:grpSpPr>
                    <a:xfrm>
                      <a:off x="5068165" y="6032105"/>
                      <a:ext cx="304329" cy="307521"/>
                      <a:chOff x="3913109" y="5351273"/>
                      <a:chExt cx="913592" cy="622545"/>
                    </a:xfrm>
                  </p:grpSpPr>
                  <p:pic>
                    <p:nvPicPr>
                      <p:cNvPr id="1019" name="Google Shape;1019;p43"/>
                      <p:cNvPicPr preferRelativeResize="0"/>
                      <p:nvPr/>
                    </p:nvPicPr>
                    <p:blipFill rotWithShape="1">
                      <a:blip r:embed="rId4">
                        <a:alphaModFix/>
                      </a:blip>
                      <a:srcRect b="0" l="0" r="0" t="0"/>
                      <a:stretch/>
                    </p:blipFill>
                    <p:spPr>
                      <a:xfrm>
                        <a:off x="3913109" y="5749469"/>
                        <a:ext cx="901076" cy="224349"/>
                      </a:xfrm>
                      <a:prstGeom prst="rect">
                        <a:avLst/>
                      </a:prstGeom>
                      <a:noFill/>
                      <a:ln>
                        <a:noFill/>
                      </a:ln>
                    </p:spPr>
                  </p:pic>
                  <p:pic>
                    <p:nvPicPr>
                      <p:cNvPr id="1020" name="Google Shape;1020;p43"/>
                      <p:cNvPicPr preferRelativeResize="0"/>
                      <p:nvPr/>
                    </p:nvPicPr>
                    <p:blipFill rotWithShape="1">
                      <a:blip r:embed="rId4">
                        <a:alphaModFix/>
                      </a:blip>
                      <a:srcRect b="0" l="0" r="0" t="0"/>
                      <a:stretch/>
                    </p:blipFill>
                    <p:spPr>
                      <a:xfrm>
                        <a:off x="3925626" y="5553945"/>
                        <a:ext cx="901075" cy="224349"/>
                      </a:xfrm>
                      <a:prstGeom prst="rect">
                        <a:avLst/>
                      </a:prstGeom>
                      <a:noFill/>
                      <a:ln>
                        <a:noFill/>
                      </a:ln>
                    </p:spPr>
                  </p:pic>
                  <p:pic>
                    <p:nvPicPr>
                      <p:cNvPr id="1021" name="Google Shape;1021;p43"/>
                      <p:cNvPicPr preferRelativeResize="0"/>
                      <p:nvPr/>
                    </p:nvPicPr>
                    <p:blipFill rotWithShape="1">
                      <a:blip r:embed="rId4">
                        <a:alphaModFix/>
                      </a:blip>
                      <a:srcRect b="0" l="0" r="0" t="0"/>
                      <a:stretch/>
                    </p:blipFill>
                    <p:spPr>
                      <a:xfrm>
                        <a:off x="3921979" y="5351273"/>
                        <a:ext cx="901075" cy="224349"/>
                      </a:xfrm>
                      <a:prstGeom prst="rect">
                        <a:avLst/>
                      </a:prstGeom>
                      <a:noFill/>
                      <a:ln>
                        <a:noFill/>
                      </a:ln>
                    </p:spPr>
                  </p:pic>
                </p:grpSp>
                <p:grpSp>
                  <p:nvGrpSpPr>
                    <p:cNvPr id="1022" name="Google Shape;1022;p43"/>
                    <p:cNvGrpSpPr/>
                    <p:nvPr/>
                  </p:nvGrpSpPr>
                  <p:grpSpPr>
                    <a:xfrm>
                      <a:off x="5384134" y="6032105"/>
                      <a:ext cx="304329" cy="307521"/>
                      <a:chOff x="3913109" y="5351273"/>
                      <a:chExt cx="913592" cy="622545"/>
                    </a:xfrm>
                  </p:grpSpPr>
                  <p:pic>
                    <p:nvPicPr>
                      <p:cNvPr id="1023" name="Google Shape;1023;p43"/>
                      <p:cNvPicPr preferRelativeResize="0"/>
                      <p:nvPr/>
                    </p:nvPicPr>
                    <p:blipFill rotWithShape="1">
                      <a:blip r:embed="rId4">
                        <a:alphaModFix/>
                      </a:blip>
                      <a:srcRect b="0" l="0" r="0" t="0"/>
                      <a:stretch/>
                    </p:blipFill>
                    <p:spPr>
                      <a:xfrm>
                        <a:off x="3913109" y="5749469"/>
                        <a:ext cx="901076" cy="224349"/>
                      </a:xfrm>
                      <a:prstGeom prst="rect">
                        <a:avLst/>
                      </a:prstGeom>
                      <a:noFill/>
                      <a:ln>
                        <a:noFill/>
                      </a:ln>
                    </p:spPr>
                  </p:pic>
                  <p:pic>
                    <p:nvPicPr>
                      <p:cNvPr id="1024" name="Google Shape;1024;p43"/>
                      <p:cNvPicPr preferRelativeResize="0"/>
                      <p:nvPr/>
                    </p:nvPicPr>
                    <p:blipFill rotWithShape="1">
                      <a:blip r:embed="rId4">
                        <a:alphaModFix/>
                      </a:blip>
                      <a:srcRect b="0" l="0" r="0" t="0"/>
                      <a:stretch/>
                    </p:blipFill>
                    <p:spPr>
                      <a:xfrm>
                        <a:off x="3925626" y="5553945"/>
                        <a:ext cx="901075" cy="224349"/>
                      </a:xfrm>
                      <a:prstGeom prst="rect">
                        <a:avLst/>
                      </a:prstGeom>
                      <a:noFill/>
                      <a:ln>
                        <a:noFill/>
                      </a:ln>
                    </p:spPr>
                  </p:pic>
                  <p:pic>
                    <p:nvPicPr>
                      <p:cNvPr id="1025" name="Google Shape;1025;p43"/>
                      <p:cNvPicPr preferRelativeResize="0"/>
                      <p:nvPr/>
                    </p:nvPicPr>
                    <p:blipFill rotWithShape="1">
                      <a:blip r:embed="rId4">
                        <a:alphaModFix/>
                      </a:blip>
                      <a:srcRect b="0" l="0" r="0" t="0"/>
                      <a:stretch/>
                    </p:blipFill>
                    <p:spPr>
                      <a:xfrm>
                        <a:off x="3921979" y="5351273"/>
                        <a:ext cx="901075" cy="224349"/>
                      </a:xfrm>
                      <a:prstGeom prst="rect">
                        <a:avLst/>
                      </a:prstGeom>
                      <a:noFill/>
                      <a:ln>
                        <a:noFill/>
                      </a:ln>
                    </p:spPr>
                  </p:pic>
                </p:grpSp>
              </p:grpSp>
              <p:grpSp>
                <p:nvGrpSpPr>
                  <p:cNvPr id="1026" name="Google Shape;1026;p43"/>
                  <p:cNvGrpSpPr/>
                  <p:nvPr/>
                </p:nvGrpSpPr>
                <p:grpSpPr>
                  <a:xfrm>
                    <a:off x="3890357" y="5392503"/>
                    <a:ext cx="620298" cy="307521"/>
                    <a:chOff x="5068165" y="6032105"/>
                    <a:chExt cx="620298" cy="307521"/>
                  </a:xfrm>
                </p:grpSpPr>
                <p:grpSp>
                  <p:nvGrpSpPr>
                    <p:cNvPr id="1027" name="Google Shape;1027;p43"/>
                    <p:cNvGrpSpPr/>
                    <p:nvPr/>
                  </p:nvGrpSpPr>
                  <p:grpSpPr>
                    <a:xfrm>
                      <a:off x="5068165" y="6032105"/>
                      <a:ext cx="304329" cy="307521"/>
                      <a:chOff x="3913109" y="5351273"/>
                      <a:chExt cx="913592" cy="622545"/>
                    </a:xfrm>
                  </p:grpSpPr>
                  <p:pic>
                    <p:nvPicPr>
                      <p:cNvPr id="1028" name="Google Shape;1028;p43"/>
                      <p:cNvPicPr preferRelativeResize="0"/>
                      <p:nvPr/>
                    </p:nvPicPr>
                    <p:blipFill rotWithShape="1">
                      <a:blip r:embed="rId4">
                        <a:alphaModFix/>
                      </a:blip>
                      <a:srcRect b="0" l="0" r="0" t="0"/>
                      <a:stretch/>
                    </p:blipFill>
                    <p:spPr>
                      <a:xfrm>
                        <a:off x="3913109" y="5749469"/>
                        <a:ext cx="901076" cy="224349"/>
                      </a:xfrm>
                      <a:prstGeom prst="rect">
                        <a:avLst/>
                      </a:prstGeom>
                      <a:noFill/>
                      <a:ln>
                        <a:noFill/>
                      </a:ln>
                    </p:spPr>
                  </p:pic>
                  <p:pic>
                    <p:nvPicPr>
                      <p:cNvPr id="1029" name="Google Shape;1029;p43"/>
                      <p:cNvPicPr preferRelativeResize="0"/>
                      <p:nvPr/>
                    </p:nvPicPr>
                    <p:blipFill rotWithShape="1">
                      <a:blip r:embed="rId4">
                        <a:alphaModFix/>
                      </a:blip>
                      <a:srcRect b="0" l="0" r="0" t="0"/>
                      <a:stretch/>
                    </p:blipFill>
                    <p:spPr>
                      <a:xfrm>
                        <a:off x="3925626" y="5553945"/>
                        <a:ext cx="901075" cy="224349"/>
                      </a:xfrm>
                      <a:prstGeom prst="rect">
                        <a:avLst/>
                      </a:prstGeom>
                      <a:noFill/>
                      <a:ln>
                        <a:noFill/>
                      </a:ln>
                    </p:spPr>
                  </p:pic>
                  <p:pic>
                    <p:nvPicPr>
                      <p:cNvPr id="1030" name="Google Shape;1030;p43"/>
                      <p:cNvPicPr preferRelativeResize="0"/>
                      <p:nvPr/>
                    </p:nvPicPr>
                    <p:blipFill rotWithShape="1">
                      <a:blip r:embed="rId4">
                        <a:alphaModFix/>
                      </a:blip>
                      <a:srcRect b="0" l="0" r="0" t="0"/>
                      <a:stretch/>
                    </p:blipFill>
                    <p:spPr>
                      <a:xfrm>
                        <a:off x="3921979" y="5351273"/>
                        <a:ext cx="901075" cy="224349"/>
                      </a:xfrm>
                      <a:prstGeom prst="rect">
                        <a:avLst/>
                      </a:prstGeom>
                      <a:noFill/>
                      <a:ln>
                        <a:noFill/>
                      </a:ln>
                    </p:spPr>
                  </p:pic>
                </p:grpSp>
                <p:grpSp>
                  <p:nvGrpSpPr>
                    <p:cNvPr id="1031" name="Google Shape;1031;p43"/>
                    <p:cNvGrpSpPr/>
                    <p:nvPr/>
                  </p:nvGrpSpPr>
                  <p:grpSpPr>
                    <a:xfrm>
                      <a:off x="5384134" y="6032105"/>
                      <a:ext cx="304329" cy="307521"/>
                      <a:chOff x="3913109" y="5351273"/>
                      <a:chExt cx="913592" cy="622545"/>
                    </a:xfrm>
                  </p:grpSpPr>
                  <p:pic>
                    <p:nvPicPr>
                      <p:cNvPr id="1032" name="Google Shape;1032;p43"/>
                      <p:cNvPicPr preferRelativeResize="0"/>
                      <p:nvPr/>
                    </p:nvPicPr>
                    <p:blipFill rotWithShape="1">
                      <a:blip r:embed="rId4">
                        <a:alphaModFix/>
                      </a:blip>
                      <a:srcRect b="0" l="0" r="0" t="0"/>
                      <a:stretch/>
                    </p:blipFill>
                    <p:spPr>
                      <a:xfrm>
                        <a:off x="3913109" y="5749469"/>
                        <a:ext cx="901076" cy="224349"/>
                      </a:xfrm>
                      <a:prstGeom prst="rect">
                        <a:avLst/>
                      </a:prstGeom>
                      <a:noFill/>
                      <a:ln>
                        <a:noFill/>
                      </a:ln>
                    </p:spPr>
                  </p:pic>
                  <p:pic>
                    <p:nvPicPr>
                      <p:cNvPr id="1033" name="Google Shape;1033;p43"/>
                      <p:cNvPicPr preferRelativeResize="0"/>
                      <p:nvPr/>
                    </p:nvPicPr>
                    <p:blipFill rotWithShape="1">
                      <a:blip r:embed="rId4">
                        <a:alphaModFix/>
                      </a:blip>
                      <a:srcRect b="0" l="0" r="0" t="0"/>
                      <a:stretch/>
                    </p:blipFill>
                    <p:spPr>
                      <a:xfrm>
                        <a:off x="3925626" y="5553945"/>
                        <a:ext cx="901075" cy="224349"/>
                      </a:xfrm>
                      <a:prstGeom prst="rect">
                        <a:avLst/>
                      </a:prstGeom>
                      <a:noFill/>
                      <a:ln>
                        <a:noFill/>
                      </a:ln>
                    </p:spPr>
                  </p:pic>
                  <p:pic>
                    <p:nvPicPr>
                      <p:cNvPr id="1034" name="Google Shape;1034;p43"/>
                      <p:cNvPicPr preferRelativeResize="0"/>
                      <p:nvPr/>
                    </p:nvPicPr>
                    <p:blipFill rotWithShape="1">
                      <a:blip r:embed="rId4">
                        <a:alphaModFix/>
                      </a:blip>
                      <a:srcRect b="0" l="0" r="0" t="0"/>
                      <a:stretch/>
                    </p:blipFill>
                    <p:spPr>
                      <a:xfrm>
                        <a:off x="3921979" y="5351273"/>
                        <a:ext cx="901075" cy="224349"/>
                      </a:xfrm>
                      <a:prstGeom prst="rect">
                        <a:avLst/>
                      </a:prstGeom>
                      <a:noFill/>
                      <a:ln>
                        <a:noFill/>
                      </a:ln>
                    </p:spPr>
                  </p:pic>
                </p:grpSp>
              </p:grpSp>
              <p:grpSp>
                <p:nvGrpSpPr>
                  <p:cNvPr id="1035" name="Google Shape;1035;p43"/>
                  <p:cNvGrpSpPr/>
                  <p:nvPr/>
                </p:nvGrpSpPr>
                <p:grpSpPr>
                  <a:xfrm>
                    <a:off x="3890357" y="5070056"/>
                    <a:ext cx="620298" cy="307521"/>
                    <a:chOff x="5068165" y="6032105"/>
                    <a:chExt cx="620298" cy="307521"/>
                  </a:xfrm>
                </p:grpSpPr>
                <p:grpSp>
                  <p:nvGrpSpPr>
                    <p:cNvPr id="1036" name="Google Shape;1036;p43"/>
                    <p:cNvGrpSpPr/>
                    <p:nvPr/>
                  </p:nvGrpSpPr>
                  <p:grpSpPr>
                    <a:xfrm>
                      <a:off x="5068165" y="6032105"/>
                      <a:ext cx="304329" cy="307521"/>
                      <a:chOff x="3913109" y="5351273"/>
                      <a:chExt cx="913592" cy="622545"/>
                    </a:xfrm>
                  </p:grpSpPr>
                  <p:pic>
                    <p:nvPicPr>
                      <p:cNvPr id="1037" name="Google Shape;1037;p43"/>
                      <p:cNvPicPr preferRelativeResize="0"/>
                      <p:nvPr/>
                    </p:nvPicPr>
                    <p:blipFill rotWithShape="1">
                      <a:blip r:embed="rId4">
                        <a:alphaModFix/>
                      </a:blip>
                      <a:srcRect b="0" l="0" r="0" t="0"/>
                      <a:stretch/>
                    </p:blipFill>
                    <p:spPr>
                      <a:xfrm>
                        <a:off x="3913109" y="5749469"/>
                        <a:ext cx="901076" cy="224349"/>
                      </a:xfrm>
                      <a:prstGeom prst="rect">
                        <a:avLst/>
                      </a:prstGeom>
                      <a:noFill/>
                      <a:ln>
                        <a:noFill/>
                      </a:ln>
                    </p:spPr>
                  </p:pic>
                  <p:pic>
                    <p:nvPicPr>
                      <p:cNvPr id="1038" name="Google Shape;1038;p43"/>
                      <p:cNvPicPr preferRelativeResize="0"/>
                      <p:nvPr/>
                    </p:nvPicPr>
                    <p:blipFill rotWithShape="1">
                      <a:blip r:embed="rId4">
                        <a:alphaModFix/>
                      </a:blip>
                      <a:srcRect b="0" l="0" r="0" t="0"/>
                      <a:stretch/>
                    </p:blipFill>
                    <p:spPr>
                      <a:xfrm>
                        <a:off x="3925626" y="5553945"/>
                        <a:ext cx="901075" cy="224349"/>
                      </a:xfrm>
                      <a:prstGeom prst="rect">
                        <a:avLst/>
                      </a:prstGeom>
                      <a:noFill/>
                      <a:ln>
                        <a:noFill/>
                      </a:ln>
                    </p:spPr>
                  </p:pic>
                  <p:pic>
                    <p:nvPicPr>
                      <p:cNvPr id="1039" name="Google Shape;1039;p43"/>
                      <p:cNvPicPr preferRelativeResize="0"/>
                      <p:nvPr/>
                    </p:nvPicPr>
                    <p:blipFill rotWithShape="1">
                      <a:blip r:embed="rId4">
                        <a:alphaModFix/>
                      </a:blip>
                      <a:srcRect b="0" l="0" r="0" t="0"/>
                      <a:stretch/>
                    </p:blipFill>
                    <p:spPr>
                      <a:xfrm>
                        <a:off x="3921979" y="5351273"/>
                        <a:ext cx="901075" cy="224349"/>
                      </a:xfrm>
                      <a:prstGeom prst="rect">
                        <a:avLst/>
                      </a:prstGeom>
                      <a:noFill/>
                      <a:ln>
                        <a:noFill/>
                      </a:ln>
                    </p:spPr>
                  </p:pic>
                </p:grpSp>
                <p:grpSp>
                  <p:nvGrpSpPr>
                    <p:cNvPr id="1040" name="Google Shape;1040;p43"/>
                    <p:cNvGrpSpPr/>
                    <p:nvPr/>
                  </p:nvGrpSpPr>
                  <p:grpSpPr>
                    <a:xfrm>
                      <a:off x="5384134" y="6032105"/>
                      <a:ext cx="304329" cy="307521"/>
                      <a:chOff x="3913109" y="5351273"/>
                      <a:chExt cx="913592" cy="622545"/>
                    </a:xfrm>
                  </p:grpSpPr>
                  <p:pic>
                    <p:nvPicPr>
                      <p:cNvPr id="1041" name="Google Shape;1041;p43"/>
                      <p:cNvPicPr preferRelativeResize="0"/>
                      <p:nvPr/>
                    </p:nvPicPr>
                    <p:blipFill rotWithShape="1">
                      <a:blip r:embed="rId4">
                        <a:alphaModFix/>
                      </a:blip>
                      <a:srcRect b="0" l="0" r="0" t="0"/>
                      <a:stretch/>
                    </p:blipFill>
                    <p:spPr>
                      <a:xfrm>
                        <a:off x="3913109" y="5749469"/>
                        <a:ext cx="901076" cy="224349"/>
                      </a:xfrm>
                      <a:prstGeom prst="rect">
                        <a:avLst/>
                      </a:prstGeom>
                      <a:noFill/>
                      <a:ln>
                        <a:noFill/>
                      </a:ln>
                    </p:spPr>
                  </p:pic>
                  <p:pic>
                    <p:nvPicPr>
                      <p:cNvPr id="1042" name="Google Shape;1042;p43"/>
                      <p:cNvPicPr preferRelativeResize="0"/>
                      <p:nvPr/>
                    </p:nvPicPr>
                    <p:blipFill rotWithShape="1">
                      <a:blip r:embed="rId4">
                        <a:alphaModFix/>
                      </a:blip>
                      <a:srcRect b="0" l="0" r="0" t="0"/>
                      <a:stretch/>
                    </p:blipFill>
                    <p:spPr>
                      <a:xfrm>
                        <a:off x="3925626" y="5553945"/>
                        <a:ext cx="901075" cy="224349"/>
                      </a:xfrm>
                      <a:prstGeom prst="rect">
                        <a:avLst/>
                      </a:prstGeom>
                      <a:noFill/>
                      <a:ln>
                        <a:noFill/>
                      </a:ln>
                    </p:spPr>
                  </p:pic>
                  <p:pic>
                    <p:nvPicPr>
                      <p:cNvPr id="1043" name="Google Shape;1043;p43"/>
                      <p:cNvPicPr preferRelativeResize="0"/>
                      <p:nvPr/>
                    </p:nvPicPr>
                    <p:blipFill rotWithShape="1">
                      <a:blip r:embed="rId4">
                        <a:alphaModFix/>
                      </a:blip>
                      <a:srcRect b="0" l="0" r="0" t="0"/>
                      <a:stretch/>
                    </p:blipFill>
                    <p:spPr>
                      <a:xfrm>
                        <a:off x="3921979" y="5351273"/>
                        <a:ext cx="901075" cy="224349"/>
                      </a:xfrm>
                      <a:prstGeom prst="rect">
                        <a:avLst/>
                      </a:prstGeom>
                      <a:noFill/>
                      <a:ln>
                        <a:noFill/>
                      </a:ln>
                    </p:spPr>
                  </p:pic>
                </p:grpSp>
              </p:grpSp>
            </p:grpSp>
            <p:grpSp>
              <p:nvGrpSpPr>
                <p:cNvPr id="1044" name="Google Shape;1044;p43"/>
                <p:cNvGrpSpPr/>
                <p:nvPr/>
              </p:nvGrpSpPr>
              <p:grpSpPr>
                <a:xfrm>
                  <a:off x="2680877" y="5181054"/>
                  <a:ext cx="304329" cy="951380"/>
                  <a:chOff x="3890357" y="5070056"/>
                  <a:chExt cx="304329" cy="951380"/>
                </a:xfrm>
              </p:grpSpPr>
              <p:grpSp>
                <p:nvGrpSpPr>
                  <p:cNvPr id="1045" name="Google Shape;1045;p43"/>
                  <p:cNvGrpSpPr/>
                  <p:nvPr/>
                </p:nvGrpSpPr>
                <p:grpSpPr>
                  <a:xfrm>
                    <a:off x="3890357" y="5713915"/>
                    <a:ext cx="304329" cy="307521"/>
                    <a:chOff x="3913109" y="5351273"/>
                    <a:chExt cx="913592" cy="622545"/>
                  </a:xfrm>
                </p:grpSpPr>
                <p:pic>
                  <p:nvPicPr>
                    <p:cNvPr id="1046" name="Google Shape;1046;p43"/>
                    <p:cNvPicPr preferRelativeResize="0"/>
                    <p:nvPr/>
                  </p:nvPicPr>
                  <p:blipFill rotWithShape="1">
                    <a:blip r:embed="rId4">
                      <a:alphaModFix/>
                    </a:blip>
                    <a:srcRect b="0" l="0" r="0" t="0"/>
                    <a:stretch/>
                  </p:blipFill>
                  <p:spPr>
                    <a:xfrm>
                      <a:off x="3913109" y="5749469"/>
                      <a:ext cx="901076" cy="224349"/>
                    </a:xfrm>
                    <a:prstGeom prst="rect">
                      <a:avLst/>
                    </a:prstGeom>
                    <a:noFill/>
                    <a:ln>
                      <a:noFill/>
                    </a:ln>
                  </p:spPr>
                </p:pic>
                <p:pic>
                  <p:nvPicPr>
                    <p:cNvPr id="1047" name="Google Shape;1047;p43"/>
                    <p:cNvPicPr preferRelativeResize="0"/>
                    <p:nvPr/>
                  </p:nvPicPr>
                  <p:blipFill rotWithShape="1">
                    <a:blip r:embed="rId4">
                      <a:alphaModFix/>
                    </a:blip>
                    <a:srcRect b="0" l="0" r="0" t="0"/>
                    <a:stretch/>
                  </p:blipFill>
                  <p:spPr>
                    <a:xfrm>
                      <a:off x="3925626" y="5553945"/>
                      <a:ext cx="901075" cy="224349"/>
                    </a:xfrm>
                    <a:prstGeom prst="rect">
                      <a:avLst/>
                    </a:prstGeom>
                    <a:noFill/>
                    <a:ln>
                      <a:noFill/>
                    </a:ln>
                  </p:spPr>
                </p:pic>
                <p:pic>
                  <p:nvPicPr>
                    <p:cNvPr id="1048" name="Google Shape;1048;p43"/>
                    <p:cNvPicPr preferRelativeResize="0"/>
                    <p:nvPr/>
                  </p:nvPicPr>
                  <p:blipFill rotWithShape="1">
                    <a:blip r:embed="rId4">
                      <a:alphaModFix/>
                    </a:blip>
                    <a:srcRect b="0" l="0" r="0" t="0"/>
                    <a:stretch/>
                  </p:blipFill>
                  <p:spPr>
                    <a:xfrm>
                      <a:off x="3921979" y="5351273"/>
                      <a:ext cx="901075" cy="224349"/>
                    </a:xfrm>
                    <a:prstGeom prst="rect">
                      <a:avLst/>
                    </a:prstGeom>
                    <a:noFill/>
                    <a:ln>
                      <a:noFill/>
                    </a:ln>
                  </p:spPr>
                </p:pic>
              </p:grpSp>
              <p:grpSp>
                <p:nvGrpSpPr>
                  <p:cNvPr id="1049" name="Google Shape;1049;p43"/>
                  <p:cNvGrpSpPr/>
                  <p:nvPr/>
                </p:nvGrpSpPr>
                <p:grpSpPr>
                  <a:xfrm>
                    <a:off x="3890357" y="5392503"/>
                    <a:ext cx="304329" cy="307521"/>
                    <a:chOff x="3913109" y="5351273"/>
                    <a:chExt cx="913592" cy="622545"/>
                  </a:xfrm>
                </p:grpSpPr>
                <p:pic>
                  <p:nvPicPr>
                    <p:cNvPr id="1050" name="Google Shape;1050;p43"/>
                    <p:cNvPicPr preferRelativeResize="0"/>
                    <p:nvPr/>
                  </p:nvPicPr>
                  <p:blipFill rotWithShape="1">
                    <a:blip r:embed="rId4">
                      <a:alphaModFix/>
                    </a:blip>
                    <a:srcRect b="0" l="0" r="0" t="0"/>
                    <a:stretch/>
                  </p:blipFill>
                  <p:spPr>
                    <a:xfrm>
                      <a:off x="3913109" y="5749469"/>
                      <a:ext cx="901076" cy="224349"/>
                    </a:xfrm>
                    <a:prstGeom prst="rect">
                      <a:avLst/>
                    </a:prstGeom>
                    <a:noFill/>
                    <a:ln>
                      <a:noFill/>
                    </a:ln>
                  </p:spPr>
                </p:pic>
                <p:pic>
                  <p:nvPicPr>
                    <p:cNvPr id="1051" name="Google Shape;1051;p43"/>
                    <p:cNvPicPr preferRelativeResize="0"/>
                    <p:nvPr/>
                  </p:nvPicPr>
                  <p:blipFill rotWithShape="1">
                    <a:blip r:embed="rId4">
                      <a:alphaModFix/>
                    </a:blip>
                    <a:srcRect b="0" l="0" r="0" t="0"/>
                    <a:stretch/>
                  </p:blipFill>
                  <p:spPr>
                    <a:xfrm>
                      <a:off x="3925626" y="5553945"/>
                      <a:ext cx="901075" cy="224349"/>
                    </a:xfrm>
                    <a:prstGeom prst="rect">
                      <a:avLst/>
                    </a:prstGeom>
                    <a:noFill/>
                    <a:ln>
                      <a:noFill/>
                    </a:ln>
                  </p:spPr>
                </p:pic>
                <p:pic>
                  <p:nvPicPr>
                    <p:cNvPr id="1052" name="Google Shape;1052;p43"/>
                    <p:cNvPicPr preferRelativeResize="0"/>
                    <p:nvPr/>
                  </p:nvPicPr>
                  <p:blipFill rotWithShape="1">
                    <a:blip r:embed="rId4">
                      <a:alphaModFix/>
                    </a:blip>
                    <a:srcRect b="0" l="0" r="0" t="0"/>
                    <a:stretch/>
                  </p:blipFill>
                  <p:spPr>
                    <a:xfrm>
                      <a:off x="3921979" y="5351273"/>
                      <a:ext cx="901075" cy="224349"/>
                    </a:xfrm>
                    <a:prstGeom prst="rect">
                      <a:avLst/>
                    </a:prstGeom>
                    <a:noFill/>
                    <a:ln>
                      <a:noFill/>
                    </a:ln>
                  </p:spPr>
                </p:pic>
              </p:grpSp>
              <p:grpSp>
                <p:nvGrpSpPr>
                  <p:cNvPr id="1053" name="Google Shape;1053;p43"/>
                  <p:cNvGrpSpPr/>
                  <p:nvPr/>
                </p:nvGrpSpPr>
                <p:grpSpPr>
                  <a:xfrm>
                    <a:off x="3890357" y="5070056"/>
                    <a:ext cx="304329" cy="307521"/>
                    <a:chOff x="3913109" y="5351273"/>
                    <a:chExt cx="913592" cy="622545"/>
                  </a:xfrm>
                </p:grpSpPr>
                <p:pic>
                  <p:nvPicPr>
                    <p:cNvPr id="1054" name="Google Shape;1054;p43"/>
                    <p:cNvPicPr preferRelativeResize="0"/>
                    <p:nvPr/>
                  </p:nvPicPr>
                  <p:blipFill rotWithShape="1">
                    <a:blip r:embed="rId4">
                      <a:alphaModFix/>
                    </a:blip>
                    <a:srcRect b="0" l="0" r="0" t="0"/>
                    <a:stretch/>
                  </p:blipFill>
                  <p:spPr>
                    <a:xfrm>
                      <a:off x="3913109" y="5749469"/>
                      <a:ext cx="901076" cy="224349"/>
                    </a:xfrm>
                    <a:prstGeom prst="rect">
                      <a:avLst/>
                    </a:prstGeom>
                    <a:noFill/>
                    <a:ln>
                      <a:noFill/>
                    </a:ln>
                  </p:spPr>
                </p:pic>
                <p:pic>
                  <p:nvPicPr>
                    <p:cNvPr id="1055" name="Google Shape;1055;p43"/>
                    <p:cNvPicPr preferRelativeResize="0"/>
                    <p:nvPr/>
                  </p:nvPicPr>
                  <p:blipFill rotWithShape="1">
                    <a:blip r:embed="rId4">
                      <a:alphaModFix/>
                    </a:blip>
                    <a:srcRect b="0" l="0" r="0" t="0"/>
                    <a:stretch/>
                  </p:blipFill>
                  <p:spPr>
                    <a:xfrm>
                      <a:off x="3925626" y="5553945"/>
                      <a:ext cx="901075" cy="224349"/>
                    </a:xfrm>
                    <a:prstGeom prst="rect">
                      <a:avLst/>
                    </a:prstGeom>
                    <a:noFill/>
                    <a:ln>
                      <a:noFill/>
                    </a:ln>
                  </p:spPr>
                </p:pic>
                <p:pic>
                  <p:nvPicPr>
                    <p:cNvPr id="1056" name="Google Shape;1056;p43"/>
                    <p:cNvPicPr preferRelativeResize="0"/>
                    <p:nvPr/>
                  </p:nvPicPr>
                  <p:blipFill rotWithShape="1">
                    <a:blip r:embed="rId4">
                      <a:alphaModFix/>
                    </a:blip>
                    <a:srcRect b="0" l="0" r="0" t="0"/>
                    <a:stretch/>
                  </p:blipFill>
                  <p:spPr>
                    <a:xfrm>
                      <a:off x="3921979" y="5351273"/>
                      <a:ext cx="901075" cy="224349"/>
                    </a:xfrm>
                    <a:prstGeom prst="rect">
                      <a:avLst/>
                    </a:prstGeom>
                    <a:noFill/>
                    <a:ln>
                      <a:noFill/>
                    </a:ln>
                  </p:spPr>
                </p:pic>
              </p:grpSp>
            </p:grpSp>
          </p:grpSp>
        </p:gr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grpSp>
        <p:nvGrpSpPr>
          <p:cNvPr id="1062" name="Google Shape;1062;p44"/>
          <p:cNvGrpSpPr/>
          <p:nvPr/>
        </p:nvGrpSpPr>
        <p:grpSpPr>
          <a:xfrm>
            <a:off x="1051644" y="4065237"/>
            <a:ext cx="5702300" cy="278172"/>
            <a:chOff x="1051644" y="4301531"/>
            <a:chExt cx="5702300" cy="278172"/>
          </a:xfrm>
        </p:grpSpPr>
        <p:sp>
          <p:nvSpPr>
            <p:cNvPr id="1063" name="Google Shape;1063;p44"/>
            <p:cNvSpPr/>
            <p:nvPr/>
          </p:nvSpPr>
          <p:spPr>
            <a:xfrm>
              <a:off x="1234524" y="4302704"/>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1.1. Dữ liệu trong lịch sử loài người</a:t>
              </a:r>
              <a:endParaRPr sz="1800">
                <a:solidFill>
                  <a:srgbClr val="A5A5A5"/>
                </a:solidFill>
                <a:latin typeface="Arial"/>
                <a:ea typeface="Arial"/>
                <a:cs typeface="Arial"/>
                <a:sym typeface="Arial"/>
              </a:endParaRPr>
            </a:p>
          </p:txBody>
        </p:sp>
        <p:sp>
          <p:nvSpPr>
            <p:cNvPr id="1064" name="Google Shape;1064;p44"/>
            <p:cNvSpPr/>
            <p:nvPr/>
          </p:nvSpPr>
          <p:spPr>
            <a:xfrm>
              <a:off x="1051644" y="4301531"/>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Arial"/>
                <a:ea typeface="Arial"/>
                <a:cs typeface="Arial"/>
                <a:sym typeface="Arial"/>
              </a:endParaRPr>
            </a:p>
          </p:txBody>
        </p:sp>
      </p:grpSp>
      <p:grpSp>
        <p:nvGrpSpPr>
          <p:cNvPr id="1065" name="Google Shape;1065;p44"/>
          <p:cNvGrpSpPr/>
          <p:nvPr/>
        </p:nvGrpSpPr>
        <p:grpSpPr>
          <a:xfrm>
            <a:off x="1051644" y="4495071"/>
            <a:ext cx="5702300" cy="278172"/>
            <a:chOff x="1051644" y="4746823"/>
            <a:chExt cx="5702300" cy="278172"/>
          </a:xfrm>
        </p:grpSpPr>
        <p:sp>
          <p:nvSpPr>
            <p:cNvPr id="1066" name="Google Shape;1066;p44"/>
            <p:cNvSpPr/>
            <p:nvPr/>
          </p:nvSpPr>
          <p:spPr>
            <a:xfrm>
              <a:off x="1234524" y="474799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1.2. Dữ liệu đang biến đổi thế giới</a:t>
              </a:r>
              <a:endParaRPr sz="1800">
                <a:solidFill>
                  <a:srgbClr val="A5A5A5"/>
                </a:solidFill>
                <a:latin typeface="Arial"/>
                <a:ea typeface="Arial"/>
                <a:cs typeface="Arial"/>
                <a:sym typeface="Arial"/>
              </a:endParaRPr>
            </a:p>
          </p:txBody>
        </p:sp>
        <p:sp>
          <p:nvSpPr>
            <p:cNvPr id="1067" name="Google Shape;1067;p44"/>
            <p:cNvSpPr/>
            <p:nvPr/>
          </p:nvSpPr>
          <p:spPr>
            <a:xfrm>
              <a:off x="1051644" y="474682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Arial"/>
                <a:ea typeface="Arial"/>
                <a:cs typeface="Arial"/>
                <a:sym typeface="Arial"/>
              </a:endParaRPr>
            </a:p>
          </p:txBody>
        </p:sp>
      </p:grpSp>
      <p:grpSp>
        <p:nvGrpSpPr>
          <p:cNvPr id="1068" name="Google Shape;1068;p44"/>
          <p:cNvGrpSpPr/>
          <p:nvPr/>
        </p:nvGrpSpPr>
        <p:grpSpPr>
          <a:xfrm>
            <a:off x="1051644" y="4924905"/>
            <a:ext cx="5702300" cy="278172"/>
            <a:chOff x="571500" y="5165783"/>
            <a:chExt cx="5702300" cy="278172"/>
          </a:xfrm>
        </p:grpSpPr>
        <p:sp>
          <p:nvSpPr>
            <p:cNvPr id="1069" name="Google Shape;1069;p44"/>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1.3. Tại sao cần Big Data</a:t>
              </a:r>
              <a:endParaRPr/>
            </a:p>
          </p:txBody>
        </p:sp>
        <p:sp>
          <p:nvSpPr>
            <p:cNvPr id="1070" name="Google Shape;1070;p44"/>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grpSp>
      <p:grpSp>
        <p:nvGrpSpPr>
          <p:cNvPr id="1071" name="Google Shape;1071;p44"/>
          <p:cNvGrpSpPr/>
          <p:nvPr/>
        </p:nvGrpSpPr>
        <p:grpSpPr>
          <a:xfrm>
            <a:off x="1051644" y="5354739"/>
            <a:ext cx="5702300" cy="278172"/>
            <a:chOff x="571500" y="5165783"/>
            <a:chExt cx="5702300" cy="278172"/>
          </a:xfrm>
        </p:grpSpPr>
        <p:sp>
          <p:nvSpPr>
            <p:cNvPr id="1072" name="Google Shape;1072;p44"/>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1.4. Thay đổi cách xử lý Big Data</a:t>
              </a:r>
              <a:endParaRPr/>
            </a:p>
          </p:txBody>
        </p:sp>
        <p:sp>
          <p:nvSpPr>
            <p:cNvPr id="1073" name="Google Shape;1073;p44"/>
            <p:cNvSpPr/>
            <p:nvPr/>
          </p:nvSpPr>
          <p:spPr>
            <a:xfrm>
              <a:off x="571500" y="5165783"/>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Arial"/>
                <a:ea typeface="Arial"/>
                <a:cs typeface="Arial"/>
                <a:sym typeface="Arial"/>
              </a:endParaRPr>
            </a:p>
          </p:txBody>
        </p:sp>
      </p:grpSp>
      <p:sp>
        <p:nvSpPr>
          <p:cNvPr id="1074" name="Google Shape;1074;p44"/>
          <p:cNvSpPr/>
          <p:nvPr/>
        </p:nvSpPr>
        <p:spPr>
          <a:xfrm>
            <a:off x="990000" y="3038807"/>
            <a:ext cx="8344500"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chemeClr val="dk1"/>
                </a:solidFill>
                <a:latin typeface="Arial"/>
                <a:ea typeface="Arial"/>
                <a:cs typeface="Arial"/>
                <a:sym typeface="Arial"/>
              </a:rPr>
              <a:t>Tổng quan và nền tảng của Big Data</a:t>
            </a:r>
            <a:endParaRPr/>
          </a:p>
        </p:txBody>
      </p:sp>
      <p:sp>
        <p:nvSpPr>
          <p:cNvPr id="1075" name="Google Shape;1075;p44"/>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1. </a:t>
            </a:r>
            <a:endParaRPr sz="5400">
              <a:solidFill>
                <a:srgbClr val="7F7F7F"/>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45"/>
          <p:cNvSpPr/>
          <p:nvPr/>
        </p:nvSpPr>
        <p:spPr>
          <a:xfrm>
            <a:off x="449999" y="450000"/>
            <a:ext cx="5522175"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Thay đổi cách xử lý Big Data</a:t>
            </a:r>
            <a:endParaRPr/>
          </a:p>
        </p:txBody>
      </p:sp>
      <p:sp>
        <p:nvSpPr>
          <p:cNvPr id="1082" name="Google Shape;1082;p4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1083" name="Google Shape;1083;p45"/>
          <p:cNvSpPr/>
          <p:nvPr/>
        </p:nvSpPr>
        <p:spPr>
          <a:xfrm>
            <a:off x="546895" y="1523719"/>
            <a:ext cx="8797130"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rgbClr val="0C0C0C"/>
                </a:solidFill>
                <a:latin typeface="Arial"/>
                <a:ea typeface="Arial"/>
                <a:cs typeface="Arial"/>
                <a:sym typeface="Arial"/>
              </a:rPr>
              <a:t>Vai trò của một kỹ sư dữ liệu</a:t>
            </a:r>
            <a:endParaRPr sz="3200">
              <a:solidFill>
                <a:srgbClr val="0C0C0C"/>
              </a:solidFill>
              <a:latin typeface="Arial"/>
              <a:ea typeface="Arial"/>
              <a:cs typeface="Arial"/>
              <a:sym typeface="Arial"/>
            </a:endParaRPr>
          </a:p>
        </p:txBody>
      </p:sp>
      <p:sp>
        <p:nvSpPr>
          <p:cNvPr id="1084" name="Google Shape;1084;p45"/>
          <p:cNvSpPr/>
          <p:nvPr/>
        </p:nvSpPr>
        <p:spPr>
          <a:xfrm>
            <a:off x="711201" y="2563519"/>
            <a:ext cx="5260974" cy="2180973"/>
          </a:xfrm>
          <a:prstGeom prst="rect">
            <a:avLst/>
          </a:prstGeom>
          <a:noFill/>
          <a:ln>
            <a:noFill/>
          </a:ln>
        </p:spPr>
        <p:txBody>
          <a:bodyPr anchorCtr="0" anchor="t" bIns="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kỹ sư tận dụng các nguyên liệu sẵn có hiện tại để tạo ra những sản phẩm tốt nhất</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Một sản phẩm hoặc hệ thống thường không thể hỗ trợ các thành phần đắt tiền nhất hiện có</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thành phần mới liên tục có sẵn hoặc trở nên có sẵn với chi phí hợp lý</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Thỏa hiệp phải được thực hiện đối với các lựa chọn thành phần và sau đó các giải pháp phải được thiết kế để khắc phục mọi thiếu sót vốn có trong các lựa chọn đó</a:t>
            </a:r>
            <a:endParaRPr sz="1300">
              <a:solidFill>
                <a:srgbClr val="262626"/>
              </a:solidFill>
              <a:latin typeface="Arial"/>
              <a:ea typeface="Arial"/>
              <a:cs typeface="Arial"/>
              <a:sym typeface="Arial"/>
            </a:endParaRPr>
          </a:p>
        </p:txBody>
      </p:sp>
      <p:grpSp>
        <p:nvGrpSpPr>
          <p:cNvPr id="1085" name="Google Shape;1085;p45"/>
          <p:cNvGrpSpPr/>
          <p:nvPr/>
        </p:nvGrpSpPr>
        <p:grpSpPr>
          <a:xfrm>
            <a:off x="558800" y="2232686"/>
            <a:ext cx="5321299" cy="215444"/>
            <a:chOff x="558800" y="2232686"/>
            <a:chExt cx="5321299" cy="215444"/>
          </a:xfrm>
        </p:grpSpPr>
        <p:sp>
          <p:nvSpPr>
            <p:cNvPr id="1086" name="Google Shape;1086;p45"/>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087" name="Google Shape;1087;p45"/>
            <p:cNvSpPr/>
            <p:nvPr/>
          </p:nvSpPr>
          <p:spPr>
            <a:xfrm>
              <a:off x="711200" y="2232686"/>
              <a:ext cx="5168899"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Kỹ sư giống như một đầu bếp</a:t>
              </a:r>
              <a:endParaRPr sz="1400">
                <a:solidFill>
                  <a:srgbClr val="262626"/>
                </a:solidFill>
                <a:latin typeface="Arial"/>
                <a:ea typeface="Arial"/>
                <a:cs typeface="Arial"/>
                <a:sym typeface="Arial"/>
              </a:endParaRPr>
            </a:p>
          </p:txBody>
        </p:sp>
      </p:grpSp>
      <p:pic>
        <p:nvPicPr>
          <p:cNvPr id="1088" name="Google Shape;1088;p45"/>
          <p:cNvPicPr preferRelativeResize="0"/>
          <p:nvPr/>
        </p:nvPicPr>
        <p:blipFill rotWithShape="1">
          <a:blip r:embed="rId3">
            <a:alphaModFix/>
          </a:blip>
          <a:srcRect b="0" l="0" r="0" t="0"/>
          <a:stretch/>
        </p:blipFill>
        <p:spPr>
          <a:xfrm>
            <a:off x="6365077" y="2985133"/>
            <a:ext cx="2660909" cy="201168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4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1095" name="Google Shape;1095;p46"/>
          <p:cNvSpPr/>
          <p:nvPr/>
        </p:nvSpPr>
        <p:spPr>
          <a:xfrm>
            <a:off x="546895" y="1523719"/>
            <a:ext cx="8797130"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rgbClr val="0D0D0D"/>
                </a:solidFill>
                <a:latin typeface="Arial"/>
                <a:ea typeface="Arial"/>
                <a:cs typeface="Arial"/>
                <a:sym typeface="Arial"/>
              </a:rPr>
              <a:t>Cách đối phó với Big Data</a:t>
            </a:r>
            <a:endParaRPr/>
          </a:p>
        </p:txBody>
      </p:sp>
      <p:grpSp>
        <p:nvGrpSpPr>
          <p:cNvPr id="1096" name="Google Shape;1096;p46"/>
          <p:cNvGrpSpPr/>
          <p:nvPr/>
        </p:nvGrpSpPr>
        <p:grpSpPr>
          <a:xfrm>
            <a:off x="558800" y="2232686"/>
            <a:ext cx="5321299" cy="215444"/>
            <a:chOff x="558800" y="2232686"/>
            <a:chExt cx="5321299" cy="215444"/>
          </a:xfrm>
        </p:grpSpPr>
        <p:sp>
          <p:nvSpPr>
            <p:cNvPr id="1097" name="Google Shape;1097;p46"/>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098" name="Google Shape;1098;p46"/>
            <p:cNvSpPr/>
            <p:nvPr/>
          </p:nvSpPr>
          <p:spPr>
            <a:xfrm>
              <a:off x="711200" y="2232686"/>
              <a:ext cx="5168899"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Yêu cầu của nền tảng dữ liệu lớn</a:t>
              </a:r>
              <a:endParaRPr sz="1400">
                <a:solidFill>
                  <a:srgbClr val="262626"/>
                </a:solidFill>
                <a:latin typeface="Arial"/>
                <a:ea typeface="Arial"/>
                <a:cs typeface="Arial"/>
                <a:sym typeface="Arial"/>
              </a:endParaRPr>
            </a:p>
          </p:txBody>
        </p:sp>
      </p:grpSp>
      <p:sp>
        <p:nvSpPr>
          <p:cNvPr id="1099" name="Google Shape;1099;p46"/>
          <p:cNvSpPr/>
          <p:nvPr/>
        </p:nvSpPr>
        <p:spPr>
          <a:xfrm>
            <a:off x="711199" y="2563519"/>
            <a:ext cx="4402667" cy="2180973"/>
          </a:xfrm>
          <a:prstGeom prst="rect">
            <a:avLst/>
          </a:prstGeom>
          <a:noFill/>
          <a:ln>
            <a:noFill/>
          </a:ln>
        </p:spPr>
        <p:txBody>
          <a:bodyPr anchorCtr="0" anchor="t" bIns="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chemeClr val="dk1"/>
                </a:solidFill>
                <a:latin typeface="Arial"/>
                <a:ea typeface="Arial"/>
                <a:cs typeface="Arial"/>
                <a:sym typeface="Arial"/>
              </a:rPr>
              <a:t>Chi phí ban đầu phải hợp lý và có thể quản lý được và khi hệ thống phát triển</a:t>
            </a:r>
            <a:endParaRPr/>
          </a:p>
          <a:p>
            <a:pPr indent="-182563" lvl="0" marL="182563" marR="0" rtl="0" algn="l">
              <a:spcBef>
                <a:spcPts val="800"/>
              </a:spcBef>
              <a:spcAft>
                <a:spcPts val="0"/>
              </a:spcAft>
              <a:buClr>
                <a:srgbClr val="193EB0"/>
              </a:buClr>
              <a:buSzPts val="1300"/>
              <a:buFont typeface="Arial"/>
              <a:buChar char="‣"/>
            </a:pPr>
            <a:r>
              <a:rPr lang="en-US" sz="1300">
                <a:solidFill>
                  <a:schemeClr val="dk1"/>
                </a:solidFill>
                <a:latin typeface="Arial"/>
                <a:ea typeface="Arial"/>
                <a:cs typeface="Arial"/>
                <a:sym typeface="Arial"/>
              </a:rPr>
              <a:t>Khả năng lưu trữ và xử lý lượng dữ liệu khổng lồ (petabyte ++) trong thời gian hợp lý</a:t>
            </a:r>
            <a:endParaRPr/>
          </a:p>
          <a:p>
            <a:pPr indent="-182563" lvl="0" marL="182563" marR="0" rtl="0" algn="l">
              <a:spcBef>
                <a:spcPts val="800"/>
              </a:spcBef>
              <a:spcAft>
                <a:spcPts val="0"/>
              </a:spcAft>
              <a:buClr>
                <a:srgbClr val="193EB0"/>
              </a:buClr>
              <a:buSzPts val="1300"/>
              <a:buFont typeface="Arial"/>
              <a:buChar char="‣"/>
            </a:pPr>
            <a:r>
              <a:rPr lang="en-US" sz="1300">
                <a:solidFill>
                  <a:schemeClr val="dk1"/>
                </a:solidFill>
                <a:latin typeface="Arial"/>
                <a:ea typeface="Arial"/>
                <a:cs typeface="Arial"/>
                <a:sym typeface="Arial"/>
              </a:rPr>
              <a:t>Vì quá trình dồn dữ liệu không chậm lại nên có thể phát triển khi các yêu cầu về lưu trữ và xử lý tăng lên trong tương lai</a:t>
            </a:r>
            <a:endParaRPr/>
          </a:p>
          <a:p>
            <a:pPr indent="-182563" lvl="0" marL="182563" marR="0" rtl="0" algn="l">
              <a:spcBef>
                <a:spcPts val="800"/>
              </a:spcBef>
              <a:spcAft>
                <a:spcPts val="0"/>
              </a:spcAft>
              <a:buClr>
                <a:srgbClr val="193EB0"/>
              </a:buClr>
              <a:buSzPts val="1300"/>
              <a:buFont typeface="Arial"/>
              <a:buChar char="‣"/>
            </a:pPr>
            <a:r>
              <a:rPr lang="en-US" sz="1300">
                <a:solidFill>
                  <a:schemeClr val="dk1"/>
                </a:solidFill>
                <a:latin typeface="Arial"/>
                <a:ea typeface="Arial"/>
                <a:cs typeface="Arial"/>
                <a:sym typeface="Arial"/>
              </a:rPr>
              <a:t>Dữ liệu không thể bị mất. Hệ thống phải có khả năng chịu lỗi.</a:t>
            </a:r>
            <a:endParaRPr sz="1300">
              <a:solidFill>
                <a:schemeClr val="dk1"/>
              </a:solidFill>
              <a:latin typeface="Arial"/>
              <a:ea typeface="Arial"/>
              <a:cs typeface="Arial"/>
              <a:sym typeface="Arial"/>
            </a:endParaRPr>
          </a:p>
        </p:txBody>
      </p:sp>
      <p:sp>
        <p:nvSpPr>
          <p:cNvPr id="1100" name="Google Shape;1100;p46"/>
          <p:cNvSpPr/>
          <p:nvPr/>
        </p:nvSpPr>
        <p:spPr>
          <a:xfrm>
            <a:off x="449999" y="450000"/>
            <a:ext cx="5522175"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Thay đổi cách xử lý Big Data</a:t>
            </a:r>
            <a:endParaRPr/>
          </a:p>
        </p:txBody>
      </p:sp>
      <p:sp>
        <p:nvSpPr>
          <p:cNvPr id="1101" name="Google Shape;1101;p46"/>
          <p:cNvSpPr/>
          <p:nvPr/>
        </p:nvSpPr>
        <p:spPr>
          <a:xfrm>
            <a:off x="711199" y="4953295"/>
            <a:ext cx="392607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Giải pháp là kiến trúc phân tán song song</a:t>
            </a:r>
            <a:endParaRPr sz="1600">
              <a:solidFill>
                <a:schemeClr val="dk1"/>
              </a:solidFill>
              <a:latin typeface="Arial"/>
              <a:ea typeface="Arial"/>
              <a:cs typeface="Arial"/>
              <a:sym typeface="Arial"/>
            </a:endParaRPr>
          </a:p>
        </p:txBody>
      </p:sp>
      <p:grpSp>
        <p:nvGrpSpPr>
          <p:cNvPr id="1102" name="Google Shape;1102;p46"/>
          <p:cNvGrpSpPr/>
          <p:nvPr/>
        </p:nvGrpSpPr>
        <p:grpSpPr>
          <a:xfrm>
            <a:off x="5317068" y="2448130"/>
            <a:ext cx="3675196" cy="3146152"/>
            <a:chOff x="5990836" y="2778572"/>
            <a:chExt cx="2835342" cy="2601712"/>
          </a:xfrm>
        </p:grpSpPr>
        <p:sp>
          <p:nvSpPr>
            <p:cNvPr id="1103" name="Google Shape;1103;p46"/>
            <p:cNvSpPr/>
            <p:nvPr/>
          </p:nvSpPr>
          <p:spPr>
            <a:xfrm>
              <a:off x="5990836" y="2778572"/>
              <a:ext cx="1417671" cy="1300856"/>
            </a:xfrm>
            <a:prstGeom prst="rect">
              <a:avLst/>
            </a:prstGeom>
            <a:solidFill>
              <a:srgbClr val="E9F2FC"/>
            </a:solidFill>
            <a:ln cap="flat" cmpd="sng" w="28575">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1F45BC"/>
                  </a:solidFill>
                  <a:latin typeface="Arial"/>
                  <a:ea typeface="Arial"/>
                  <a:cs typeface="Arial"/>
                  <a:sym typeface="Arial"/>
                </a:rPr>
                <a:t>Hiệu quả chi phí</a:t>
              </a:r>
              <a:endParaRPr sz="1600">
                <a:solidFill>
                  <a:srgbClr val="1F45BC"/>
                </a:solidFill>
                <a:latin typeface="Arial"/>
                <a:ea typeface="Arial"/>
                <a:cs typeface="Arial"/>
                <a:sym typeface="Arial"/>
              </a:endParaRPr>
            </a:p>
          </p:txBody>
        </p:sp>
        <p:sp>
          <p:nvSpPr>
            <p:cNvPr id="1104" name="Google Shape;1104;p46"/>
            <p:cNvSpPr/>
            <p:nvPr/>
          </p:nvSpPr>
          <p:spPr>
            <a:xfrm>
              <a:off x="7408507" y="2778572"/>
              <a:ext cx="1417671" cy="1300856"/>
            </a:xfrm>
            <a:prstGeom prst="rect">
              <a:avLst/>
            </a:prstGeom>
            <a:solidFill>
              <a:srgbClr val="E9F2FC"/>
            </a:solidFill>
            <a:ln cap="flat" cmpd="sng" w="28575">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1F45BC"/>
                  </a:solidFill>
                  <a:latin typeface="Arial"/>
                  <a:ea typeface="Arial"/>
                  <a:cs typeface="Arial"/>
                  <a:sym typeface="Arial"/>
                </a:rPr>
                <a:t>Hiệu suất</a:t>
              </a:r>
              <a:endParaRPr sz="1600">
                <a:solidFill>
                  <a:srgbClr val="1F45BC"/>
                </a:solidFill>
                <a:latin typeface="Arial"/>
                <a:ea typeface="Arial"/>
                <a:cs typeface="Arial"/>
                <a:sym typeface="Arial"/>
              </a:endParaRPr>
            </a:p>
          </p:txBody>
        </p:sp>
        <p:sp>
          <p:nvSpPr>
            <p:cNvPr id="1105" name="Google Shape;1105;p46"/>
            <p:cNvSpPr/>
            <p:nvPr/>
          </p:nvSpPr>
          <p:spPr>
            <a:xfrm>
              <a:off x="5990836" y="4079428"/>
              <a:ext cx="1417671" cy="1300856"/>
            </a:xfrm>
            <a:prstGeom prst="rect">
              <a:avLst/>
            </a:prstGeom>
            <a:solidFill>
              <a:srgbClr val="E9F2FC"/>
            </a:solidFill>
            <a:ln cap="flat" cmpd="sng" w="28575">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1F45BC"/>
                  </a:solidFill>
                  <a:latin typeface="Arial"/>
                  <a:ea typeface="Arial"/>
                  <a:cs typeface="Arial"/>
                  <a:sym typeface="Arial"/>
                </a:rPr>
                <a:t>Khả năng mở rộng</a:t>
              </a:r>
              <a:endParaRPr sz="1600">
                <a:solidFill>
                  <a:srgbClr val="1F45BC"/>
                </a:solidFill>
                <a:latin typeface="Arial"/>
                <a:ea typeface="Arial"/>
                <a:cs typeface="Arial"/>
                <a:sym typeface="Arial"/>
              </a:endParaRPr>
            </a:p>
          </p:txBody>
        </p:sp>
        <p:sp>
          <p:nvSpPr>
            <p:cNvPr id="1106" name="Google Shape;1106;p46"/>
            <p:cNvSpPr/>
            <p:nvPr/>
          </p:nvSpPr>
          <p:spPr>
            <a:xfrm>
              <a:off x="7408507" y="4079428"/>
              <a:ext cx="1417671" cy="1300856"/>
            </a:xfrm>
            <a:prstGeom prst="rect">
              <a:avLst/>
            </a:prstGeom>
            <a:solidFill>
              <a:srgbClr val="E9F2FC"/>
            </a:solidFill>
            <a:ln cap="flat" cmpd="sng" w="28575">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1F45BC"/>
                  </a:solidFill>
                  <a:latin typeface="Arial"/>
                  <a:ea typeface="Arial"/>
                  <a:cs typeface="Arial"/>
                  <a:sym typeface="Arial"/>
                </a:rPr>
                <a:t>Khả dụng</a:t>
              </a:r>
              <a:endParaRPr sz="1600">
                <a:solidFill>
                  <a:srgbClr val="1F45BC"/>
                </a:solidFill>
                <a:latin typeface="Arial"/>
                <a:ea typeface="Arial"/>
                <a:cs typeface="Arial"/>
                <a:sym typeface="Arial"/>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4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1113" name="Google Shape;1113;p47"/>
          <p:cNvSpPr/>
          <p:nvPr/>
        </p:nvSpPr>
        <p:spPr>
          <a:xfrm>
            <a:off x="546895" y="1523719"/>
            <a:ext cx="8797130"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rgbClr val="0D0D0D"/>
                </a:solidFill>
                <a:latin typeface="Arial"/>
                <a:ea typeface="Arial"/>
                <a:cs typeface="Arial"/>
                <a:sym typeface="Arial"/>
              </a:rPr>
              <a:t>Hiệu quả chi phí</a:t>
            </a:r>
            <a:endParaRPr sz="3200">
              <a:solidFill>
                <a:srgbClr val="0D0D0D"/>
              </a:solidFill>
              <a:latin typeface="Arial"/>
              <a:ea typeface="Arial"/>
              <a:cs typeface="Arial"/>
              <a:sym typeface="Arial"/>
            </a:endParaRPr>
          </a:p>
        </p:txBody>
      </p:sp>
      <p:grpSp>
        <p:nvGrpSpPr>
          <p:cNvPr id="1114" name="Google Shape;1114;p47"/>
          <p:cNvGrpSpPr/>
          <p:nvPr/>
        </p:nvGrpSpPr>
        <p:grpSpPr>
          <a:xfrm>
            <a:off x="558800" y="2232686"/>
            <a:ext cx="5321299" cy="215444"/>
            <a:chOff x="558800" y="2232686"/>
            <a:chExt cx="5321299" cy="215444"/>
          </a:xfrm>
        </p:grpSpPr>
        <p:sp>
          <p:nvSpPr>
            <p:cNvPr id="1115" name="Google Shape;1115;p47"/>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116" name="Google Shape;1116;p47"/>
            <p:cNvSpPr/>
            <p:nvPr/>
          </p:nvSpPr>
          <p:spPr>
            <a:xfrm>
              <a:off x="711200" y="2232686"/>
              <a:ext cx="5168899"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Sử dụng phần cứng tiết kiệm</a:t>
              </a:r>
              <a:endParaRPr sz="1400">
                <a:solidFill>
                  <a:srgbClr val="262626"/>
                </a:solidFill>
                <a:latin typeface="Arial"/>
                <a:ea typeface="Arial"/>
                <a:cs typeface="Arial"/>
                <a:sym typeface="Arial"/>
              </a:endParaRPr>
            </a:p>
          </p:txBody>
        </p:sp>
      </p:grpSp>
      <p:sp>
        <p:nvSpPr>
          <p:cNvPr id="1117" name="Google Shape;1117;p47"/>
          <p:cNvSpPr/>
          <p:nvPr/>
        </p:nvSpPr>
        <p:spPr>
          <a:xfrm>
            <a:off x="711200" y="2563519"/>
            <a:ext cx="8632825"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Chuyển đổi từ Mở rộng quy mô (Scale-up)  sang Nhân rộng quy mô (Scale-out) là cách duy nhất để hỗ trợ tăng trưởng dung lượng lưu trữ theo cách tiết kiệm chi phí</a:t>
            </a:r>
            <a:endParaRPr sz="1300">
              <a:solidFill>
                <a:srgbClr val="262626"/>
              </a:solidFill>
              <a:latin typeface="Arial"/>
              <a:ea typeface="Arial"/>
              <a:cs typeface="Arial"/>
              <a:sym typeface="Arial"/>
            </a:endParaRPr>
          </a:p>
        </p:txBody>
      </p:sp>
      <p:sp>
        <p:nvSpPr>
          <p:cNvPr id="1118" name="Google Shape;1118;p47"/>
          <p:cNvSpPr/>
          <p:nvPr/>
        </p:nvSpPr>
        <p:spPr>
          <a:xfrm>
            <a:off x="449999" y="450000"/>
            <a:ext cx="5522175"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Thay đổi cách xử lý Big Data</a:t>
            </a:r>
            <a:endParaRPr/>
          </a:p>
        </p:txBody>
      </p:sp>
      <p:grpSp>
        <p:nvGrpSpPr>
          <p:cNvPr id="1119" name="Google Shape;1119;p47"/>
          <p:cNvGrpSpPr/>
          <p:nvPr/>
        </p:nvGrpSpPr>
        <p:grpSpPr>
          <a:xfrm>
            <a:off x="1336972" y="3251754"/>
            <a:ext cx="2985845" cy="2903137"/>
            <a:chOff x="1336972" y="3267231"/>
            <a:chExt cx="2985845" cy="2903137"/>
          </a:xfrm>
        </p:grpSpPr>
        <p:grpSp>
          <p:nvGrpSpPr>
            <p:cNvPr id="1120" name="Google Shape;1120;p47"/>
            <p:cNvGrpSpPr/>
            <p:nvPr/>
          </p:nvGrpSpPr>
          <p:grpSpPr>
            <a:xfrm>
              <a:off x="1686453" y="4790846"/>
              <a:ext cx="2375310" cy="1091534"/>
              <a:chOff x="1686453" y="4790846"/>
              <a:chExt cx="2375310" cy="1091534"/>
            </a:xfrm>
          </p:grpSpPr>
          <p:grpSp>
            <p:nvGrpSpPr>
              <p:cNvPr id="1121" name="Google Shape;1121;p47"/>
              <p:cNvGrpSpPr/>
              <p:nvPr/>
            </p:nvGrpSpPr>
            <p:grpSpPr>
              <a:xfrm>
                <a:off x="1736300" y="4790846"/>
                <a:ext cx="2325463" cy="791514"/>
                <a:chOff x="1736300" y="4790846"/>
                <a:chExt cx="2325463" cy="791514"/>
              </a:xfrm>
            </p:grpSpPr>
            <p:sp>
              <p:nvSpPr>
                <p:cNvPr id="1122" name="Google Shape;1122;p47"/>
                <p:cNvSpPr/>
                <p:nvPr/>
              </p:nvSpPr>
              <p:spPr>
                <a:xfrm>
                  <a:off x="2314888" y="5336139"/>
                  <a:ext cx="548548"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6D7FED"/>
                      </a:solidFill>
                      <a:latin typeface="Arial"/>
                      <a:ea typeface="Arial"/>
                      <a:cs typeface="Arial"/>
                      <a:sym typeface="Arial"/>
                    </a:rPr>
                    <a:t>100TB</a:t>
                  </a:r>
                  <a:endParaRPr sz="1000">
                    <a:solidFill>
                      <a:srgbClr val="6D7FED"/>
                    </a:solidFill>
                    <a:latin typeface="Arial"/>
                    <a:ea typeface="Arial"/>
                    <a:cs typeface="Arial"/>
                    <a:sym typeface="Arial"/>
                  </a:endParaRPr>
                </a:p>
              </p:txBody>
            </p:sp>
            <p:sp>
              <p:nvSpPr>
                <p:cNvPr id="1123" name="Google Shape;1123;p47"/>
                <p:cNvSpPr/>
                <p:nvPr/>
              </p:nvSpPr>
              <p:spPr>
                <a:xfrm>
                  <a:off x="1736300" y="5007552"/>
                  <a:ext cx="893193"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rgbClr val="6D7FED"/>
                      </a:solidFill>
                      <a:latin typeface="Arial"/>
                      <a:ea typeface="Arial"/>
                      <a:cs typeface="Arial"/>
                      <a:sym typeface="Arial"/>
                    </a:rPr>
                    <a:t>200,000 IOPS</a:t>
                  </a:r>
                  <a:endParaRPr sz="900">
                    <a:solidFill>
                      <a:srgbClr val="6D7FED"/>
                    </a:solidFill>
                    <a:latin typeface="Arial"/>
                    <a:ea typeface="Arial"/>
                    <a:cs typeface="Arial"/>
                    <a:sym typeface="Arial"/>
                  </a:endParaRPr>
                </a:p>
              </p:txBody>
            </p:sp>
            <p:sp>
              <p:nvSpPr>
                <p:cNvPr id="1124" name="Google Shape;1124;p47"/>
                <p:cNvSpPr/>
                <p:nvPr/>
              </p:nvSpPr>
              <p:spPr>
                <a:xfrm>
                  <a:off x="2404962" y="4796466"/>
                  <a:ext cx="893193"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rgbClr val="60C4D2"/>
                      </a:solidFill>
                      <a:latin typeface="Arial"/>
                      <a:ea typeface="Arial"/>
                      <a:cs typeface="Arial"/>
                      <a:sym typeface="Arial"/>
                    </a:rPr>
                    <a:t>200,000 IOPS</a:t>
                  </a:r>
                  <a:endParaRPr sz="900">
                    <a:solidFill>
                      <a:srgbClr val="60C4D2"/>
                    </a:solidFill>
                    <a:latin typeface="Arial"/>
                    <a:ea typeface="Arial"/>
                    <a:cs typeface="Arial"/>
                    <a:sym typeface="Arial"/>
                  </a:endParaRPr>
                </a:p>
              </p:txBody>
            </p:sp>
            <p:sp>
              <p:nvSpPr>
                <p:cNvPr id="1125" name="Google Shape;1125;p47"/>
                <p:cNvSpPr/>
                <p:nvPr/>
              </p:nvSpPr>
              <p:spPr>
                <a:xfrm>
                  <a:off x="2688692" y="5105113"/>
                  <a:ext cx="556563"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60C4D2"/>
                      </a:solidFill>
                      <a:latin typeface="Arial"/>
                      <a:ea typeface="Arial"/>
                      <a:cs typeface="Arial"/>
                      <a:sym typeface="Arial"/>
                    </a:rPr>
                    <a:t>200TB</a:t>
                  </a:r>
                  <a:endParaRPr sz="1000">
                    <a:solidFill>
                      <a:srgbClr val="60C4D2"/>
                    </a:solidFill>
                    <a:latin typeface="Arial"/>
                    <a:ea typeface="Arial"/>
                    <a:cs typeface="Arial"/>
                    <a:sym typeface="Arial"/>
                  </a:endParaRPr>
                </a:p>
              </p:txBody>
            </p:sp>
            <p:sp>
              <p:nvSpPr>
                <p:cNvPr id="1126" name="Google Shape;1126;p47"/>
                <p:cNvSpPr/>
                <p:nvPr/>
              </p:nvSpPr>
              <p:spPr>
                <a:xfrm>
                  <a:off x="3168570" y="4790846"/>
                  <a:ext cx="893193"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rgbClr val="66A1FE"/>
                      </a:solidFill>
                      <a:latin typeface="Arial"/>
                      <a:ea typeface="Arial"/>
                      <a:cs typeface="Arial"/>
                      <a:sym typeface="Arial"/>
                    </a:rPr>
                    <a:t>200,000 IOPS</a:t>
                  </a:r>
                  <a:endParaRPr sz="900">
                    <a:solidFill>
                      <a:srgbClr val="66A1FE"/>
                    </a:solidFill>
                    <a:latin typeface="Arial"/>
                    <a:ea typeface="Arial"/>
                    <a:cs typeface="Arial"/>
                    <a:sym typeface="Arial"/>
                  </a:endParaRPr>
                </a:p>
              </p:txBody>
            </p:sp>
            <p:sp>
              <p:nvSpPr>
                <p:cNvPr id="1127" name="Google Shape;1127;p47"/>
                <p:cNvSpPr/>
                <p:nvPr/>
              </p:nvSpPr>
              <p:spPr>
                <a:xfrm>
                  <a:off x="3220705" y="5105113"/>
                  <a:ext cx="559769"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66A1FE"/>
                      </a:solidFill>
                      <a:latin typeface="Arial"/>
                      <a:ea typeface="Arial"/>
                      <a:cs typeface="Arial"/>
                      <a:sym typeface="Arial"/>
                    </a:rPr>
                    <a:t>300TB</a:t>
                  </a:r>
                  <a:endParaRPr sz="1000">
                    <a:solidFill>
                      <a:srgbClr val="66A1FE"/>
                    </a:solidFill>
                    <a:latin typeface="Arial"/>
                    <a:ea typeface="Arial"/>
                    <a:cs typeface="Arial"/>
                    <a:sym typeface="Arial"/>
                  </a:endParaRPr>
                </a:p>
              </p:txBody>
            </p:sp>
          </p:grpSp>
          <p:grpSp>
            <p:nvGrpSpPr>
              <p:cNvPr id="1128" name="Google Shape;1128;p47"/>
              <p:cNvGrpSpPr/>
              <p:nvPr/>
            </p:nvGrpSpPr>
            <p:grpSpPr>
              <a:xfrm>
                <a:off x="1686453" y="5061449"/>
                <a:ext cx="2045053" cy="820931"/>
                <a:chOff x="1686453" y="5061449"/>
                <a:chExt cx="2045053" cy="820931"/>
              </a:xfrm>
            </p:grpSpPr>
            <p:sp>
              <p:nvSpPr>
                <p:cNvPr id="1129" name="Google Shape;1129;p47"/>
                <p:cNvSpPr/>
                <p:nvPr/>
              </p:nvSpPr>
              <p:spPr>
                <a:xfrm rot="-5400000">
                  <a:off x="3402977" y="4808221"/>
                  <a:ext cx="65413" cy="591644"/>
                </a:xfrm>
                <a:prstGeom prst="roundRect">
                  <a:avLst>
                    <a:gd fmla="val 50000"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30" name="Google Shape;1130;p47"/>
                <p:cNvSpPr/>
                <p:nvPr/>
              </p:nvSpPr>
              <p:spPr>
                <a:xfrm rot="-5400000">
                  <a:off x="2878826" y="4808221"/>
                  <a:ext cx="65413" cy="591644"/>
                </a:xfrm>
                <a:prstGeom prst="roundRect">
                  <a:avLst>
                    <a:gd fmla="val 50000" name="adj"/>
                  </a:avLst>
                </a:prstGeom>
                <a:solidFill>
                  <a:srgbClr val="60C4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31" name="Google Shape;1131;p47"/>
                <p:cNvSpPr/>
                <p:nvPr/>
              </p:nvSpPr>
              <p:spPr>
                <a:xfrm rot="3067811">
                  <a:off x="2151923" y="4858419"/>
                  <a:ext cx="65413" cy="1226991"/>
                </a:xfrm>
                <a:prstGeom prst="roundRect">
                  <a:avLst>
                    <a:gd fmla="val 50000" name="adj"/>
                  </a:avLst>
                </a:prstGeom>
                <a:solidFill>
                  <a:srgbClr val="6D7F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cxnSp>
          <p:nvCxnSpPr>
            <p:cNvPr id="1132" name="Google Shape;1132;p47"/>
            <p:cNvCxnSpPr/>
            <p:nvPr/>
          </p:nvCxnSpPr>
          <p:spPr>
            <a:xfrm>
              <a:off x="1694817" y="3607093"/>
              <a:ext cx="2628000" cy="2268000"/>
            </a:xfrm>
            <a:prstGeom prst="bentConnector3">
              <a:avLst>
                <a:gd fmla="val 77" name="adj1"/>
              </a:avLst>
            </a:prstGeom>
            <a:noFill/>
            <a:ln cap="flat" cmpd="sng" w="28575">
              <a:solidFill>
                <a:srgbClr val="1F45BC"/>
              </a:solidFill>
              <a:prstDash val="solid"/>
              <a:miter lim="800000"/>
              <a:headEnd len="med" w="med" type="triangle"/>
              <a:tailEnd len="med" w="med" type="triangle"/>
            </a:ln>
          </p:spPr>
        </p:cxnSp>
        <p:sp>
          <p:nvSpPr>
            <p:cNvPr id="1133" name="Google Shape;1133;p47"/>
            <p:cNvSpPr/>
            <p:nvPr/>
          </p:nvSpPr>
          <p:spPr>
            <a:xfrm rot="-5400000">
              <a:off x="832507" y="4602594"/>
              <a:ext cx="1285929"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F45BC"/>
                  </a:solidFill>
                  <a:latin typeface="Arial"/>
                  <a:ea typeface="Arial"/>
                  <a:cs typeface="Arial"/>
                  <a:sym typeface="Arial"/>
                </a:rPr>
                <a:t>Hiệu suất (IOPS)</a:t>
              </a:r>
              <a:endParaRPr sz="1200">
                <a:solidFill>
                  <a:srgbClr val="1F45BC"/>
                </a:solidFill>
                <a:latin typeface="Arial"/>
                <a:ea typeface="Arial"/>
                <a:cs typeface="Arial"/>
                <a:sym typeface="Arial"/>
              </a:endParaRPr>
            </a:p>
          </p:txBody>
        </p:sp>
        <p:sp>
          <p:nvSpPr>
            <p:cNvPr id="1134" name="Google Shape;1134;p47"/>
            <p:cNvSpPr/>
            <p:nvPr/>
          </p:nvSpPr>
          <p:spPr>
            <a:xfrm>
              <a:off x="2431576" y="5893369"/>
              <a:ext cx="1132041"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1F45BC"/>
                  </a:solidFill>
                  <a:latin typeface="Arial"/>
                  <a:ea typeface="Arial"/>
                  <a:cs typeface="Arial"/>
                  <a:sym typeface="Arial"/>
                </a:rPr>
                <a:t>Khả năng (TB)</a:t>
              </a:r>
              <a:endParaRPr sz="1200">
                <a:solidFill>
                  <a:srgbClr val="1F45BC"/>
                </a:solidFill>
                <a:latin typeface="Arial"/>
                <a:ea typeface="Arial"/>
                <a:cs typeface="Arial"/>
                <a:sym typeface="Arial"/>
              </a:endParaRPr>
            </a:p>
          </p:txBody>
        </p:sp>
        <p:sp>
          <p:nvSpPr>
            <p:cNvPr id="1135" name="Google Shape;1135;p47"/>
            <p:cNvSpPr/>
            <p:nvPr/>
          </p:nvSpPr>
          <p:spPr>
            <a:xfrm>
              <a:off x="2534436" y="3267231"/>
              <a:ext cx="1492177" cy="340519"/>
            </a:xfrm>
            <a:prstGeom prst="roundRect">
              <a:avLst>
                <a:gd fmla="val 16667" name="adj"/>
              </a:avLst>
            </a:prstGeom>
            <a:solidFill>
              <a:srgbClr val="E9F2F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1F45BC"/>
                  </a:solidFill>
                  <a:latin typeface="Arial"/>
                  <a:ea typeface="Arial"/>
                  <a:cs typeface="Arial"/>
                  <a:sym typeface="Arial"/>
                </a:rPr>
                <a:t>Mở rộng quy mô</a:t>
              </a:r>
              <a:endParaRPr sz="1400">
                <a:solidFill>
                  <a:srgbClr val="1F45BC"/>
                </a:solidFill>
                <a:latin typeface="Arial"/>
                <a:ea typeface="Arial"/>
                <a:cs typeface="Arial"/>
                <a:sym typeface="Arial"/>
              </a:endParaRPr>
            </a:p>
          </p:txBody>
        </p:sp>
      </p:grpSp>
      <p:grpSp>
        <p:nvGrpSpPr>
          <p:cNvPr id="1136" name="Google Shape;1136;p47"/>
          <p:cNvGrpSpPr/>
          <p:nvPr/>
        </p:nvGrpSpPr>
        <p:grpSpPr>
          <a:xfrm>
            <a:off x="5583184" y="3251754"/>
            <a:ext cx="2985843" cy="2905299"/>
            <a:chOff x="5583184" y="3251754"/>
            <a:chExt cx="2985843" cy="2905299"/>
          </a:xfrm>
        </p:grpSpPr>
        <p:grpSp>
          <p:nvGrpSpPr>
            <p:cNvPr id="1137" name="Google Shape;1137;p47"/>
            <p:cNvGrpSpPr/>
            <p:nvPr/>
          </p:nvGrpSpPr>
          <p:grpSpPr>
            <a:xfrm>
              <a:off x="5933876" y="3945836"/>
              <a:ext cx="2571582" cy="1931209"/>
              <a:chOff x="5933876" y="3936311"/>
              <a:chExt cx="2571582" cy="1931209"/>
            </a:xfrm>
          </p:grpSpPr>
          <p:sp>
            <p:nvSpPr>
              <p:cNvPr id="1138" name="Google Shape;1138;p47"/>
              <p:cNvSpPr/>
              <p:nvPr/>
            </p:nvSpPr>
            <p:spPr>
              <a:xfrm>
                <a:off x="6580354" y="5305216"/>
                <a:ext cx="559769"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6D7FED"/>
                    </a:solidFill>
                    <a:latin typeface="Arial"/>
                    <a:ea typeface="Arial"/>
                    <a:cs typeface="Arial"/>
                    <a:sym typeface="Arial"/>
                  </a:rPr>
                  <a:t>300TB</a:t>
                </a:r>
                <a:endParaRPr sz="1000">
                  <a:solidFill>
                    <a:srgbClr val="6D7FED"/>
                  </a:solidFill>
                  <a:latin typeface="Arial"/>
                  <a:ea typeface="Arial"/>
                  <a:cs typeface="Arial"/>
                  <a:sym typeface="Arial"/>
                </a:endParaRPr>
              </a:p>
            </p:txBody>
          </p:sp>
          <p:sp>
            <p:nvSpPr>
              <p:cNvPr id="1139" name="Google Shape;1139;p47"/>
              <p:cNvSpPr/>
              <p:nvPr/>
            </p:nvSpPr>
            <p:spPr>
              <a:xfrm>
                <a:off x="5959503" y="5015982"/>
                <a:ext cx="894797"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rgbClr val="6D7FED"/>
                    </a:solidFill>
                    <a:latin typeface="Arial"/>
                    <a:ea typeface="Arial"/>
                    <a:cs typeface="Arial"/>
                    <a:sym typeface="Arial"/>
                  </a:rPr>
                  <a:t>500,000 IOPS</a:t>
                </a:r>
                <a:endParaRPr sz="900">
                  <a:solidFill>
                    <a:srgbClr val="6D7FED"/>
                  </a:solidFill>
                  <a:latin typeface="Arial"/>
                  <a:ea typeface="Arial"/>
                  <a:cs typeface="Arial"/>
                  <a:sym typeface="Arial"/>
                </a:endParaRPr>
              </a:p>
            </p:txBody>
          </p:sp>
          <p:sp>
            <p:nvSpPr>
              <p:cNvPr id="1140" name="Google Shape;1140;p47"/>
              <p:cNvSpPr/>
              <p:nvPr/>
            </p:nvSpPr>
            <p:spPr>
              <a:xfrm>
                <a:off x="6402711" y="4663033"/>
                <a:ext cx="896399"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rgbClr val="60C4D2"/>
                    </a:solidFill>
                    <a:latin typeface="Arial"/>
                    <a:ea typeface="Arial"/>
                    <a:cs typeface="Arial"/>
                    <a:sym typeface="Arial"/>
                  </a:rPr>
                  <a:t>600,000 IOPS</a:t>
                </a:r>
                <a:endParaRPr sz="900">
                  <a:solidFill>
                    <a:srgbClr val="60C4D2"/>
                  </a:solidFill>
                  <a:latin typeface="Arial"/>
                  <a:ea typeface="Arial"/>
                  <a:cs typeface="Arial"/>
                  <a:sym typeface="Arial"/>
                </a:endParaRPr>
              </a:p>
            </p:txBody>
          </p:sp>
          <p:sp>
            <p:nvSpPr>
              <p:cNvPr id="1141" name="Google Shape;1141;p47"/>
              <p:cNvSpPr/>
              <p:nvPr/>
            </p:nvSpPr>
            <p:spPr>
              <a:xfrm>
                <a:off x="7058940" y="4903003"/>
                <a:ext cx="551754"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60C4D2"/>
                    </a:solidFill>
                    <a:latin typeface="Arial"/>
                    <a:ea typeface="Arial"/>
                    <a:cs typeface="Arial"/>
                    <a:sym typeface="Arial"/>
                  </a:rPr>
                  <a:t>360TB</a:t>
                </a:r>
                <a:endParaRPr sz="1000">
                  <a:solidFill>
                    <a:srgbClr val="60C4D2"/>
                  </a:solidFill>
                  <a:latin typeface="Arial"/>
                  <a:ea typeface="Arial"/>
                  <a:cs typeface="Arial"/>
                  <a:sym typeface="Arial"/>
                </a:endParaRPr>
              </a:p>
            </p:txBody>
          </p:sp>
          <p:sp>
            <p:nvSpPr>
              <p:cNvPr id="1142" name="Google Shape;1142;p47"/>
              <p:cNvSpPr/>
              <p:nvPr/>
            </p:nvSpPr>
            <p:spPr>
              <a:xfrm>
                <a:off x="6845811" y="4321647"/>
                <a:ext cx="888385"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rgbClr val="66A1FE"/>
                    </a:solidFill>
                    <a:latin typeface="Arial"/>
                    <a:ea typeface="Arial"/>
                    <a:cs typeface="Arial"/>
                    <a:sym typeface="Arial"/>
                  </a:rPr>
                  <a:t>700,000 IOPS</a:t>
                </a:r>
                <a:endParaRPr sz="900">
                  <a:solidFill>
                    <a:srgbClr val="66A1FE"/>
                  </a:solidFill>
                  <a:latin typeface="Arial"/>
                  <a:ea typeface="Arial"/>
                  <a:cs typeface="Arial"/>
                  <a:sym typeface="Arial"/>
                </a:endParaRPr>
              </a:p>
            </p:txBody>
          </p:sp>
          <p:sp>
            <p:nvSpPr>
              <p:cNvPr id="1143" name="Google Shape;1143;p47"/>
              <p:cNvSpPr/>
              <p:nvPr/>
            </p:nvSpPr>
            <p:spPr>
              <a:xfrm>
                <a:off x="7502415" y="4559793"/>
                <a:ext cx="551754"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66A1FE"/>
                    </a:solidFill>
                    <a:latin typeface="Arial"/>
                    <a:ea typeface="Arial"/>
                    <a:cs typeface="Arial"/>
                    <a:sym typeface="Arial"/>
                  </a:rPr>
                  <a:t>420TB</a:t>
                </a:r>
                <a:endParaRPr sz="1000">
                  <a:solidFill>
                    <a:srgbClr val="66A1FE"/>
                  </a:solidFill>
                  <a:latin typeface="Arial"/>
                  <a:ea typeface="Arial"/>
                  <a:cs typeface="Arial"/>
                  <a:sym typeface="Arial"/>
                </a:endParaRPr>
              </a:p>
            </p:txBody>
          </p:sp>
          <p:sp>
            <p:nvSpPr>
              <p:cNvPr id="1144" name="Google Shape;1144;p47"/>
              <p:cNvSpPr/>
              <p:nvPr/>
            </p:nvSpPr>
            <p:spPr>
              <a:xfrm>
                <a:off x="7242918" y="3936311"/>
                <a:ext cx="898003"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rgbClr val="1F45BC"/>
                    </a:solidFill>
                    <a:latin typeface="Arial"/>
                    <a:ea typeface="Arial"/>
                    <a:cs typeface="Arial"/>
                    <a:sym typeface="Arial"/>
                  </a:rPr>
                  <a:t>800,000 IOPS</a:t>
                </a:r>
                <a:endParaRPr sz="900">
                  <a:solidFill>
                    <a:srgbClr val="1F45BC"/>
                  </a:solidFill>
                  <a:latin typeface="Arial"/>
                  <a:ea typeface="Arial"/>
                  <a:cs typeface="Arial"/>
                  <a:sym typeface="Arial"/>
                </a:endParaRPr>
              </a:p>
            </p:txBody>
          </p:sp>
          <p:sp>
            <p:nvSpPr>
              <p:cNvPr id="1145" name="Google Shape;1145;p47"/>
              <p:cNvSpPr/>
              <p:nvPr/>
            </p:nvSpPr>
            <p:spPr>
              <a:xfrm>
                <a:off x="7947292" y="4190842"/>
                <a:ext cx="558166"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1F45BC"/>
                    </a:solidFill>
                    <a:latin typeface="Arial"/>
                    <a:ea typeface="Arial"/>
                    <a:cs typeface="Arial"/>
                    <a:sym typeface="Arial"/>
                  </a:rPr>
                  <a:t>480TB</a:t>
                </a:r>
                <a:endParaRPr sz="1000">
                  <a:solidFill>
                    <a:srgbClr val="1F45BC"/>
                  </a:solidFill>
                  <a:latin typeface="Arial"/>
                  <a:ea typeface="Arial"/>
                  <a:cs typeface="Arial"/>
                  <a:sym typeface="Arial"/>
                </a:endParaRPr>
              </a:p>
            </p:txBody>
          </p:sp>
          <p:grpSp>
            <p:nvGrpSpPr>
              <p:cNvPr id="1146" name="Google Shape;1146;p47"/>
              <p:cNvGrpSpPr/>
              <p:nvPr/>
            </p:nvGrpSpPr>
            <p:grpSpPr>
              <a:xfrm>
                <a:off x="5933876" y="4012639"/>
                <a:ext cx="2280162" cy="1854880"/>
                <a:chOff x="5933876" y="4012639"/>
                <a:chExt cx="2280162" cy="1854880"/>
              </a:xfrm>
            </p:grpSpPr>
            <p:sp>
              <p:nvSpPr>
                <p:cNvPr id="1147" name="Google Shape;1147;p47"/>
                <p:cNvSpPr/>
                <p:nvPr/>
              </p:nvSpPr>
              <p:spPr>
                <a:xfrm rot="3067811">
                  <a:off x="7907135" y="3916755"/>
                  <a:ext cx="65413" cy="651630"/>
                </a:xfrm>
                <a:prstGeom prst="roundRect">
                  <a:avLst>
                    <a:gd fmla="val 50000"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48" name="Google Shape;1148;p47"/>
                <p:cNvSpPr/>
                <p:nvPr/>
              </p:nvSpPr>
              <p:spPr>
                <a:xfrm rot="3067811">
                  <a:off x="7501989" y="4242775"/>
                  <a:ext cx="65413" cy="651630"/>
                </a:xfrm>
                <a:prstGeom prst="roundRect">
                  <a:avLst>
                    <a:gd fmla="val 50000"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49" name="Google Shape;1149;p47"/>
                <p:cNvSpPr/>
                <p:nvPr/>
              </p:nvSpPr>
              <p:spPr>
                <a:xfrm rot="3067811">
                  <a:off x="7062352" y="4594594"/>
                  <a:ext cx="65413" cy="651630"/>
                </a:xfrm>
                <a:prstGeom prst="roundRect">
                  <a:avLst>
                    <a:gd fmla="val 50000" name="adj"/>
                  </a:avLst>
                </a:prstGeom>
                <a:solidFill>
                  <a:srgbClr val="60C4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50" name="Google Shape;1150;p47"/>
                <p:cNvSpPr/>
                <p:nvPr/>
              </p:nvSpPr>
              <p:spPr>
                <a:xfrm rot="3067811">
                  <a:off x="6399346" y="4843559"/>
                  <a:ext cx="65413" cy="1226991"/>
                </a:xfrm>
                <a:prstGeom prst="roundRect">
                  <a:avLst>
                    <a:gd fmla="val 50000" name="adj"/>
                  </a:avLst>
                </a:prstGeom>
                <a:solidFill>
                  <a:srgbClr val="6D7F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cxnSp>
          <p:nvCxnSpPr>
            <p:cNvPr id="1151" name="Google Shape;1151;p47"/>
            <p:cNvCxnSpPr/>
            <p:nvPr/>
          </p:nvCxnSpPr>
          <p:spPr>
            <a:xfrm>
              <a:off x="5941027" y="3593778"/>
              <a:ext cx="2628000" cy="2268000"/>
            </a:xfrm>
            <a:prstGeom prst="bentConnector3">
              <a:avLst>
                <a:gd fmla="val 77" name="adj1"/>
              </a:avLst>
            </a:prstGeom>
            <a:noFill/>
            <a:ln cap="flat" cmpd="sng" w="28575">
              <a:solidFill>
                <a:srgbClr val="1F45BC"/>
              </a:solidFill>
              <a:prstDash val="solid"/>
              <a:miter lim="800000"/>
              <a:headEnd len="med" w="med" type="triangle"/>
              <a:tailEnd len="med" w="med" type="triangle"/>
            </a:ln>
          </p:spPr>
        </p:cxnSp>
        <p:sp>
          <p:nvSpPr>
            <p:cNvPr id="1152" name="Google Shape;1152;p47"/>
            <p:cNvSpPr/>
            <p:nvPr/>
          </p:nvSpPr>
          <p:spPr>
            <a:xfrm rot="-5400000">
              <a:off x="5078719" y="4589279"/>
              <a:ext cx="1285929"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F45BC"/>
                  </a:solidFill>
                  <a:latin typeface="Arial"/>
                  <a:ea typeface="Arial"/>
                  <a:cs typeface="Arial"/>
                  <a:sym typeface="Arial"/>
                </a:rPr>
                <a:t>Hiệu suất (IOPS)</a:t>
              </a:r>
              <a:endParaRPr sz="1200">
                <a:solidFill>
                  <a:srgbClr val="1F45BC"/>
                </a:solidFill>
                <a:latin typeface="Arial"/>
                <a:ea typeface="Arial"/>
                <a:cs typeface="Arial"/>
                <a:sym typeface="Arial"/>
              </a:endParaRPr>
            </a:p>
          </p:txBody>
        </p:sp>
        <p:sp>
          <p:nvSpPr>
            <p:cNvPr id="1153" name="Google Shape;1153;p47"/>
            <p:cNvSpPr/>
            <p:nvPr/>
          </p:nvSpPr>
          <p:spPr>
            <a:xfrm>
              <a:off x="6677786" y="5880054"/>
              <a:ext cx="1132041"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1F45BC"/>
                  </a:solidFill>
                  <a:latin typeface="Arial"/>
                  <a:ea typeface="Arial"/>
                  <a:cs typeface="Arial"/>
                  <a:sym typeface="Arial"/>
                </a:rPr>
                <a:t>Khả năng (TB)</a:t>
              </a:r>
              <a:endParaRPr sz="1200">
                <a:solidFill>
                  <a:srgbClr val="1F45BC"/>
                </a:solidFill>
                <a:latin typeface="Arial"/>
                <a:ea typeface="Arial"/>
                <a:cs typeface="Arial"/>
                <a:sym typeface="Arial"/>
              </a:endParaRPr>
            </a:p>
          </p:txBody>
        </p:sp>
        <p:sp>
          <p:nvSpPr>
            <p:cNvPr id="1154" name="Google Shape;1154;p47"/>
            <p:cNvSpPr/>
            <p:nvPr/>
          </p:nvSpPr>
          <p:spPr>
            <a:xfrm>
              <a:off x="6784188" y="3251754"/>
              <a:ext cx="1671918" cy="340519"/>
            </a:xfrm>
            <a:prstGeom prst="roundRect">
              <a:avLst>
                <a:gd fmla="val 16667" name="adj"/>
              </a:avLst>
            </a:prstGeom>
            <a:solidFill>
              <a:srgbClr val="E9F2F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1F45BC"/>
                  </a:solidFill>
                  <a:latin typeface="Arial"/>
                  <a:ea typeface="Arial"/>
                  <a:cs typeface="Arial"/>
                  <a:sym typeface="Arial"/>
                </a:rPr>
                <a:t>Nhân rộng quy mô</a:t>
              </a:r>
              <a:endParaRPr sz="1400">
                <a:solidFill>
                  <a:srgbClr val="1F45BC"/>
                </a:solidFill>
                <a:latin typeface="Arial"/>
                <a:ea typeface="Arial"/>
                <a:cs typeface="Arial"/>
                <a:sym typeface="Arial"/>
              </a:endParaRPr>
            </a:p>
          </p:txBody>
        </p:sp>
      </p:grpSp>
      <p:sp>
        <p:nvSpPr>
          <p:cNvPr id="1155" name="Google Shape;1155;p47"/>
          <p:cNvSpPr/>
          <p:nvPr/>
        </p:nvSpPr>
        <p:spPr>
          <a:xfrm>
            <a:off x="4792628" y="4388166"/>
            <a:ext cx="277001" cy="699294"/>
          </a:xfrm>
          <a:prstGeom prst="homePlate">
            <a:avLst>
              <a:gd fmla="val 100000"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48"/>
          <p:cNvSpPr txBox="1"/>
          <p:nvPr/>
        </p:nvSpPr>
        <p:spPr>
          <a:xfrm>
            <a:off x="5285349" y="2365497"/>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62" name="Google Shape;1162;p4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1163" name="Google Shape;1163;p48"/>
          <p:cNvSpPr/>
          <p:nvPr/>
        </p:nvSpPr>
        <p:spPr>
          <a:xfrm>
            <a:off x="546895" y="1523719"/>
            <a:ext cx="8797130"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rgbClr val="0D0D0D"/>
                </a:solidFill>
                <a:latin typeface="Arial"/>
                <a:ea typeface="Arial"/>
                <a:cs typeface="Arial"/>
                <a:sym typeface="Arial"/>
              </a:rPr>
              <a:t>Hiệu suất</a:t>
            </a:r>
            <a:endParaRPr sz="3200">
              <a:solidFill>
                <a:srgbClr val="0D0D0D"/>
              </a:solidFill>
              <a:latin typeface="Arial"/>
              <a:ea typeface="Arial"/>
              <a:cs typeface="Arial"/>
              <a:sym typeface="Arial"/>
            </a:endParaRPr>
          </a:p>
        </p:txBody>
      </p:sp>
      <p:sp>
        <p:nvSpPr>
          <p:cNvPr id="1164" name="Google Shape;1164;p48"/>
          <p:cNvSpPr txBox="1"/>
          <p:nvPr/>
        </p:nvSpPr>
        <p:spPr>
          <a:xfrm>
            <a:off x="5285349" y="2365497"/>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165" name="Google Shape;1165;p48"/>
          <p:cNvGrpSpPr/>
          <p:nvPr/>
        </p:nvGrpSpPr>
        <p:grpSpPr>
          <a:xfrm>
            <a:off x="558800" y="2232686"/>
            <a:ext cx="7136399" cy="215444"/>
            <a:chOff x="558800" y="2232686"/>
            <a:chExt cx="7136399" cy="215444"/>
          </a:xfrm>
        </p:grpSpPr>
        <p:sp>
          <p:nvSpPr>
            <p:cNvPr id="1166" name="Google Shape;1166;p48"/>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167" name="Google Shape;1167;p48"/>
            <p:cNvSpPr/>
            <p:nvPr/>
          </p:nvSpPr>
          <p:spPr>
            <a:xfrm>
              <a:off x="711199" y="2232686"/>
              <a:ext cx="6984000"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Bộ xử lý đa lõi và nhanh hơn</a:t>
              </a:r>
              <a:endParaRPr sz="1400">
                <a:solidFill>
                  <a:srgbClr val="262626"/>
                </a:solidFill>
                <a:latin typeface="Arial"/>
                <a:ea typeface="Arial"/>
                <a:cs typeface="Arial"/>
                <a:sym typeface="Arial"/>
              </a:endParaRPr>
            </a:p>
          </p:txBody>
        </p:sp>
      </p:grpSp>
      <p:sp>
        <p:nvSpPr>
          <p:cNvPr id="1168" name="Google Shape;1168;p48"/>
          <p:cNvSpPr/>
          <p:nvPr/>
        </p:nvSpPr>
        <p:spPr>
          <a:xfrm>
            <a:off x="711200" y="2563519"/>
            <a:ext cx="3258141" cy="1678271"/>
          </a:xfrm>
          <a:prstGeom prst="rect">
            <a:avLst/>
          </a:prstGeom>
          <a:noFill/>
          <a:ln>
            <a:noFill/>
          </a:ln>
        </p:spPr>
        <p:txBody>
          <a:bodyPr anchorCtr="0" anchor="t" bIns="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Tần suất không còn tăng do giới hạn vật lý.</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Điều này liên quan đến thực tế là hiệu suất của một luồng ngừng tăng cùng một lúc.</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Thay vào đó, nhiều lõi logic được giới thiệu trong bộ xử lý.</a:t>
            </a:r>
            <a:endParaRPr/>
          </a:p>
        </p:txBody>
      </p:sp>
      <p:sp>
        <p:nvSpPr>
          <p:cNvPr id="1169" name="Google Shape;1169;p48"/>
          <p:cNvSpPr txBox="1"/>
          <p:nvPr/>
        </p:nvSpPr>
        <p:spPr>
          <a:xfrm>
            <a:off x="5285351" y="2365497"/>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70" name="Google Shape;1170;p48"/>
          <p:cNvSpPr txBox="1"/>
          <p:nvPr/>
        </p:nvSpPr>
        <p:spPr>
          <a:xfrm>
            <a:off x="5285351" y="2365497"/>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71" name="Google Shape;1171;p48"/>
          <p:cNvSpPr/>
          <p:nvPr/>
        </p:nvSpPr>
        <p:spPr>
          <a:xfrm>
            <a:off x="449999" y="450000"/>
            <a:ext cx="5522175"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Thay đổi cách xử lý Big Data</a:t>
            </a:r>
            <a:endParaRPr/>
          </a:p>
        </p:txBody>
      </p:sp>
      <p:sp>
        <p:nvSpPr>
          <p:cNvPr id="1172" name="Google Shape;1172;p48"/>
          <p:cNvSpPr/>
          <p:nvPr/>
        </p:nvSpPr>
        <p:spPr>
          <a:xfrm>
            <a:off x="4356107" y="2976353"/>
            <a:ext cx="2077362" cy="2508483"/>
          </a:xfrm>
          <a:prstGeom prst="rect">
            <a:avLst/>
          </a:prstGeom>
          <a:solidFill>
            <a:schemeClr val="lt1">
              <a:alpha val="6274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73" name="Google Shape;1173;p48"/>
          <p:cNvSpPr/>
          <p:nvPr/>
        </p:nvSpPr>
        <p:spPr>
          <a:xfrm>
            <a:off x="6444517" y="2965782"/>
            <a:ext cx="1638150" cy="958517"/>
          </a:xfrm>
          <a:prstGeom prst="rect">
            <a:avLst/>
          </a:prstGeom>
          <a:solidFill>
            <a:schemeClr val="lt1">
              <a:alpha val="6274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40 Years of Microprocessor Trend Data | Karl Rupp" id="1174" name="Google Shape;1174;p48"/>
          <p:cNvPicPr preferRelativeResize="0"/>
          <p:nvPr/>
        </p:nvPicPr>
        <p:blipFill rotWithShape="1">
          <a:blip r:embed="rId3">
            <a:alphaModFix/>
          </a:blip>
          <a:srcRect b="0" l="0" r="0" t="0"/>
          <a:stretch/>
        </p:blipFill>
        <p:spPr>
          <a:xfrm>
            <a:off x="3969341" y="2544386"/>
            <a:ext cx="5260746" cy="3700645"/>
          </a:xfrm>
          <a:prstGeom prst="rect">
            <a:avLst/>
          </a:prstGeom>
          <a:noFill/>
          <a:ln>
            <a:noFill/>
          </a:ln>
        </p:spPr>
      </p:pic>
      <p:sp>
        <p:nvSpPr>
          <p:cNvPr id="1175" name="Google Shape;1175;p48"/>
          <p:cNvSpPr txBox="1"/>
          <p:nvPr/>
        </p:nvSpPr>
        <p:spPr>
          <a:xfrm>
            <a:off x="4998505" y="2606030"/>
            <a:ext cx="2618024" cy="2616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Arial"/>
                <a:ea typeface="Arial"/>
                <a:cs typeface="Arial"/>
                <a:sym typeface="Arial"/>
              </a:rPr>
              <a:t>40 năm dữ liệu xu hướng của bộ vi xử lý</a:t>
            </a:r>
            <a:endParaRPr sz="1100">
              <a:solidFill>
                <a:schemeClr val="dk1"/>
              </a:solidFill>
              <a:latin typeface="Arial"/>
              <a:ea typeface="Arial"/>
              <a:cs typeface="Arial"/>
              <a:sym typeface="Arial"/>
            </a:endParaRPr>
          </a:p>
        </p:txBody>
      </p:sp>
      <p:sp>
        <p:nvSpPr>
          <p:cNvPr id="1176" name="Google Shape;1176;p48"/>
          <p:cNvSpPr txBox="1"/>
          <p:nvPr/>
        </p:nvSpPr>
        <p:spPr>
          <a:xfrm>
            <a:off x="5972174" y="5712981"/>
            <a:ext cx="478016" cy="2616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Arial"/>
                <a:ea typeface="Arial"/>
                <a:cs typeface="Arial"/>
                <a:sym typeface="Arial"/>
              </a:rPr>
              <a:t>Năm</a:t>
            </a:r>
            <a:endParaRPr sz="1100">
              <a:solidFill>
                <a:schemeClr val="dk1"/>
              </a:solidFill>
              <a:latin typeface="Arial"/>
              <a:ea typeface="Arial"/>
              <a:cs typeface="Arial"/>
              <a:sym typeface="Arial"/>
            </a:endParaRPr>
          </a:p>
        </p:txBody>
      </p:sp>
      <p:sp>
        <p:nvSpPr>
          <p:cNvPr id="1177" name="Google Shape;1177;p48"/>
          <p:cNvSpPr txBox="1"/>
          <p:nvPr/>
        </p:nvSpPr>
        <p:spPr>
          <a:xfrm>
            <a:off x="8205661" y="4779141"/>
            <a:ext cx="915022" cy="43088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Arial"/>
                <a:ea typeface="Arial"/>
                <a:cs typeface="Arial"/>
                <a:sym typeface="Arial"/>
              </a:rPr>
              <a:t>Số lượng </a:t>
            </a:r>
            <a:endParaRPr sz="1100">
              <a:solidFill>
                <a:schemeClr val="dk1"/>
              </a:solidFill>
              <a:latin typeface="Arial"/>
              <a:ea typeface="Arial"/>
              <a:cs typeface="Arial"/>
              <a:sym typeface="Arial"/>
            </a:endParaRPr>
          </a:p>
          <a:p>
            <a:pPr indent="0" lvl="0" marL="0" marR="0" rtl="0" algn="l">
              <a:spcBef>
                <a:spcPts val="0"/>
              </a:spcBef>
              <a:spcAft>
                <a:spcPts val="0"/>
              </a:spcAft>
              <a:buNone/>
            </a:pPr>
            <a:r>
              <a:rPr lang="en-US" sz="1100">
                <a:solidFill>
                  <a:schemeClr val="dk1"/>
                </a:solidFill>
                <a:latin typeface="Arial"/>
                <a:ea typeface="Arial"/>
                <a:cs typeface="Arial"/>
                <a:sym typeface="Arial"/>
              </a:rPr>
              <a:t>lõi logic</a:t>
            </a:r>
            <a:endParaRPr sz="1100">
              <a:solidFill>
                <a:schemeClr val="dk1"/>
              </a:solidFill>
              <a:latin typeface="Arial"/>
              <a:ea typeface="Arial"/>
              <a:cs typeface="Arial"/>
              <a:sym typeface="Arial"/>
            </a:endParaRPr>
          </a:p>
        </p:txBody>
      </p:sp>
      <p:sp>
        <p:nvSpPr>
          <p:cNvPr id="1178" name="Google Shape;1178;p48"/>
          <p:cNvSpPr txBox="1"/>
          <p:nvPr/>
        </p:nvSpPr>
        <p:spPr>
          <a:xfrm>
            <a:off x="8218905" y="4312257"/>
            <a:ext cx="1397948" cy="43088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C00000"/>
                </a:solidFill>
                <a:latin typeface="Arial"/>
                <a:ea typeface="Arial"/>
                <a:cs typeface="Arial"/>
                <a:sym typeface="Arial"/>
              </a:rPr>
              <a:t>Sức mạnh điển hình</a:t>
            </a:r>
            <a:endParaRPr/>
          </a:p>
          <a:p>
            <a:pPr indent="0" lvl="0" marL="0" marR="0" rtl="0" algn="l">
              <a:spcBef>
                <a:spcPts val="0"/>
              </a:spcBef>
              <a:spcAft>
                <a:spcPts val="0"/>
              </a:spcAft>
              <a:buNone/>
            </a:pPr>
            <a:r>
              <a:rPr lang="en-US" sz="1100">
                <a:solidFill>
                  <a:srgbClr val="C00000"/>
                </a:solidFill>
                <a:latin typeface="Arial"/>
                <a:ea typeface="Arial"/>
                <a:cs typeface="Arial"/>
                <a:sym typeface="Arial"/>
              </a:rPr>
              <a:t>(Watts)</a:t>
            </a:r>
            <a:endParaRPr sz="1100">
              <a:solidFill>
                <a:srgbClr val="C00000"/>
              </a:solidFill>
              <a:latin typeface="Arial"/>
              <a:ea typeface="Arial"/>
              <a:cs typeface="Arial"/>
              <a:sym typeface="Arial"/>
            </a:endParaRPr>
          </a:p>
        </p:txBody>
      </p:sp>
      <p:sp>
        <p:nvSpPr>
          <p:cNvPr id="1179" name="Google Shape;1179;p48"/>
          <p:cNvSpPr txBox="1"/>
          <p:nvPr/>
        </p:nvSpPr>
        <p:spPr>
          <a:xfrm>
            <a:off x="8218905" y="4002851"/>
            <a:ext cx="1397948" cy="2616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00B050"/>
                </a:solidFill>
                <a:latin typeface="Arial"/>
                <a:ea typeface="Arial"/>
                <a:cs typeface="Arial"/>
                <a:sym typeface="Arial"/>
              </a:rPr>
              <a:t>Tần số (MHz)</a:t>
            </a:r>
            <a:endParaRPr sz="1100">
              <a:solidFill>
                <a:srgbClr val="00B050"/>
              </a:solidFill>
              <a:latin typeface="Arial"/>
              <a:ea typeface="Arial"/>
              <a:cs typeface="Arial"/>
              <a:sym typeface="Arial"/>
            </a:endParaRPr>
          </a:p>
        </p:txBody>
      </p:sp>
      <p:sp>
        <p:nvSpPr>
          <p:cNvPr id="1180" name="Google Shape;1180;p48"/>
          <p:cNvSpPr txBox="1"/>
          <p:nvPr/>
        </p:nvSpPr>
        <p:spPr>
          <a:xfrm>
            <a:off x="8218905" y="3394619"/>
            <a:ext cx="1397948" cy="60016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1429A0"/>
                </a:solidFill>
                <a:latin typeface="Arial"/>
                <a:ea typeface="Arial"/>
                <a:cs typeface="Arial"/>
                <a:sym typeface="Arial"/>
              </a:rPr>
              <a:t>Hiệu suất đơn luồng </a:t>
            </a:r>
            <a:endParaRPr sz="1100">
              <a:solidFill>
                <a:srgbClr val="1429A0"/>
              </a:solidFill>
              <a:latin typeface="Arial"/>
              <a:ea typeface="Arial"/>
              <a:cs typeface="Arial"/>
              <a:sym typeface="Arial"/>
            </a:endParaRPr>
          </a:p>
          <a:p>
            <a:pPr indent="0" lvl="0" marL="0" marR="0" rtl="0" algn="l">
              <a:spcBef>
                <a:spcPts val="0"/>
              </a:spcBef>
              <a:spcAft>
                <a:spcPts val="0"/>
              </a:spcAft>
              <a:buNone/>
            </a:pPr>
            <a:r>
              <a:rPr lang="en-US" sz="1100">
                <a:solidFill>
                  <a:srgbClr val="1429A0"/>
                </a:solidFill>
                <a:latin typeface="Arial"/>
                <a:ea typeface="Arial"/>
                <a:cs typeface="Arial"/>
                <a:sym typeface="Arial"/>
              </a:rPr>
              <a:t>(SpecINT x 10</a:t>
            </a:r>
            <a:r>
              <a:rPr baseline="30000" lang="en-US" sz="1100">
                <a:solidFill>
                  <a:srgbClr val="1429A0"/>
                </a:solidFill>
                <a:latin typeface="Arial"/>
                <a:ea typeface="Arial"/>
                <a:cs typeface="Arial"/>
                <a:sym typeface="Arial"/>
              </a:rPr>
              <a:t>3</a:t>
            </a:r>
            <a:r>
              <a:rPr lang="en-US" sz="1100">
                <a:solidFill>
                  <a:srgbClr val="1429A0"/>
                </a:solidFill>
                <a:latin typeface="Arial"/>
                <a:ea typeface="Arial"/>
                <a:cs typeface="Arial"/>
                <a:sym typeface="Arial"/>
              </a:rPr>
              <a:t>)</a:t>
            </a:r>
            <a:endParaRPr sz="1100">
              <a:solidFill>
                <a:srgbClr val="1429A0"/>
              </a:solidFill>
              <a:latin typeface="Arial"/>
              <a:ea typeface="Arial"/>
              <a:cs typeface="Arial"/>
              <a:sym typeface="Arial"/>
            </a:endParaRPr>
          </a:p>
        </p:txBody>
      </p:sp>
      <p:sp>
        <p:nvSpPr>
          <p:cNvPr id="1181" name="Google Shape;1181;p48"/>
          <p:cNvSpPr txBox="1"/>
          <p:nvPr/>
        </p:nvSpPr>
        <p:spPr>
          <a:xfrm>
            <a:off x="8234491" y="2912745"/>
            <a:ext cx="1109534" cy="43088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C55A11"/>
                </a:solidFill>
                <a:latin typeface="Arial"/>
                <a:ea typeface="Arial"/>
                <a:cs typeface="Arial"/>
                <a:sym typeface="Arial"/>
              </a:rPr>
              <a:t>Bóng bán dẫn (hàng ngàn)</a:t>
            </a:r>
            <a:endParaRPr sz="1100">
              <a:solidFill>
                <a:srgbClr val="C55A11"/>
              </a:solidFill>
              <a:latin typeface="Arial"/>
              <a:ea typeface="Arial"/>
              <a:cs typeface="Arial"/>
              <a:sym typeface="Arial"/>
            </a:endParaRPr>
          </a:p>
        </p:txBody>
      </p:sp>
      <p:sp>
        <p:nvSpPr>
          <p:cNvPr id="1182" name="Google Shape;1182;p48"/>
          <p:cNvSpPr txBox="1"/>
          <p:nvPr/>
        </p:nvSpPr>
        <p:spPr>
          <a:xfrm>
            <a:off x="4147127" y="5952539"/>
            <a:ext cx="4826001" cy="27699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00">
                <a:solidFill>
                  <a:schemeClr val="dk1"/>
                </a:solidFill>
                <a:latin typeface="Arial"/>
                <a:ea typeface="Arial"/>
                <a:cs typeface="Arial"/>
                <a:sym typeface="Arial"/>
              </a:rPr>
              <a:t>Dữ liệu gốc cho đến năm 2010 được thu thập và vẽ bởi M. Horowitz, F. Labonte, O. Shacham, K. Olukotun, L. Hammond và C.Batten</a:t>
            </a:r>
            <a:endParaRPr/>
          </a:p>
          <a:p>
            <a:pPr indent="0" lvl="0" marL="0" marR="0" rtl="0" algn="l">
              <a:spcBef>
                <a:spcPts val="0"/>
              </a:spcBef>
              <a:spcAft>
                <a:spcPts val="0"/>
              </a:spcAft>
              <a:buNone/>
            </a:pPr>
            <a:r>
              <a:rPr lang="en-US" sz="600">
                <a:solidFill>
                  <a:schemeClr val="dk1"/>
                </a:solidFill>
                <a:latin typeface="Arial"/>
                <a:ea typeface="Arial"/>
                <a:cs typeface="Arial"/>
                <a:sym typeface="Arial"/>
              </a:rPr>
              <a:t>Cốt truyện và dữ liệu mới được thu thập cho năm 2010-2015 bởi K. Rupp</a:t>
            </a:r>
            <a:endParaRPr sz="600">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5"/>
          <p:cNvSpPr txBox="1"/>
          <p:nvPr>
            <p:ph idx="1" type="body"/>
          </p:nvPr>
        </p:nvSpPr>
        <p:spPr>
          <a:xfrm>
            <a:off x="1048889" y="2997996"/>
            <a:ext cx="8344800" cy="554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3200"/>
              <a:buNone/>
            </a:pPr>
            <a:r>
              <a:rPr lang="en-US" sz="3200">
                <a:solidFill>
                  <a:schemeClr val="dk1"/>
                </a:solidFill>
              </a:rPr>
              <a:t>Tổng quan và nền tảng của Big Data</a:t>
            </a:r>
            <a:endParaRPr/>
          </a:p>
        </p:txBody>
      </p:sp>
      <p:sp>
        <p:nvSpPr>
          <p:cNvPr id="129" name="Google Shape;129;p5"/>
          <p:cNvSpPr txBox="1"/>
          <p:nvPr>
            <p:ph idx="2" type="body"/>
          </p:nvPr>
        </p:nvSpPr>
        <p:spPr>
          <a:xfrm>
            <a:off x="1051644" y="2704547"/>
            <a:ext cx="5477256" cy="31089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7F7F7F"/>
              </a:buClr>
              <a:buSzPts val="2000"/>
              <a:buNone/>
            </a:pPr>
            <a:r>
              <a:rPr lang="en-US"/>
              <a:t>Bài</a:t>
            </a:r>
            <a:r>
              <a:rPr lang="en-US" sz="2000">
                <a:solidFill>
                  <a:srgbClr val="7F7F7F"/>
                </a:solidFill>
              </a:rPr>
              <a:t> 1. </a:t>
            </a:r>
            <a:endParaRPr/>
          </a:p>
        </p:txBody>
      </p:sp>
      <p:sp>
        <p:nvSpPr>
          <p:cNvPr id="130" name="Google Shape;130;p5"/>
          <p:cNvSpPr/>
          <p:nvPr/>
        </p:nvSpPr>
        <p:spPr>
          <a:xfrm>
            <a:off x="1234524" y="4066410"/>
            <a:ext cx="5519400" cy="276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1.1. Dữ liệu trong lịch sử loài người</a:t>
            </a:r>
            <a:endParaRPr sz="1800">
              <a:solidFill>
                <a:srgbClr val="3F3F3F"/>
              </a:solidFill>
              <a:latin typeface="Arial"/>
              <a:ea typeface="Arial"/>
              <a:cs typeface="Arial"/>
              <a:sym typeface="Arial"/>
            </a:endParaRPr>
          </a:p>
        </p:txBody>
      </p:sp>
      <p:sp>
        <p:nvSpPr>
          <p:cNvPr id="131" name="Google Shape;131;p5"/>
          <p:cNvSpPr/>
          <p:nvPr/>
        </p:nvSpPr>
        <p:spPr>
          <a:xfrm>
            <a:off x="1051644" y="4065237"/>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Arial"/>
              <a:ea typeface="Arial"/>
              <a:cs typeface="Arial"/>
              <a:sym typeface="Arial"/>
            </a:endParaRPr>
          </a:p>
        </p:txBody>
      </p:sp>
      <p:sp>
        <p:nvSpPr>
          <p:cNvPr id="132" name="Google Shape;132;p5"/>
          <p:cNvSpPr/>
          <p:nvPr/>
        </p:nvSpPr>
        <p:spPr>
          <a:xfrm>
            <a:off x="1234524" y="4496244"/>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1.2. Dữ liệu đang biến đổi thế giới</a:t>
            </a:r>
            <a:endParaRPr sz="1800">
              <a:solidFill>
                <a:srgbClr val="A5A5A5"/>
              </a:solidFill>
              <a:latin typeface="Arial"/>
              <a:ea typeface="Arial"/>
              <a:cs typeface="Arial"/>
              <a:sym typeface="Arial"/>
            </a:endParaRPr>
          </a:p>
        </p:txBody>
      </p:sp>
      <p:sp>
        <p:nvSpPr>
          <p:cNvPr id="133" name="Google Shape;133;p5"/>
          <p:cNvSpPr/>
          <p:nvPr/>
        </p:nvSpPr>
        <p:spPr>
          <a:xfrm>
            <a:off x="1051644" y="4495071"/>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Arial"/>
              <a:ea typeface="Arial"/>
              <a:cs typeface="Arial"/>
              <a:sym typeface="Arial"/>
            </a:endParaRPr>
          </a:p>
        </p:txBody>
      </p:sp>
      <p:grpSp>
        <p:nvGrpSpPr>
          <p:cNvPr id="134" name="Google Shape;134;p5"/>
          <p:cNvGrpSpPr/>
          <p:nvPr/>
        </p:nvGrpSpPr>
        <p:grpSpPr>
          <a:xfrm>
            <a:off x="1051644" y="4924905"/>
            <a:ext cx="5702300" cy="278172"/>
            <a:chOff x="571500" y="5165783"/>
            <a:chExt cx="5702300" cy="278172"/>
          </a:xfrm>
        </p:grpSpPr>
        <p:sp>
          <p:nvSpPr>
            <p:cNvPr id="135" name="Google Shape;135;p5"/>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1.3. Tại sao lại cần Big Data</a:t>
              </a:r>
              <a:endParaRPr/>
            </a:p>
          </p:txBody>
        </p:sp>
        <p:sp>
          <p:nvSpPr>
            <p:cNvPr id="136" name="Google Shape;136;p5"/>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grpSp>
      <p:grpSp>
        <p:nvGrpSpPr>
          <p:cNvPr id="137" name="Google Shape;137;p5"/>
          <p:cNvGrpSpPr/>
          <p:nvPr/>
        </p:nvGrpSpPr>
        <p:grpSpPr>
          <a:xfrm>
            <a:off x="1051644" y="5354739"/>
            <a:ext cx="5702300" cy="278172"/>
            <a:chOff x="571500" y="5165783"/>
            <a:chExt cx="5702300" cy="278172"/>
          </a:xfrm>
        </p:grpSpPr>
        <p:sp>
          <p:nvSpPr>
            <p:cNvPr id="138" name="Google Shape;138;p5"/>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1.4. Thay đổi cách xử lý Big Data</a:t>
              </a:r>
              <a:endParaRPr/>
            </a:p>
          </p:txBody>
        </p:sp>
        <p:sp>
          <p:nvSpPr>
            <p:cNvPr id="139" name="Google Shape;139;p5"/>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4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1189" name="Google Shape;1189;p49"/>
          <p:cNvSpPr/>
          <p:nvPr/>
        </p:nvSpPr>
        <p:spPr>
          <a:xfrm>
            <a:off x="546895" y="1523719"/>
            <a:ext cx="8797130"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rgbClr val="0D0D0D"/>
                </a:solidFill>
                <a:latin typeface="Arial"/>
                <a:ea typeface="Arial"/>
                <a:cs typeface="Arial"/>
                <a:sym typeface="Arial"/>
              </a:rPr>
              <a:t>Khả năng mở rộng</a:t>
            </a:r>
            <a:endParaRPr sz="3200">
              <a:solidFill>
                <a:srgbClr val="0D0D0D"/>
              </a:solidFill>
              <a:latin typeface="Arial"/>
              <a:ea typeface="Arial"/>
              <a:cs typeface="Arial"/>
              <a:sym typeface="Arial"/>
            </a:endParaRPr>
          </a:p>
        </p:txBody>
      </p:sp>
      <p:grpSp>
        <p:nvGrpSpPr>
          <p:cNvPr id="1190" name="Google Shape;1190;p49"/>
          <p:cNvGrpSpPr/>
          <p:nvPr/>
        </p:nvGrpSpPr>
        <p:grpSpPr>
          <a:xfrm>
            <a:off x="558800" y="2232686"/>
            <a:ext cx="7136399" cy="215444"/>
            <a:chOff x="558800" y="2232686"/>
            <a:chExt cx="7136399" cy="215444"/>
          </a:xfrm>
        </p:grpSpPr>
        <p:sp>
          <p:nvSpPr>
            <p:cNvPr id="1191" name="Google Shape;1191;p49"/>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192" name="Google Shape;1192;p49"/>
            <p:cNvSpPr/>
            <p:nvPr/>
          </p:nvSpPr>
          <p:spPr>
            <a:xfrm>
              <a:off x="711199" y="2232686"/>
              <a:ext cx="6984000"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Tại sao bạn nghĩ rằng quy mô lưu trữ chuyển sang Nhân rộng quy mô từ Mở rộng quy mô?</a:t>
              </a:r>
              <a:endParaRPr sz="1400">
                <a:solidFill>
                  <a:srgbClr val="262626"/>
                </a:solidFill>
                <a:latin typeface="Arial"/>
                <a:ea typeface="Arial"/>
                <a:cs typeface="Arial"/>
                <a:sym typeface="Arial"/>
              </a:endParaRPr>
            </a:p>
          </p:txBody>
        </p:sp>
      </p:grpSp>
      <p:sp>
        <p:nvSpPr>
          <p:cNvPr id="1193" name="Google Shape;1193;p49"/>
          <p:cNvSpPr/>
          <p:nvPr/>
        </p:nvSpPr>
        <p:spPr>
          <a:xfrm>
            <a:off x="449999" y="450000"/>
            <a:ext cx="5522175"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Thay đổi cách xử lý Big Data</a:t>
            </a:r>
            <a:endParaRPr/>
          </a:p>
        </p:txBody>
      </p:sp>
      <p:sp>
        <p:nvSpPr>
          <p:cNvPr id="1194" name="Google Shape;1194;p49"/>
          <p:cNvSpPr txBox="1"/>
          <p:nvPr/>
        </p:nvSpPr>
        <p:spPr>
          <a:xfrm>
            <a:off x="7970474" y="1615689"/>
            <a:ext cx="147668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[Thảo luận]</a:t>
            </a:r>
            <a:endParaRPr sz="2000">
              <a:solidFill>
                <a:schemeClr val="dk1"/>
              </a:solidFill>
              <a:latin typeface="Arial"/>
              <a:ea typeface="Arial"/>
              <a:cs typeface="Arial"/>
              <a:sym typeface="Arial"/>
            </a:endParaRPr>
          </a:p>
        </p:txBody>
      </p:sp>
      <p:sp>
        <p:nvSpPr>
          <p:cNvPr id="1195" name="Google Shape;1195;p49"/>
          <p:cNvSpPr/>
          <p:nvPr/>
        </p:nvSpPr>
        <p:spPr>
          <a:xfrm rot="-5400000">
            <a:off x="3530875" y="573077"/>
            <a:ext cx="1568692" cy="6306525"/>
          </a:xfrm>
          <a:prstGeom prst="triangle">
            <a:avLst>
              <a:gd fmla="val 25" name="adj"/>
            </a:avLst>
          </a:prstGeom>
          <a:gradFill>
            <a:gsLst>
              <a:gs pos="0">
                <a:srgbClr val="DFECF7">
                  <a:alpha val="0"/>
                </a:srgbClr>
              </a:gs>
              <a:gs pos="17000">
                <a:srgbClr val="DFECF7">
                  <a:alpha val="0"/>
                </a:srgbClr>
              </a:gs>
              <a:gs pos="95000">
                <a:srgbClr val="66A1FE"/>
              </a:gs>
              <a:gs pos="100000">
                <a:srgbClr val="66A1FE"/>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96" name="Google Shape;1196;p49"/>
          <p:cNvSpPr/>
          <p:nvPr/>
        </p:nvSpPr>
        <p:spPr>
          <a:xfrm>
            <a:off x="1226723" y="4150001"/>
            <a:ext cx="88036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1F45BC"/>
                </a:solidFill>
                <a:latin typeface="Arial"/>
                <a:ea typeface="Arial"/>
                <a:cs typeface="Arial"/>
                <a:sym typeface="Arial"/>
              </a:rPr>
              <a:t>Mở rộng </a:t>
            </a:r>
            <a:endParaRPr/>
          </a:p>
          <a:p>
            <a:pPr indent="0" lvl="0" marL="0" marR="0" rtl="0" algn="l">
              <a:spcBef>
                <a:spcPts val="0"/>
              </a:spcBef>
              <a:spcAft>
                <a:spcPts val="0"/>
              </a:spcAft>
              <a:buNone/>
            </a:pPr>
            <a:r>
              <a:rPr lang="en-US" sz="1400">
                <a:solidFill>
                  <a:srgbClr val="1F45BC"/>
                </a:solidFill>
                <a:latin typeface="Arial"/>
                <a:ea typeface="Arial"/>
                <a:cs typeface="Arial"/>
                <a:sym typeface="Arial"/>
              </a:rPr>
              <a:t>quy mô</a:t>
            </a:r>
            <a:endParaRPr sz="1400">
              <a:solidFill>
                <a:srgbClr val="1F45BC"/>
              </a:solidFill>
              <a:latin typeface="Arial"/>
              <a:ea typeface="Arial"/>
              <a:cs typeface="Arial"/>
              <a:sym typeface="Arial"/>
            </a:endParaRPr>
          </a:p>
        </p:txBody>
      </p:sp>
      <p:grpSp>
        <p:nvGrpSpPr>
          <p:cNvPr id="1197" name="Google Shape;1197;p49"/>
          <p:cNvGrpSpPr/>
          <p:nvPr/>
        </p:nvGrpSpPr>
        <p:grpSpPr>
          <a:xfrm>
            <a:off x="2806731" y="3676836"/>
            <a:ext cx="4308385" cy="673226"/>
            <a:chOff x="2314501" y="5147554"/>
            <a:chExt cx="4437674" cy="747941"/>
          </a:xfrm>
        </p:grpSpPr>
        <p:sp>
          <p:nvSpPr>
            <p:cNvPr id="1198" name="Google Shape;1198;p49"/>
            <p:cNvSpPr/>
            <p:nvPr/>
          </p:nvSpPr>
          <p:spPr>
            <a:xfrm>
              <a:off x="2314501" y="5604851"/>
              <a:ext cx="852302" cy="2906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Thay bằng</a:t>
              </a:r>
              <a:endParaRPr sz="1100">
                <a:solidFill>
                  <a:srgbClr val="1F45BC"/>
                </a:solidFill>
                <a:latin typeface="Arial"/>
                <a:ea typeface="Arial"/>
                <a:cs typeface="Arial"/>
                <a:sym typeface="Arial"/>
              </a:endParaRPr>
            </a:p>
          </p:txBody>
        </p:sp>
        <p:sp>
          <p:nvSpPr>
            <p:cNvPr id="1199" name="Google Shape;1199;p49"/>
            <p:cNvSpPr/>
            <p:nvPr/>
          </p:nvSpPr>
          <p:spPr>
            <a:xfrm>
              <a:off x="3775792" y="5398989"/>
              <a:ext cx="852302" cy="2906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Thay bằng</a:t>
              </a:r>
              <a:endParaRPr sz="1100">
                <a:solidFill>
                  <a:srgbClr val="1F45BC"/>
                </a:solidFill>
                <a:latin typeface="Arial"/>
                <a:ea typeface="Arial"/>
                <a:cs typeface="Arial"/>
                <a:sym typeface="Arial"/>
              </a:endParaRPr>
            </a:p>
          </p:txBody>
        </p:sp>
        <p:sp>
          <p:nvSpPr>
            <p:cNvPr id="1200" name="Google Shape;1200;p49"/>
            <p:cNvSpPr/>
            <p:nvPr/>
          </p:nvSpPr>
          <p:spPr>
            <a:xfrm>
              <a:off x="5899873" y="5147554"/>
              <a:ext cx="852302" cy="2906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Thay bằng</a:t>
              </a:r>
              <a:endParaRPr sz="1100">
                <a:solidFill>
                  <a:srgbClr val="1F45BC"/>
                </a:solidFill>
                <a:latin typeface="Arial"/>
                <a:ea typeface="Arial"/>
                <a:cs typeface="Arial"/>
                <a:sym typeface="Arial"/>
              </a:endParaRPr>
            </a:p>
          </p:txBody>
        </p:sp>
      </p:grpSp>
      <p:pic>
        <p:nvPicPr>
          <p:cNvPr id="1201" name="Google Shape;1201;p49"/>
          <p:cNvPicPr preferRelativeResize="0"/>
          <p:nvPr/>
        </p:nvPicPr>
        <p:blipFill rotWithShape="1">
          <a:blip r:embed="rId3">
            <a:alphaModFix/>
          </a:blip>
          <a:srcRect b="0" l="0" r="0" t="0"/>
          <a:stretch/>
        </p:blipFill>
        <p:spPr>
          <a:xfrm>
            <a:off x="7160927" y="2812882"/>
            <a:ext cx="2121180" cy="1789471"/>
          </a:xfrm>
          <a:prstGeom prst="rect">
            <a:avLst/>
          </a:prstGeom>
          <a:noFill/>
          <a:ln>
            <a:noFill/>
          </a:ln>
        </p:spPr>
      </p:pic>
      <p:pic>
        <p:nvPicPr>
          <p:cNvPr id="1202" name="Google Shape;1202;p49"/>
          <p:cNvPicPr preferRelativeResize="0"/>
          <p:nvPr/>
        </p:nvPicPr>
        <p:blipFill rotWithShape="1">
          <a:blip r:embed="rId4">
            <a:alphaModFix/>
          </a:blip>
          <a:srcRect b="0" l="0" r="0" t="0"/>
          <a:stretch/>
        </p:blipFill>
        <p:spPr>
          <a:xfrm>
            <a:off x="2290245" y="3914302"/>
            <a:ext cx="371071" cy="623783"/>
          </a:xfrm>
          <a:prstGeom prst="rect">
            <a:avLst/>
          </a:prstGeom>
          <a:noFill/>
          <a:ln>
            <a:noFill/>
          </a:ln>
        </p:spPr>
      </p:pic>
      <p:pic>
        <p:nvPicPr>
          <p:cNvPr id="1203" name="Google Shape;1203;p49"/>
          <p:cNvPicPr preferRelativeResize="0"/>
          <p:nvPr/>
        </p:nvPicPr>
        <p:blipFill rotWithShape="1">
          <a:blip r:embed="rId4">
            <a:alphaModFix/>
          </a:blip>
          <a:srcRect b="0" l="0" r="0" t="0"/>
          <a:stretch/>
        </p:blipFill>
        <p:spPr>
          <a:xfrm>
            <a:off x="3619065" y="3649451"/>
            <a:ext cx="528624" cy="888635"/>
          </a:xfrm>
          <a:prstGeom prst="rect">
            <a:avLst/>
          </a:prstGeom>
          <a:noFill/>
          <a:ln>
            <a:noFill/>
          </a:ln>
        </p:spPr>
      </p:pic>
      <p:pic>
        <p:nvPicPr>
          <p:cNvPr id="1204" name="Google Shape;1204;p49"/>
          <p:cNvPicPr preferRelativeResize="0"/>
          <p:nvPr/>
        </p:nvPicPr>
        <p:blipFill rotWithShape="1">
          <a:blip r:embed="rId5">
            <a:alphaModFix/>
          </a:blip>
          <a:srcRect b="0" l="0" r="0" t="41798"/>
          <a:stretch/>
        </p:blipFill>
        <p:spPr>
          <a:xfrm>
            <a:off x="5140941" y="3464643"/>
            <a:ext cx="1020067" cy="1046043"/>
          </a:xfrm>
          <a:prstGeom prst="rect">
            <a:avLst/>
          </a:prstGeom>
          <a:noFill/>
          <a:ln>
            <a:noFill/>
          </a:ln>
        </p:spPr>
      </p:pic>
      <p:grpSp>
        <p:nvGrpSpPr>
          <p:cNvPr id="1205" name="Google Shape;1205;p49"/>
          <p:cNvGrpSpPr/>
          <p:nvPr/>
        </p:nvGrpSpPr>
        <p:grpSpPr>
          <a:xfrm>
            <a:off x="1226723" y="5327514"/>
            <a:ext cx="4223464" cy="726513"/>
            <a:chOff x="2260775" y="5481246"/>
            <a:chExt cx="4223464" cy="726513"/>
          </a:xfrm>
        </p:grpSpPr>
        <p:sp>
          <p:nvSpPr>
            <p:cNvPr id="1206" name="Google Shape;1206;p49"/>
            <p:cNvSpPr/>
            <p:nvPr/>
          </p:nvSpPr>
          <p:spPr>
            <a:xfrm>
              <a:off x="2260775" y="5684539"/>
              <a:ext cx="1019831"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66A1FE"/>
                  </a:solidFill>
                  <a:latin typeface="Arial"/>
                  <a:ea typeface="Arial"/>
                  <a:cs typeface="Arial"/>
                  <a:sym typeface="Arial"/>
                </a:rPr>
                <a:t>Nhân rộng</a:t>
              </a:r>
              <a:endParaRPr sz="1400">
                <a:solidFill>
                  <a:srgbClr val="66A1FE"/>
                </a:solidFill>
                <a:latin typeface="Arial"/>
                <a:ea typeface="Arial"/>
                <a:cs typeface="Arial"/>
                <a:sym typeface="Arial"/>
              </a:endParaRPr>
            </a:p>
            <a:p>
              <a:pPr indent="0" lvl="0" marL="0" marR="0" rtl="0" algn="l">
                <a:spcBef>
                  <a:spcPts val="0"/>
                </a:spcBef>
                <a:spcAft>
                  <a:spcPts val="0"/>
                </a:spcAft>
                <a:buNone/>
              </a:pPr>
              <a:r>
                <a:rPr lang="en-US" sz="1400">
                  <a:solidFill>
                    <a:srgbClr val="66A1FE"/>
                  </a:solidFill>
                  <a:latin typeface="Arial"/>
                  <a:ea typeface="Arial"/>
                  <a:cs typeface="Arial"/>
                  <a:sym typeface="Arial"/>
                </a:rPr>
                <a:t>quy mô</a:t>
              </a:r>
              <a:endParaRPr sz="1400">
                <a:solidFill>
                  <a:srgbClr val="66A1FE"/>
                </a:solidFill>
                <a:latin typeface="Arial"/>
                <a:ea typeface="Arial"/>
                <a:cs typeface="Arial"/>
                <a:sym typeface="Arial"/>
              </a:endParaRPr>
            </a:p>
          </p:txBody>
        </p:sp>
        <p:pic>
          <p:nvPicPr>
            <p:cNvPr id="1207" name="Google Shape;1207;p49"/>
            <p:cNvPicPr preferRelativeResize="0"/>
            <p:nvPr/>
          </p:nvPicPr>
          <p:blipFill rotWithShape="1">
            <a:blip r:embed="rId4">
              <a:alphaModFix/>
            </a:blip>
            <a:srcRect b="0" l="0" r="0" t="0"/>
            <a:stretch/>
          </p:blipFill>
          <p:spPr>
            <a:xfrm>
              <a:off x="3442067" y="5487288"/>
              <a:ext cx="421174" cy="708008"/>
            </a:xfrm>
            <a:prstGeom prst="rect">
              <a:avLst/>
            </a:prstGeom>
            <a:noFill/>
            <a:ln>
              <a:noFill/>
            </a:ln>
          </p:spPr>
        </p:pic>
        <p:pic>
          <p:nvPicPr>
            <p:cNvPr id="1208" name="Google Shape;1208;p49"/>
            <p:cNvPicPr preferRelativeResize="0"/>
            <p:nvPr/>
          </p:nvPicPr>
          <p:blipFill rotWithShape="1">
            <a:blip r:embed="rId4">
              <a:alphaModFix/>
            </a:blip>
            <a:srcRect b="0" l="0" r="0" t="0"/>
            <a:stretch/>
          </p:blipFill>
          <p:spPr>
            <a:xfrm>
              <a:off x="4752566" y="5481246"/>
              <a:ext cx="421174" cy="708008"/>
            </a:xfrm>
            <a:prstGeom prst="rect">
              <a:avLst/>
            </a:prstGeom>
            <a:noFill/>
            <a:ln>
              <a:noFill/>
            </a:ln>
          </p:spPr>
        </p:pic>
        <p:pic>
          <p:nvPicPr>
            <p:cNvPr id="1209" name="Google Shape;1209;p49"/>
            <p:cNvPicPr preferRelativeResize="0"/>
            <p:nvPr/>
          </p:nvPicPr>
          <p:blipFill rotWithShape="1">
            <a:blip r:embed="rId4">
              <a:alphaModFix/>
            </a:blip>
            <a:srcRect b="0" l="0" r="0" t="0"/>
            <a:stretch/>
          </p:blipFill>
          <p:spPr>
            <a:xfrm>
              <a:off x="6063065" y="5481246"/>
              <a:ext cx="421174" cy="708008"/>
            </a:xfrm>
            <a:prstGeom prst="rect">
              <a:avLst/>
            </a:prstGeom>
            <a:noFill/>
            <a:ln>
              <a:noFill/>
            </a:ln>
          </p:spPr>
        </p:pic>
        <p:sp>
          <p:nvSpPr>
            <p:cNvPr id="1210" name="Google Shape;1210;p49"/>
            <p:cNvSpPr/>
            <p:nvPr/>
          </p:nvSpPr>
          <p:spPr>
            <a:xfrm>
              <a:off x="4177657" y="5684539"/>
              <a:ext cx="301422" cy="301422"/>
            </a:xfrm>
            <a:prstGeom prst="plus">
              <a:avLst>
                <a:gd fmla="val 41385"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11" name="Google Shape;1211;p49"/>
            <p:cNvSpPr/>
            <p:nvPr/>
          </p:nvSpPr>
          <p:spPr>
            <a:xfrm>
              <a:off x="5467691" y="5690894"/>
              <a:ext cx="301422" cy="301422"/>
            </a:xfrm>
            <a:prstGeom prst="plus">
              <a:avLst>
                <a:gd fmla="val 41385"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5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1218" name="Google Shape;1218;p50"/>
          <p:cNvSpPr/>
          <p:nvPr/>
        </p:nvSpPr>
        <p:spPr>
          <a:xfrm>
            <a:off x="546895" y="1523719"/>
            <a:ext cx="8797130"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rgbClr val="0D0D0D"/>
                </a:solidFill>
                <a:latin typeface="Arial"/>
                <a:ea typeface="Arial"/>
                <a:cs typeface="Arial"/>
                <a:sym typeface="Arial"/>
              </a:rPr>
              <a:t>Khả dụng (1/2)</a:t>
            </a:r>
            <a:endParaRPr/>
          </a:p>
        </p:txBody>
      </p:sp>
      <p:sp>
        <p:nvSpPr>
          <p:cNvPr id="1219" name="Google Shape;1219;p50"/>
          <p:cNvSpPr/>
          <p:nvPr/>
        </p:nvSpPr>
        <p:spPr>
          <a:xfrm>
            <a:off x="449999" y="450000"/>
            <a:ext cx="5522175"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Thay đổi cách xử lý Big Data</a:t>
            </a:r>
            <a:endParaRPr/>
          </a:p>
        </p:txBody>
      </p:sp>
      <p:grpSp>
        <p:nvGrpSpPr>
          <p:cNvPr id="1220" name="Google Shape;1220;p50"/>
          <p:cNvGrpSpPr/>
          <p:nvPr/>
        </p:nvGrpSpPr>
        <p:grpSpPr>
          <a:xfrm>
            <a:off x="558800" y="2232686"/>
            <a:ext cx="7136399" cy="215444"/>
            <a:chOff x="558800" y="2232686"/>
            <a:chExt cx="7136399" cy="215444"/>
          </a:xfrm>
        </p:grpSpPr>
        <p:sp>
          <p:nvSpPr>
            <p:cNvPr id="1221" name="Google Shape;1221;p50"/>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222" name="Google Shape;1222;p50"/>
            <p:cNvSpPr/>
            <p:nvPr/>
          </p:nvSpPr>
          <p:spPr>
            <a:xfrm>
              <a:off x="711199" y="2232686"/>
              <a:ext cx="6984000"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Bạn sẽ sử dụng máy chủ nào trong số những máy chủ này để xây dựng kiến trúc Big Data?</a:t>
              </a:r>
              <a:endParaRPr/>
            </a:p>
          </p:txBody>
        </p:sp>
      </p:grpSp>
      <p:sp>
        <p:nvSpPr>
          <p:cNvPr id="1223" name="Google Shape;1223;p50"/>
          <p:cNvSpPr txBox="1"/>
          <p:nvPr/>
        </p:nvSpPr>
        <p:spPr>
          <a:xfrm>
            <a:off x="7970474" y="1615689"/>
            <a:ext cx="147668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[Thảo luận]</a:t>
            </a:r>
            <a:endParaRPr sz="2000">
              <a:solidFill>
                <a:schemeClr val="dk1"/>
              </a:solidFill>
              <a:latin typeface="Arial"/>
              <a:ea typeface="Arial"/>
              <a:cs typeface="Arial"/>
              <a:sym typeface="Arial"/>
            </a:endParaRPr>
          </a:p>
        </p:txBody>
      </p:sp>
      <p:sp>
        <p:nvSpPr>
          <p:cNvPr id="1224" name="Google Shape;1224;p50"/>
          <p:cNvSpPr/>
          <p:nvPr/>
        </p:nvSpPr>
        <p:spPr>
          <a:xfrm>
            <a:off x="1969477" y="2618583"/>
            <a:ext cx="7233137" cy="3231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500" u="none" strike="noStrike">
                <a:solidFill>
                  <a:srgbClr val="1F45BC"/>
                </a:solidFill>
                <a:latin typeface="Arial"/>
                <a:ea typeface="Arial"/>
                <a:cs typeface="Arial"/>
                <a:sym typeface="Arial"/>
              </a:rPr>
              <a:t>⸢ Thời gian ngừng hoạt động ngoài kế hoạch do nền tảng phần cứng máy chủ ⸥</a:t>
            </a:r>
            <a:endParaRPr/>
          </a:p>
        </p:txBody>
      </p:sp>
      <p:graphicFrame>
        <p:nvGraphicFramePr>
          <p:cNvPr id="1225" name="Google Shape;1225;p50"/>
          <p:cNvGraphicFramePr/>
          <p:nvPr/>
        </p:nvGraphicFramePr>
        <p:xfrm>
          <a:off x="1626437" y="2867640"/>
          <a:ext cx="7576178" cy="3617535"/>
        </p:xfrm>
        <a:graphic>
          <a:graphicData uri="http://schemas.openxmlformats.org/drawingml/2006/chart">
            <c:chart r:id="rId3"/>
          </a:graphicData>
        </a:graphic>
      </p:graphicFrame>
      <p:sp>
        <p:nvSpPr>
          <p:cNvPr id="1226" name="Google Shape;1226;p50"/>
          <p:cNvSpPr/>
          <p:nvPr/>
        </p:nvSpPr>
        <p:spPr>
          <a:xfrm>
            <a:off x="1258627" y="3024257"/>
            <a:ext cx="484632" cy="3249543"/>
          </a:xfrm>
          <a:prstGeom prst="upDownArrow">
            <a:avLst>
              <a:gd fmla="val 50000" name="adj1"/>
              <a:gd fmla="val 50000" name="adj2"/>
            </a:avLst>
          </a:prstGeom>
          <a:gradFill>
            <a:gsLst>
              <a:gs pos="0">
                <a:srgbClr val="BBD6EE"/>
              </a:gs>
              <a:gs pos="48000">
                <a:schemeClr val="lt1"/>
              </a:gs>
              <a:gs pos="58999">
                <a:schemeClr val="lt1"/>
              </a:gs>
              <a:gs pos="100000">
                <a:srgbClr val="6A84D3"/>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27" name="Google Shape;1227;p50"/>
          <p:cNvSpPr/>
          <p:nvPr/>
        </p:nvSpPr>
        <p:spPr>
          <a:xfrm>
            <a:off x="1161054" y="3280229"/>
            <a:ext cx="679778" cy="16927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100">
                <a:solidFill>
                  <a:srgbClr val="2D95EC"/>
                </a:solidFill>
                <a:latin typeface="Arial"/>
                <a:ea typeface="Arial"/>
                <a:cs typeface="Arial"/>
                <a:sym typeface="Arial"/>
              </a:rPr>
              <a:t>Rất rẻ</a:t>
            </a:r>
            <a:endParaRPr sz="1100">
              <a:solidFill>
                <a:srgbClr val="2D95EC"/>
              </a:solidFill>
              <a:latin typeface="Arial"/>
              <a:ea typeface="Arial"/>
              <a:cs typeface="Arial"/>
              <a:sym typeface="Arial"/>
            </a:endParaRPr>
          </a:p>
        </p:txBody>
      </p:sp>
      <p:sp>
        <p:nvSpPr>
          <p:cNvPr id="1228" name="Google Shape;1228;p50"/>
          <p:cNvSpPr/>
          <p:nvPr/>
        </p:nvSpPr>
        <p:spPr>
          <a:xfrm>
            <a:off x="1077234" y="5683461"/>
            <a:ext cx="847418" cy="16927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100">
                <a:solidFill>
                  <a:srgbClr val="1429A0"/>
                </a:solidFill>
                <a:latin typeface="Arial"/>
                <a:ea typeface="Arial"/>
                <a:cs typeface="Arial"/>
                <a:sym typeface="Arial"/>
              </a:rPr>
              <a:t>Rất đắt</a:t>
            </a:r>
            <a:endParaRPr sz="1100">
              <a:solidFill>
                <a:srgbClr val="1429A0"/>
              </a:solidFill>
              <a:latin typeface="Arial"/>
              <a:ea typeface="Arial"/>
              <a:cs typeface="Arial"/>
              <a:sym typeface="Arial"/>
            </a:endParaRPr>
          </a:p>
        </p:txBody>
      </p:sp>
      <p:sp>
        <p:nvSpPr>
          <p:cNvPr id="1229" name="Google Shape;1229;p50"/>
          <p:cNvSpPr/>
          <p:nvPr/>
        </p:nvSpPr>
        <p:spPr>
          <a:xfrm>
            <a:off x="6164490" y="6008161"/>
            <a:ext cx="2805576"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200" u="none" strike="noStrike">
                <a:solidFill>
                  <a:srgbClr val="3F3F3F"/>
                </a:solidFill>
                <a:latin typeface="Arial"/>
                <a:ea typeface="Arial"/>
                <a:cs typeface="Arial"/>
                <a:sym typeface="Arial"/>
              </a:rPr>
              <a:t>(Mỗi phút/Mỗi máy chủ vào năm 2020)</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5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1236" name="Google Shape;1236;p51"/>
          <p:cNvSpPr/>
          <p:nvPr/>
        </p:nvSpPr>
        <p:spPr>
          <a:xfrm>
            <a:off x="362751" y="1028400"/>
            <a:ext cx="7269600" cy="4923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rgbClr val="0D0D0D"/>
                </a:solidFill>
                <a:latin typeface="Arial"/>
                <a:ea typeface="Arial"/>
                <a:cs typeface="Arial"/>
                <a:sym typeface="Arial"/>
              </a:rPr>
              <a:t>Khả dụng (2/2)</a:t>
            </a:r>
            <a:endParaRPr/>
          </a:p>
        </p:txBody>
      </p:sp>
      <p:grpSp>
        <p:nvGrpSpPr>
          <p:cNvPr id="1237" name="Google Shape;1237;p51"/>
          <p:cNvGrpSpPr/>
          <p:nvPr/>
        </p:nvGrpSpPr>
        <p:grpSpPr>
          <a:xfrm>
            <a:off x="558800" y="2232686"/>
            <a:ext cx="4220399" cy="215444"/>
            <a:chOff x="558800" y="2232686"/>
            <a:chExt cx="4220399" cy="215444"/>
          </a:xfrm>
        </p:grpSpPr>
        <p:sp>
          <p:nvSpPr>
            <p:cNvPr id="1238" name="Google Shape;1238;p51"/>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239" name="Google Shape;1239;p51"/>
            <p:cNvSpPr/>
            <p:nvPr/>
          </p:nvSpPr>
          <p:spPr>
            <a:xfrm>
              <a:off x="711199" y="2232686"/>
              <a:ext cx="4068000"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Carrier class server to Commodity class server</a:t>
              </a:r>
              <a:endParaRPr/>
            </a:p>
          </p:txBody>
        </p:sp>
      </p:grpSp>
      <p:sp>
        <p:nvSpPr>
          <p:cNvPr id="1240" name="Google Shape;1240;p51"/>
          <p:cNvSpPr/>
          <p:nvPr/>
        </p:nvSpPr>
        <p:spPr>
          <a:xfrm>
            <a:off x="711200" y="2661682"/>
            <a:ext cx="5349600" cy="1350900"/>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Thời gian ngừng hoạt động ngoài kế hoạch của các máy chủ có thể thay đổi đáng kể.</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Thời gian chết càng thấp thì chi phí phần cứng càng đắt.</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sử dụng các máy chủ hạng phổ thông làm môi trường phân tán, các hệ thống cần có khả năng xử lý mất dữ liệu.</a:t>
            </a:r>
            <a:endParaRPr sz="1300">
              <a:solidFill>
                <a:srgbClr val="262626"/>
              </a:solidFill>
              <a:latin typeface="Arial"/>
              <a:ea typeface="Arial"/>
              <a:cs typeface="Arial"/>
              <a:sym typeface="Arial"/>
            </a:endParaRPr>
          </a:p>
        </p:txBody>
      </p:sp>
      <p:grpSp>
        <p:nvGrpSpPr>
          <p:cNvPr id="1241" name="Google Shape;1241;p51"/>
          <p:cNvGrpSpPr/>
          <p:nvPr/>
        </p:nvGrpSpPr>
        <p:grpSpPr>
          <a:xfrm>
            <a:off x="558800" y="3895260"/>
            <a:ext cx="4868400" cy="215444"/>
            <a:chOff x="558800" y="2232686"/>
            <a:chExt cx="4868400" cy="215444"/>
          </a:xfrm>
        </p:grpSpPr>
        <p:sp>
          <p:nvSpPr>
            <p:cNvPr id="1242" name="Google Shape;1242;p51"/>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Arial"/>
                <a:ea typeface="Arial"/>
                <a:cs typeface="Arial"/>
                <a:sym typeface="Arial"/>
              </a:endParaRPr>
            </a:p>
          </p:txBody>
        </p:sp>
        <p:sp>
          <p:nvSpPr>
            <p:cNvPr id="1243" name="Google Shape;1243;p51"/>
            <p:cNvSpPr/>
            <p:nvPr/>
          </p:nvSpPr>
          <p:spPr>
            <a:xfrm>
              <a:off x="711200" y="2232686"/>
              <a:ext cx="4716000"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Kiến trúc Client-Server sang kiến trúc Parallel Cluster</a:t>
              </a:r>
              <a:endParaRPr/>
            </a:p>
          </p:txBody>
        </p:sp>
      </p:grpSp>
      <p:sp>
        <p:nvSpPr>
          <p:cNvPr id="1244" name="Google Shape;1244;p51"/>
          <p:cNvSpPr/>
          <p:nvPr/>
        </p:nvSpPr>
        <p:spPr>
          <a:xfrm>
            <a:off x="711200" y="4226093"/>
            <a:ext cx="5138615" cy="64810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Lưu trữ dữ liệu với bộ xử lý</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Sao chép dữ liệu để có khả năng chịu lỗi và tăng tính khả dụng</a:t>
            </a:r>
            <a:endParaRPr sz="1300">
              <a:solidFill>
                <a:srgbClr val="262626"/>
              </a:solidFill>
              <a:latin typeface="Arial"/>
              <a:ea typeface="Arial"/>
              <a:cs typeface="Arial"/>
              <a:sym typeface="Arial"/>
            </a:endParaRPr>
          </a:p>
        </p:txBody>
      </p:sp>
      <p:sp>
        <p:nvSpPr>
          <p:cNvPr id="1245" name="Google Shape;1245;p51"/>
          <p:cNvSpPr/>
          <p:nvPr/>
        </p:nvSpPr>
        <p:spPr>
          <a:xfrm>
            <a:off x="3152349" y="508650"/>
            <a:ext cx="5522100" cy="2769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Thay đổi cách xử lý Big Data</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sp>
        <p:nvSpPr>
          <p:cNvPr id="1251" name="Google Shape;1251;p52"/>
          <p:cNvSpPr/>
          <p:nvPr/>
        </p:nvSpPr>
        <p:spPr>
          <a:xfrm>
            <a:off x="488506" y="304961"/>
            <a:ext cx="8892481" cy="59774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45">
              <a:solidFill>
                <a:srgbClr val="FFFFFF"/>
              </a:solidFill>
              <a:latin typeface="Arial"/>
              <a:ea typeface="Arial"/>
              <a:cs typeface="Arial"/>
              <a:sym typeface="Arial"/>
            </a:endParaRPr>
          </a:p>
        </p:txBody>
      </p:sp>
      <p:sp>
        <p:nvSpPr>
          <p:cNvPr id="1252" name="Google Shape;1252;p5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1253" name="Google Shape;1253;p52"/>
          <p:cNvSpPr/>
          <p:nvPr/>
        </p:nvSpPr>
        <p:spPr>
          <a:xfrm>
            <a:off x="293511" y="1453060"/>
            <a:ext cx="9702799" cy="40011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600">
                <a:solidFill>
                  <a:srgbClr val="0C0C0C"/>
                </a:solidFill>
                <a:latin typeface="Arial"/>
                <a:ea typeface="Arial"/>
                <a:cs typeface="Arial"/>
                <a:sym typeface="Arial"/>
              </a:rPr>
              <a:t>Mô hình khách-chủ vs. Cụm máy chủ song song (1/3)</a:t>
            </a:r>
            <a:endParaRPr/>
          </a:p>
        </p:txBody>
      </p:sp>
      <p:grpSp>
        <p:nvGrpSpPr>
          <p:cNvPr id="1254" name="Google Shape;1254;p52"/>
          <p:cNvGrpSpPr/>
          <p:nvPr/>
        </p:nvGrpSpPr>
        <p:grpSpPr>
          <a:xfrm>
            <a:off x="558800" y="2232686"/>
            <a:ext cx="5321299" cy="215444"/>
            <a:chOff x="558800" y="2232686"/>
            <a:chExt cx="5321299" cy="215444"/>
          </a:xfrm>
        </p:grpSpPr>
        <p:sp>
          <p:nvSpPr>
            <p:cNvPr id="1255" name="Google Shape;1255;p52"/>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256" name="Google Shape;1256;p52"/>
            <p:cNvSpPr/>
            <p:nvPr/>
          </p:nvSpPr>
          <p:spPr>
            <a:xfrm>
              <a:off x="711200" y="2232686"/>
              <a:ext cx="5168899"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Kiến trúc truyền thống – Mô hình khách-chủ (Client-server)</a:t>
              </a:r>
              <a:endParaRPr/>
            </a:p>
          </p:txBody>
        </p:sp>
      </p:grpSp>
      <p:sp>
        <p:nvSpPr>
          <p:cNvPr id="1257" name="Google Shape;1257;p52"/>
          <p:cNvSpPr/>
          <p:nvPr/>
        </p:nvSpPr>
        <p:spPr>
          <a:xfrm>
            <a:off x="711201" y="2563519"/>
            <a:ext cx="4241799" cy="165351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Một hoặc nhiều máy tính khách được kết nối với máy chủ trung tâm qua mạng hoặc kết nối internet</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Quản lý dữ liệu tập trung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Khách hàng yêu cầu và kéo dữ liệu để xử lý</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Phát sinh lưu lượng truy cập mạng và chi phí di chuyển dữ liệu cao	</a:t>
            </a:r>
            <a:endParaRPr sz="1300">
              <a:solidFill>
                <a:srgbClr val="262626"/>
              </a:solidFill>
              <a:latin typeface="Arial"/>
              <a:ea typeface="Arial"/>
              <a:cs typeface="Arial"/>
              <a:sym typeface="Arial"/>
            </a:endParaRPr>
          </a:p>
        </p:txBody>
      </p:sp>
      <p:sp>
        <p:nvSpPr>
          <p:cNvPr id="1258" name="Google Shape;1258;p52"/>
          <p:cNvSpPr/>
          <p:nvPr/>
        </p:nvSpPr>
        <p:spPr>
          <a:xfrm>
            <a:off x="449999" y="450000"/>
            <a:ext cx="5522175"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Thay đổi cách xử lý Big Data</a:t>
            </a:r>
            <a:endParaRPr/>
          </a:p>
        </p:txBody>
      </p:sp>
      <p:grpSp>
        <p:nvGrpSpPr>
          <p:cNvPr id="1259" name="Google Shape;1259;p52"/>
          <p:cNvGrpSpPr/>
          <p:nvPr/>
        </p:nvGrpSpPr>
        <p:grpSpPr>
          <a:xfrm>
            <a:off x="1977056" y="3779957"/>
            <a:ext cx="6456732" cy="2326193"/>
            <a:chOff x="1980231" y="3750450"/>
            <a:chExt cx="6456732" cy="2326193"/>
          </a:xfrm>
        </p:grpSpPr>
        <p:sp>
          <p:nvSpPr>
            <p:cNvPr id="1260" name="Google Shape;1260;p52"/>
            <p:cNvSpPr/>
            <p:nvPr/>
          </p:nvSpPr>
          <p:spPr>
            <a:xfrm>
              <a:off x="7332173" y="5799644"/>
              <a:ext cx="110479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1429A0"/>
                  </a:solidFill>
                  <a:latin typeface="Arial"/>
                  <a:ea typeface="Arial"/>
                  <a:cs typeface="Arial"/>
                  <a:sym typeface="Arial"/>
                </a:rPr>
                <a:t>Máy chủ xử lý</a:t>
              </a:r>
              <a:endParaRPr sz="1200">
                <a:solidFill>
                  <a:srgbClr val="1429A0"/>
                </a:solidFill>
                <a:latin typeface="Arial"/>
                <a:ea typeface="Arial"/>
                <a:cs typeface="Arial"/>
                <a:sym typeface="Arial"/>
              </a:endParaRPr>
            </a:p>
          </p:txBody>
        </p:sp>
        <p:grpSp>
          <p:nvGrpSpPr>
            <p:cNvPr id="1261" name="Google Shape;1261;p52"/>
            <p:cNvGrpSpPr/>
            <p:nvPr/>
          </p:nvGrpSpPr>
          <p:grpSpPr>
            <a:xfrm>
              <a:off x="4440064" y="4486941"/>
              <a:ext cx="944489" cy="1237726"/>
              <a:chOff x="4229587" y="4524271"/>
              <a:chExt cx="944489" cy="1237726"/>
            </a:xfrm>
          </p:grpSpPr>
          <p:sp>
            <p:nvSpPr>
              <p:cNvPr id="1262" name="Google Shape;1262;p52"/>
              <p:cNvSpPr/>
              <p:nvPr/>
            </p:nvSpPr>
            <p:spPr>
              <a:xfrm>
                <a:off x="4229587" y="5484998"/>
                <a:ext cx="94448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1429A0"/>
                    </a:solidFill>
                    <a:latin typeface="Arial"/>
                    <a:ea typeface="Arial"/>
                    <a:cs typeface="Arial"/>
                    <a:sym typeface="Arial"/>
                  </a:rPr>
                  <a:t>Kho lưu trữ</a:t>
                </a:r>
                <a:endParaRPr sz="1200">
                  <a:solidFill>
                    <a:srgbClr val="1429A0"/>
                  </a:solidFill>
                  <a:latin typeface="Arial"/>
                  <a:ea typeface="Arial"/>
                  <a:cs typeface="Arial"/>
                  <a:sym typeface="Arial"/>
                </a:endParaRPr>
              </a:p>
            </p:txBody>
          </p:sp>
          <p:sp>
            <p:nvSpPr>
              <p:cNvPr id="1263" name="Google Shape;1263;p52"/>
              <p:cNvSpPr/>
              <p:nvPr/>
            </p:nvSpPr>
            <p:spPr>
              <a:xfrm>
                <a:off x="4266826" y="4524271"/>
                <a:ext cx="855476" cy="767608"/>
              </a:xfrm>
              <a:prstGeom prst="can">
                <a:avLst>
                  <a:gd fmla="val 25000"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grpSp>
        <p:grpSp>
          <p:nvGrpSpPr>
            <p:cNvPr id="1264" name="Google Shape;1264;p52"/>
            <p:cNvGrpSpPr/>
            <p:nvPr/>
          </p:nvGrpSpPr>
          <p:grpSpPr>
            <a:xfrm>
              <a:off x="7600671" y="3750450"/>
              <a:ext cx="631030" cy="2020712"/>
              <a:chOff x="7545012" y="3798391"/>
              <a:chExt cx="631030" cy="2020712"/>
            </a:xfrm>
          </p:grpSpPr>
          <p:pic>
            <p:nvPicPr>
              <p:cNvPr id="1265" name="Google Shape;1265;p52"/>
              <p:cNvPicPr preferRelativeResize="0"/>
              <p:nvPr/>
            </p:nvPicPr>
            <p:blipFill rotWithShape="1">
              <a:blip r:embed="rId3">
                <a:alphaModFix/>
              </a:blip>
              <a:srcRect b="0" l="0" r="0" t="0"/>
              <a:stretch/>
            </p:blipFill>
            <p:spPr>
              <a:xfrm>
                <a:off x="7545012" y="5163635"/>
                <a:ext cx="624550" cy="655468"/>
              </a:xfrm>
              <a:prstGeom prst="rect">
                <a:avLst/>
              </a:prstGeom>
              <a:noFill/>
              <a:ln>
                <a:noFill/>
              </a:ln>
            </p:spPr>
          </p:pic>
          <p:pic>
            <p:nvPicPr>
              <p:cNvPr id="1266" name="Google Shape;1266;p52"/>
              <p:cNvPicPr preferRelativeResize="0"/>
              <p:nvPr/>
            </p:nvPicPr>
            <p:blipFill rotWithShape="1">
              <a:blip r:embed="rId3">
                <a:alphaModFix/>
              </a:blip>
              <a:srcRect b="0" l="0" r="0" t="0"/>
              <a:stretch/>
            </p:blipFill>
            <p:spPr>
              <a:xfrm>
                <a:off x="7545012" y="4478009"/>
                <a:ext cx="624550" cy="655468"/>
              </a:xfrm>
              <a:prstGeom prst="rect">
                <a:avLst/>
              </a:prstGeom>
              <a:noFill/>
              <a:ln>
                <a:noFill/>
              </a:ln>
            </p:spPr>
          </p:pic>
          <p:pic>
            <p:nvPicPr>
              <p:cNvPr id="1267" name="Google Shape;1267;p52"/>
              <p:cNvPicPr preferRelativeResize="0"/>
              <p:nvPr/>
            </p:nvPicPr>
            <p:blipFill rotWithShape="1">
              <a:blip r:embed="rId3">
                <a:alphaModFix/>
              </a:blip>
              <a:srcRect b="0" l="0" r="0" t="0"/>
              <a:stretch/>
            </p:blipFill>
            <p:spPr>
              <a:xfrm>
                <a:off x="7551492" y="3798391"/>
                <a:ext cx="624550" cy="655468"/>
              </a:xfrm>
              <a:prstGeom prst="rect">
                <a:avLst/>
              </a:prstGeom>
              <a:noFill/>
              <a:ln>
                <a:noFill/>
              </a:ln>
            </p:spPr>
          </p:pic>
        </p:grpSp>
        <p:grpSp>
          <p:nvGrpSpPr>
            <p:cNvPr id="1268" name="Google Shape;1268;p52"/>
            <p:cNvGrpSpPr/>
            <p:nvPr/>
          </p:nvGrpSpPr>
          <p:grpSpPr>
            <a:xfrm>
              <a:off x="1980231" y="4451211"/>
              <a:ext cx="1016461" cy="1273456"/>
              <a:chOff x="2019822" y="4488542"/>
              <a:chExt cx="1016461" cy="1273456"/>
            </a:xfrm>
          </p:grpSpPr>
          <p:sp>
            <p:nvSpPr>
              <p:cNvPr id="1269" name="Google Shape;1269;p52"/>
              <p:cNvSpPr/>
              <p:nvPr/>
            </p:nvSpPr>
            <p:spPr>
              <a:xfrm>
                <a:off x="2066742" y="5484999"/>
                <a:ext cx="915635"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1429A0"/>
                    </a:solidFill>
                    <a:latin typeface="Arial"/>
                    <a:ea typeface="Arial"/>
                    <a:cs typeface="Arial"/>
                    <a:sym typeface="Arial"/>
                  </a:rPr>
                  <a:t>Máy khách</a:t>
                </a:r>
                <a:endParaRPr sz="1200">
                  <a:solidFill>
                    <a:srgbClr val="1429A0"/>
                  </a:solidFill>
                  <a:latin typeface="Arial"/>
                  <a:ea typeface="Arial"/>
                  <a:cs typeface="Arial"/>
                  <a:sym typeface="Arial"/>
                </a:endParaRPr>
              </a:p>
            </p:txBody>
          </p:sp>
          <p:pic>
            <p:nvPicPr>
              <p:cNvPr id="1270" name="Google Shape;1270;p52"/>
              <p:cNvPicPr preferRelativeResize="0"/>
              <p:nvPr/>
            </p:nvPicPr>
            <p:blipFill rotWithShape="1">
              <a:blip r:embed="rId4">
                <a:alphaModFix/>
              </a:blip>
              <a:srcRect b="0" l="0" r="0" t="0"/>
              <a:stretch/>
            </p:blipFill>
            <p:spPr>
              <a:xfrm>
                <a:off x="2019822" y="4488542"/>
                <a:ext cx="1016461" cy="805498"/>
              </a:xfrm>
              <a:prstGeom prst="rect">
                <a:avLst/>
              </a:prstGeom>
              <a:noFill/>
              <a:ln>
                <a:noFill/>
              </a:ln>
            </p:spPr>
          </p:pic>
        </p:grpSp>
        <p:grpSp>
          <p:nvGrpSpPr>
            <p:cNvPr id="1271" name="Google Shape;1271;p52"/>
            <p:cNvGrpSpPr/>
            <p:nvPr/>
          </p:nvGrpSpPr>
          <p:grpSpPr>
            <a:xfrm>
              <a:off x="5656359" y="4122328"/>
              <a:ext cx="1796912" cy="1365244"/>
              <a:chOff x="5600700" y="4170269"/>
              <a:chExt cx="1796912" cy="1365244"/>
            </a:xfrm>
          </p:grpSpPr>
          <p:cxnSp>
            <p:nvCxnSpPr>
              <p:cNvPr id="1272" name="Google Shape;1272;p52"/>
              <p:cNvCxnSpPr/>
              <p:nvPr/>
            </p:nvCxnSpPr>
            <p:spPr>
              <a:xfrm>
                <a:off x="5600700" y="4862411"/>
                <a:ext cx="1773956" cy="0"/>
              </a:xfrm>
              <a:prstGeom prst="straightConnector1">
                <a:avLst/>
              </a:prstGeom>
              <a:noFill/>
              <a:ln cap="flat" cmpd="sng" w="38100">
                <a:solidFill>
                  <a:srgbClr val="66A1FE"/>
                </a:solidFill>
                <a:prstDash val="solid"/>
                <a:round/>
                <a:headEnd len="sm" w="sm" type="none"/>
                <a:tailEnd len="med" w="med" type="triangle"/>
              </a:ln>
            </p:spPr>
          </p:cxnSp>
          <p:cxnSp>
            <p:nvCxnSpPr>
              <p:cNvPr id="1273" name="Google Shape;1273;p52"/>
              <p:cNvCxnSpPr/>
              <p:nvPr/>
            </p:nvCxnSpPr>
            <p:spPr>
              <a:xfrm flipH="1">
                <a:off x="7391132" y="4170269"/>
                <a:ext cx="6480" cy="1365244"/>
              </a:xfrm>
              <a:prstGeom prst="bentConnector3">
                <a:avLst>
                  <a:gd fmla="val 15511018" name="adj1"/>
                </a:avLst>
              </a:prstGeom>
              <a:noFill/>
              <a:ln cap="flat" cmpd="sng" w="38100">
                <a:solidFill>
                  <a:srgbClr val="66A1FE"/>
                </a:solidFill>
                <a:prstDash val="solid"/>
                <a:miter lim="800000"/>
                <a:headEnd len="med" w="med" type="triangle"/>
                <a:tailEnd len="med" w="med" type="triangle"/>
              </a:ln>
            </p:spPr>
          </p:cxnSp>
        </p:grpSp>
        <p:cxnSp>
          <p:nvCxnSpPr>
            <p:cNvPr id="1274" name="Google Shape;1274;p52"/>
            <p:cNvCxnSpPr/>
            <p:nvPr/>
          </p:nvCxnSpPr>
          <p:spPr>
            <a:xfrm>
              <a:off x="3266745" y="4814470"/>
              <a:ext cx="886978" cy="0"/>
            </a:xfrm>
            <a:prstGeom prst="straightConnector1">
              <a:avLst/>
            </a:prstGeom>
            <a:noFill/>
            <a:ln cap="flat" cmpd="sng" w="38100">
              <a:solidFill>
                <a:srgbClr val="66A1FE"/>
              </a:solidFill>
              <a:prstDash val="solid"/>
              <a:round/>
              <a:headEnd len="sm" w="sm" type="none"/>
              <a:tailEnd len="med" w="med" type="triangle"/>
            </a:ln>
          </p:spPr>
        </p:cxn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53"/>
          <p:cNvSpPr/>
          <p:nvPr/>
        </p:nvSpPr>
        <p:spPr>
          <a:xfrm>
            <a:off x="488506" y="304961"/>
            <a:ext cx="8892481" cy="59774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45">
              <a:solidFill>
                <a:srgbClr val="FFFFFF"/>
              </a:solidFill>
              <a:latin typeface="Arial"/>
              <a:ea typeface="Arial"/>
              <a:cs typeface="Arial"/>
              <a:sym typeface="Arial"/>
            </a:endParaRPr>
          </a:p>
        </p:txBody>
      </p:sp>
      <p:sp>
        <p:nvSpPr>
          <p:cNvPr id="1281" name="Google Shape;1281;p53"/>
          <p:cNvSpPr/>
          <p:nvPr/>
        </p:nvSpPr>
        <p:spPr>
          <a:xfrm>
            <a:off x="601954" y="227574"/>
            <a:ext cx="8892481" cy="59774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400">
              <a:solidFill>
                <a:srgbClr val="000000"/>
              </a:solidFill>
              <a:latin typeface="Arial"/>
              <a:ea typeface="Arial"/>
              <a:cs typeface="Arial"/>
              <a:sym typeface="Arial"/>
            </a:endParaRPr>
          </a:p>
        </p:txBody>
      </p:sp>
      <p:sp>
        <p:nvSpPr>
          <p:cNvPr id="1282" name="Google Shape;1282;p5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1283" name="Google Shape;1283;p53"/>
          <p:cNvSpPr/>
          <p:nvPr/>
        </p:nvSpPr>
        <p:spPr>
          <a:xfrm>
            <a:off x="258883" y="1458726"/>
            <a:ext cx="9578621" cy="40011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600">
                <a:solidFill>
                  <a:srgbClr val="0C0C0C"/>
                </a:solidFill>
                <a:latin typeface="Arial"/>
                <a:ea typeface="Arial"/>
                <a:cs typeface="Arial"/>
                <a:sym typeface="Arial"/>
              </a:rPr>
              <a:t>Mô hình khách-chủ vs. Cụm máy chủ song song (2/3)</a:t>
            </a:r>
            <a:endParaRPr/>
          </a:p>
        </p:txBody>
      </p:sp>
      <p:grpSp>
        <p:nvGrpSpPr>
          <p:cNvPr id="1284" name="Google Shape;1284;p53"/>
          <p:cNvGrpSpPr/>
          <p:nvPr/>
        </p:nvGrpSpPr>
        <p:grpSpPr>
          <a:xfrm>
            <a:off x="558800" y="2232686"/>
            <a:ext cx="5321299" cy="215444"/>
            <a:chOff x="558800" y="2232686"/>
            <a:chExt cx="5321299" cy="215444"/>
          </a:xfrm>
        </p:grpSpPr>
        <p:sp>
          <p:nvSpPr>
            <p:cNvPr id="1285" name="Google Shape;1285;p53"/>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286" name="Google Shape;1286;p53"/>
            <p:cNvSpPr/>
            <p:nvPr/>
          </p:nvSpPr>
          <p:spPr>
            <a:xfrm>
              <a:off x="711200" y="2232686"/>
              <a:ext cx="5168899"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Mô hình xử lý điển hình của Client-Server</a:t>
              </a:r>
              <a:endParaRPr/>
            </a:p>
          </p:txBody>
        </p:sp>
      </p:grpSp>
      <p:sp>
        <p:nvSpPr>
          <p:cNvPr id="1287" name="Google Shape;1287;p53"/>
          <p:cNvSpPr/>
          <p:nvPr/>
        </p:nvSpPr>
        <p:spPr>
          <a:xfrm>
            <a:off x="711200" y="2563519"/>
            <a:ext cx="4551265" cy="1078107"/>
          </a:xfrm>
          <a:prstGeom prst="rect">
            <a:avLst/>
          </a:prstGeom>
          <a:noFill/>
          <a:ln>
            <a:noFill/>
          </a:ln>
        </p:spPr>
        <p:txBody>
          <a:bodyPr anchorCtr="0" anchor="t" bIns="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Giai đoạn 1: sao chép dữ liệu đầu vào từ đĩa đến máy chủ xử lý</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Giai đoạn 2: thực hiện xử lý với dữ liệu</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Giai đoạn 3: sao chép dữ liệu đầu ra trở lại bộ lưu trữ</a:t>
            </a:r>
            <a:endParaRPr sz="1300">
              <a:solidFill>
                <a:srgbClr val="262626"/>
              </a:solidFill>
              <a:latin typeface="Arial"/>
              <a:ea typeface="Arial"/>
              <a:cs typeface="Arial"/>
              <a:sym typeface="Arial"/>
            </a:endParaRPr>
          </a:p>
        </p:txBody>
      </p:sp>
      <p:sp>
        <p:nvSpPr>
          <p:cNvPr id="1288" name="Google Shape;1288;p53"/>
          <p:cNvSpPr/>
          <p:nvPr/>
        </p:nvSpPr>
        <p:spPr>
          <a:xfrm>
            <a:off x="449999" y="450000"/>
            <a:ext cx="5522175"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Thay đổi cách xử lý Big Data</a:t>
            </a:r>
            <a:endParaRPr/>
          </a:p>
        </p:txBody>
      </p:sp>
      <p:grpSp>
        <p:nvGrpSpPr>
          <p:cNvPr id="1289" name="Google Shape;1289;p53"/>
          <p:cNvGrpSpPr/>
          <p:nvPr/>
        </p:nvGrpSpPr>
        <p:grpSpPr>
          <a:xfrm>
            <a:off x="1278298" y="4054545"/>
            <a:ext cx="7396163" cy="1660531"/>
            <a:chOff x="1233629" y="4142785"/>
            <a:chExt cx="7396163" cy="1660531"/>
          </a:xfrm>
        </p:grpSpPr>
        <p:cxnSp>
          <p:nvCxnSpPr>
            <p:cNvPr id="1290" name="Google Shape;1290;p53"/>
            <p:cNvCxnSpPr/>
            <p:nvPr/>
          </p:nvCxnSpPr>
          <p:spPr>
            <a:xfrm flipH="1" rot="10800000">
              <a:off x="2423113" y="4718698"/>
              <a:ext cx="1202423" cy="185667"/>
            </a:xfrm>
            <a:prstGeom prst="straightConnector1">
              <a:avLst/>
            </a:prstGeom>
            <a:noFill/>
            <a:ln cap="flat" cmpd="sng" w="38100">
              <a:solidFill>
                <a:srgbClr val="66A1FE"/>
              </a:solidFill>
              <a:prstDash val="solid"/>
              <a:miter lim="800000"/>
              <a:headEnd len="sm" w="sm" type="none"/>
              <a:tailEnd len="med" w="med" type="triangle"/>
            </a:ln>
          </p:spPr>
        </p:cxnSp>
        <p:cxnSp>
          <p:nvCxnSpPr>
            <p:cNvPr id="1291" name="Google Shape;1291;p53"/>
            <p:cNvCxnSpPr/>
            <p:nvPr/>
          </p:nvCxnSpPr>
          <p:spPr>
            <a:xfrm flipH="1" rot="10800000">
              <a:off x="5011437" y="4718698"/>
              <a:ext cx="1468598" cy="2763"/>
            </a:xfrm>
            <a:prstGeom prst="straightConnector1">
              <a:avLst/>
            </a:prstGeom>
            <a:noFill/>
            <a:ln cap="flat" cmpd="sng" w="38100">
              <a:solidFill>
                <a:srgbClr val="66A1FE"/>
              </a:solidFill>
              <a:prstDash val="solid"/>
              <a:miter lim="800000"/>
              <a:headEnd len="sm" w="sm" type="none"/>
              <a:tailEnd len="med" w="med" type="triangle"/>
            </a:ln>
          </p:spPr>
        </p:cxnSp>
        <p:sp>
          <p:nvSpPr>
            <p:cNvPr id="1292" name="Google Shape;1292;p53"/>
            <p:cNvSpPr txBox="1"/>
            <p:nvPr/>
          </p:nvSpPr>
          <p:spPr>
            <a:xfrm>
              <a:off x="4851587" y="4386253"/>
              <a:ext cx="1843774"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1F45BC"/>
                  </a:solidFill>
                  <a:latin typeface="Arial"/>
                  <a:ea typeface="Arial"/>
                  <a:cs typeface="Arial"/>
                  <a:sym typeface="Arial"/>
                </a:rPr>
                <a:t>1. Sao chép dữ liệu đầu vào</a:t>
              </a:r>
              <a:endParaRPr sz="1100">
                <a:solidFill>
                  <a:srgbClr val="1F45BC"/>
                </a:solidFill>
                <a:latin typeface="Arial"/>
                <a:ea typeface="Arial"/>
                <a:cs typeface="Arial"/>
                <a:sym typeface="Arial"/>
              </a:endParaRPr>
            </a:p>
          </p:txBody>
        </p:sp>
        <p:sp>
          <p:nvSpPr>
            <p:cNvPr id="1293" name="Google Shape;1293;p53"/>
            <p:cNvSpPr txBox="1"/>
            <p:nvPr/>
          </p:nvSpPr>
          <p:spPr>
            <a:xfrm>
              <a:off x="7158989" y="4142785"/>
              <a:ext cx="631904"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1F45BC"/>
                  </a:solidFill>
                  <a:latin typeface="Arial"/>
                  <a:ea typeface="Arial"/>
                  <a:cs typeface="Arial"/>
                  <a:sym typeface="Arial"/>
                </a:rPr>
                <a:t>2. Xử lý</a:t>
              </a:r>
              <a:endParaRPr sz="1100">
                <a:solidFill>
                  <a:srgbClr val="1F45BC"/>
                </a:solidFill>
                <a:latin typeface="Arial"/>
                <a:ea typeface="Arial"/>
                <a:cs typeface="Arial"/>
                <a:sym typeface="Arial"/>
              </a:endParaRPr>
            </a:p>
          </p:txBody>
        </p:sp>
        <p:sp>
          <p:nvSpPr>
            <p:cNvPr id="1294" name="Google Shape;1294;p53"/>
            <p:cNvSpPr txBox="1"/>
            <p:nvPr/>
          </p:nvSpPr>
          <p:spPr>
            <a:xfrm>
              <a:off x="2246506" y="5228926"/>
              <a:ext cx="1763624"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1F45BC"/>
                  </a:solidFill>
                  <a:latin typeface="Arial"/>
                  <a:ea typeface="Arial"/>
                  <a:cs typeface="Arial"/>
                  <a:sym typeface="Arial"/>
                </a:rPr>
                <a:t>3. Sao chép dữ liệu đầu ra</a:t>
              </a:r>
              <a:endParaRPr sz="1100">
                <a:solidFill>
                  <a:srgbClr val="1F45BC"/>
                </a:solidFill>
                <a:latin typeface="Arial"/>
                <a:ea typeface="Arial"/>
                <a:cs typeface="Arial"/>
                <a:sym typeface="Arial"/>
              </a:endParaRPr>
            </a:p>
          </p:txBody>
        </p:sp>
        <p:cxnSp>
          <p:nvCxnSpPr>
            <p:cNvPr id="1295" name="Google Shape;1295;p53"/>
            <p:cNvCxnSpPr/>
            <p:nvPr/>
          </p:nvCxnSpPr>
          <p:spPr>
            <a:xfrm flipH="1">
              <a:off x="5048194" y="4885049"/>
              <a:ext cx="1393871" cy="211062"/>
            </a:xfrm>
            <a:prstGeom prst="straightConnector1">
              <a:avLst/>
            </a:prstGeom>
            <a:noFill/>
            <a:ln cap="flat" cmpd="sng" w="38100">
              <a:solidFill>
                <a:srgbClr val="66A1FE"/>
              </a:solidFill>
              <a:prstDash val="solid"/>
              <a:miter lim="800000"/>
              <a:headEnd len="sm" w="sm" type="none"/>
              <a:tailEnd len="med" w="med" type="triangle"/>
            </a:ln>
          </p:spPr>
        </p:cxnSp>
        <p:cxnSp>
          <p:nvCxnSpPr>
            <p:cNvPr id="1296" name="Google Shape;1296;p53"/>
            <p:cNvCxnSpPr/>
            <p:nvPr/>
          </p:nvCxnSpPr>
          <p:spPr>
            <a:xfrm rot="10800000">
              <a:off x="2377598" y="5086599"/>
              <a:ext cx="1247938" cy="5932"/>
            </a:xfrm>
            <a:prstGeom prst="straightConnector1">
              <a:avLst/>
            </a:prstGeom>
            <a:noFill/>
            <a:ln cap="flat" cmpd="sng" w="38100">
              <a:solidFill>
                <a:srgbClr val="66A1FE"/>
              </a:solidFill>
              <a:prstDash val="solid"/>
              <a:miter lim="800000"/>
              <a:headEnd len="sm" w="sm" type="none"/>
              <a:tailEnd len="med" w="med" type="triangle"/>
            </a:ln>
          </p:spPr>
        </p:cxnSp>
        <p:sp>
          <p:nvSpPr>
            <p:cNvPr id="1297" name="Google Shape;1297;p53"/>
            <p:cNvSpPr/>
            <p:nvPr/>
          </p:nvSpPr>
          <p:spPr>
            <a:xfrm>
              <a:off x="1233629" y="5491370"/>
              <a:ext cx="106952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1F45BC"/>
                  </a:solidFill>
                  <a:latin typeface="Arial"/>
                  <a:ea typeface="Arial"/>
                  <a:cs typeface="Arial"/>
                  <a:sym typeface="Arial"/>
                </a:rPr>
                <a:t>Kho lưu trữ</a:t>
              </a:r>
              <a:endParaRPr sz="1400">
                <a:solidFill>
                  <a:srgbClr val="1F45BC"/>
                </a:solidFill>
                <a:latin typeface="Arial"/>
                <a:ea typeface="Arial"/>
                <a:cs typeface="Arial"/>
                <a:sym typeface="Arial"/>
              </a:endParaRPr>
            </a:p>
          </p:txBody>
        </p:sp>
        <p:sp>
          <p:nvSpPr>
            <p:cNvPr id="1298" name="Google Shape;1298;p53"/>
            <p:cNvSpPr/>
            <p:nvPr/>
          </p:nvSpPr>
          <p:spPr>
            <a:xfrm>
              <a:off x="3888210" y="5495539"/>
              <a:ext cx="103586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1F45BC"/>
                  </a:solidFill>
                  <a:latin typeface="Arial"/>
                  <a:ea typeface="Arial"/>
                  <a:cs typeface="Arial"/>
                  <a:sym typeface="Arial"/>
                </a:rPr>
                <a:t>Máy khách</a:t>
              </a:r>
              <a:endParaRPr sz="1400">
                <a:solidFill>
                  <a:srgbClr val="1F45BC"/>
                </a:solidFill>
                <a:latin typeface="Arial"/>
                <a:ea typeface="Arial"/>
                <a:cs typeface="Arial"/>
                <a:sym typeface="Arial"/>
              </a:endParaRPr>
            </a:p>
          </p:txBody>
        </p:sp>
        <p:sp>
          <p:nvSpPr>
            <p:cNvPr id="1299" name="Google Shape;1299;p53"/>
            <p:cNvSpPr/>
            <p:nvPr/>
          </p:nvSpPr>
          <p:spPr>
            <a:xfrm>
              <a:off x="1360236" y="4584710"/>
              <a:ext cx="855476" cy="767608"/>
            </a:xfrm>
            <a:prstGeom prst="can">
              <a:avLst>
                <a:gd fmla="val 25000"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pic>
          <p:nvPicPr>
            <p:cNvPr id="1300" name="Google Shape;1300;p53"/>
            <p:cNvPicPr preferRelativeResize="0"/>
            <p:nvPr/>
          </p:nvPicPr>
          <p:blipFill rotWithShape="1">
            <a:blip r:embed="rId3">
              <a:alphaModFix/>
            </a:blip>
            <a:srcRect b="0" l="0" r="0" t="0"/>
            <a:stretch/>
          </p:blipFill>
          <p:spPr>
            <a:xfrm>
              <a:off x="3882139" y="4563396"/>
              <a:ext cx="1016461" cy="805498"/>
            </a:xfrm>
            <a:prstGeom prst="rect">
              <a:avLst/>
            </a:prstGeom>
            <a:noFill/>
            <a:ln>
              <a:noFill/>
            </a:ln>
          </p:spPr>
        </p:pic>
        <p:grpSp>
          <p:nvGrpSpPr>
            <p:cNvPr id="1301" name="Google Shape;1301;p53"/>
            <p:cNvGrpSpPr/>
            <p:nvPr/>
          </p:nvGrpSpPr>
          <p:grpSpPr>
            <a:xfrm>
              <a:off x="6392176" y="4437063"/>
              <a:ext cx="2237616" cy="1347023"/>
              <a:chOff x="6300618" y="4202458"/>
              <a:chExt cx="2237616" cy="1347023"/>
            </a:xfrm>
          </p:grpSpPr>
          <p:grpSp>
            <p:nvGrpSpPr>
              <p:cNvPr id="1302" name="Google Shape;1302;p53"/>
              <p:cNvGrpSpPr/>
              <p:nvPr/>
            </p:nvGrpSpPr>
            <p:grpSpPr>
              <a:xfrm>
                <a:off x="6557908" y="4202458"/>
                <a:ext cx="1791942" cy="655468"/>
                <a:chOff x="6513928" y="4202204"/>
                <a:chExt cx="1791942" cy="655468"/>
              </a:xfrm>
            </p:grpSpPr>
            <p:pic>
              <p:nvPicPr>
                <p:cNvPr id="1303" name="Google Shape;1303;p53"/>
                <p:cNvPicPr preferRelativeResize="0"/>
                <p:nvPr/>
              </p:nvPicPr>
              <p:blipFill rotWithShape="1">
                <a:blip r:embed="rId4">
                  <a:alphaModFix/>
                </a:blip>
                <a:srcRect b="0" l="0" r="0" t="0"/>
                <a:stretch/>
              </p:blipFill>
              <p:spPr>
                <a:xfrm>
                  <a:off x="6513928" y="4202204"/>
                  <a:ext cx="624550" cy="655468"/>
                </a:xfrm>
                <a:prstGeom prst="rect">
                  <a:avLst/>
                </a:prstGeom>
                <a:noFill/>
                <a:ln>
                  <a:noFill/>
                </a:ln>
              </p:spPr>
            </p:pic>
            <p:pic>
              <p:nvPicPr>
                <p:cNvPr id="1304" name="Google Shape;1304;p53"/>
                <p:cNvPicPr preferRelativeResize="0"/>
                <p:nvPr/>
              </p:nvPicPr>
              <p:blipFill rotWithShape="1">
                <a:blip r:embed="rId4">
                  <a:alphaModFix/>
                </a:blip>
                <a:srcRect b="0" l="0" r="0" t="0"/>
                <a:stretch/>
              </p:blipFill>
              <p:spPr>
                <a:xfrm>
                  <a:off x="7100887" y="4202204"/>
                  <a:ext cx="624550" cy="655468"/>
                </a:xfrm>
                <a:prstGeom prst="rect">
                  <a:avLst/>
                </a:prstGeom>
                <a:noFill/>
                <a:ln>
                  <a:noFill/>
                </a:ln>
              </p:spPr>
            </p:pic>
            <p:pic>
              <p:nvPicPr>
                <p:cNvPr id="1305" name="Google Shape;1305;p53"/>
                <p:cNvPicPr preferRelativeResize="0"/>
                <p:nvPr/>
              </p:nvPicPr>
              <p:blipFill rotWithShape="1">
                <a:blip r:embed="rId4">
                  <a:alphaModFix/>
                </a:blip>
                <a:srcRect b="0" l="0" r="0" t="0"/>
                <a:stretch/>
              </p:blipFill>
              <p:spPr>
                <a:xfrm>
                  <a:off x="7681320" y="4202204"/>
                  <a:ext cx="624550" cy="655468"/>
                </a:xfrm>
                <a:prstGeom prst="rect">
                  <a:avLst/>
                </a:prstGeom>
                <a:noFill/>
                <a:ln>
                  <a:noFill/>
                </a:ln>
              </p:spPr>
            </p:pic>
          </p:grpSp>
          <p:grpSp>
            <p:nvGrpSpPr>
              <p:cNvPr id="1306" name="Google Shape;1306;p53"/>
              <p:cNvGrpSpPr/>
              <p:nvPr/>
            </p:nvGrpSpPr>
            <p:grpSpPr>
              <a:xfrm>
                <a:off x="6300618" y="4879192"/>
                <a:ext cx="2237616" cy="670289"/>
                <a:chOff x="6300618" y="4879192"/>
                <a:chExt cx="2237616" cy="670289"/>
              </a:xfrm>
            </p:grpSpPr>
            <p:grpSp>
              <p:nvGrpSpPr>
                <p:cNvPr id="1307" name="Google Shape;1307;p53"/>
                <p:cNvGrpSpPr/>
                <p:nvPr/>
              </p:nvGrpSpPr>
              <p:grpSpPr>
                <a:xfrm>
                  <a:off x="6300618" y="5116436"/>
                  <a:ext cx="2237616" cy="433045"/>
                  <a:chOff x="6314978" y="5420744"/>
                  <a:chExt cx="2237616" cy="433045"/>
                </a:xfrm>
              </p:grpSpPr>
              <p:sp>
                <p:nvSpPr>
                  <p:cNvPr id="1308" name="Google Shape;1308;p53"/>
                  <p:cNvSpPr/>
                  <p:nvPr/>
                </p:nvSpPr>
                <p:spPr>
                  <a:xfrm>
                    <a:off x="6401670" y="5509824"/>
                    <a:ext cx="2150924" cy="343965"/>
                  </a:xfrm>
                  <a:prstGeom prst="roundRect">
                    <a:avLst>
                      <a:gd fmla="val 27744" name="adj"/>
                    </a:avLst>
                  </a:prstGeom>
                  <a:solidFill>
                    <a:schemeClr val="lt1"/>
                  </a:solidFill>
                  <a:ln cap="flat" cmpd="sng" w="12700">
                    <a:solidFill>
                      <a:srgbClr val="1F45BC"/>
                    </a:solidFill>
                    <a:prstDash val="solid"/>
                    <a:miter lim="800000"/>
                    <a:headEnd len="sm" w="sm" type="none"/>
                    <a:tailEnd len="sm" w="sm" type="none"/>
                  </a:ln>
                </p:spPr>
                <p:txBody>
                  <a:bodyPr anchorCtr="0" anchor="ctr" bIns="31650" lIns="63300" spcFirstLastPara="1" rIns="63300" wrap="square" tIns="31650">
                    <a:no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Máy chủ xử lý (CPU)</a:t>
                    </a:r>
                    <a:endParaRPr sz="1100">
                      <a:solidFill>
                        <a:srgbClr val="1F45BC"/>
                      </a:solidFill>
                      <a:latin typeface="Arial"/>
                      <a:ea typeface="Arial"/>
                      <a:cs typeface="Arial"/>
                      <a:sym typeface="Arial"/>
                    </a:endParaRPr>
                  </a:p>
                </p:txBody>
              </p:sp>
              <p:pic>
                <p:nvPicPr>
                  <p:cNvPr id="1309" name="Google Shape;1309;p53"/>
                  <p:cNvPicPr preferRelativeResize="0"/>
                  <p:nvPr/>
                </p:nvPicPr>
                <p:blipFill rotWithShape="1">
                  <a:blip r:embed="rId5">
                    <a:alphaModFix/>
                  </a:blip>
                  <a:srcRect b="0" l="0" r="0" t="0"/>
                  <a:stretch/>
                </p:blipFill>
                <p:spPr>
                  <a:xfrm>
                    <a:off x="6314978" y="5420744"/>
                    <a:ext cx="378436" cy="280254"/>
                  </a:xfrm>
                  <a:prstGeom prst="rect">
                    <a:avLst/>
                  </a:prstGeom>
                  <a:noFill/>
                  <a:ln>
                    <a:noFill/>
                  </a:ln>
                </p:spPr>
              </p:pic>
            </p:grpSp>
            <p:grpSp>
              <p:nvGrpSpPr>
                <p:cNvPr id="1310" name="Google Shape;1310;p53"/>
                <p:cNvGrpSpPr/>
                <p:nvPr/>
              </p:nvGrpSpPr>
              <p:grpSpPr>
                <a:xfrm>
                  <a:off x="6807098" y="4879192"/>
                  <a:ext cx="1440262" cy="361850"/>
                  <a:chOff x="6807098" y="4879192"/>
                  <a:chExt cx="1440262" cy="361850"/>
                </a:xfrm>
              </p:grpSpPr>
              <p:cxnSp>
                <p:nvCxnSpPr>
                  <p:cNvPr id="1311" name="Google Shape;1311;p53"/>
                  <p:cNvCxnSpPr/>
                  <p:nvPr/>
                </p:nvCxnSpPr>
                <p:spPr>
                  <a:xfrm flipH="1">
                    <a:off x="6807098" y="4879192"/>
                    <a:ext cx="4061" cy="295539"/>
                  </a:xfrm>
                  <a:prstGeom prst="straightConnector1">
                    <a:avLst/>
                  </a:prstGeom>
                  <a:noFill/>
                  <a:ln cap="flat" cmpd="sng" w="38100">
                    <a:solidFill>
                      <a:srgbClr val="1F45BC"/>
                    </a:solidFill>
                    <a:prstDash val="solid"/>
                    <a:miter lim="800000"/>
                    <a:headEnd len="med" w="med" type="triangle"/>
                    <a:tailEnd len="med" w="med" type="triangle"/>
                  </a:ln>
                </p:spPr>
              </p:cxnSp>
              <p:cxnSp>
                <p:nvCxnSpPr>
                  <p:cNvPr id="1312" name="Google Shape;1312;p53"/>
                  <p:cNvCxnSpPr/>
                  <p:nvPr/>
                </p:nvCxnSpPr>
                <p:spPr>
                  <a:xfrm flipH="1">
                    <a:off x="7990501" y="4879192"/>
                    <a:ext cx="4061" cy="295539"/>
                  </a:xfrm>
                  <a:prstGeom prst="straightConnector1">
                    <a:avLst/>
                  </a:prstGeom>
                  <a:noFill/>
                  <a:ln cap="flat" cmpd="sng" w="38100">
                    <a:solidFill>
                      <a:srgbClr val="1F45BC"/>
                    </a:solidFill>
                    <a:prstDash val="solid"/>
                    <a:miter lim="800000"/>
                    <a:headEnd len="med" w="med" type="triangle"/>
                    <a:tailEnd len="med" w="med" type="triangle"/>
                  </a:ln>
                </p:spPr>
              </p:cxnSp>
              <p:cxnSp>
                <p:nvCxnSpPr>
                  <p:cNvPr id="1313" name="Google Shape;1313;p53"/>
                  <p:cNvCxnSpPr/>
                  <p:nvPr/>
                </p:nvCxnSpPr>
                <p:spPr>
                  <a:xfrm flipH="1">
                    <a:off x="7403855" y="4879192"/>
                    <a:ext cx="4061" cy="295539"/>
                  </a:xfrm>
                  <a:prstGeom prst="straightConnector1">
                    <a:avLst/>
                  </a:prstGeom>
                  <a:noFill/>
                  <a:ln cap="flat" cmpd="sng" w="38100">
                    <a:solidFill>
                      <a:srgbClr val="1F45BC"/>
                    </a:solidFill>
                    <a:prstDash val="solid"/>
                    <a:miter lim="800000"/>
                    <a:headEnd len="med" w="med" type="triangle"/>
                    <a:tailEnd len="med" w="med" type="triangle"/>
                  </a:ln>
                </p:spPr>
              </p:cxnSp>
              <p:grpSp>
                <p:nvGrpSpPr>
                  <p:cNvPr id="1314" name="Google Shape;1314;p53"/>
                  <p:cNvGrpSpPr/>
                  <p:nvPr/>
                </p:nvGrpSpPr>
                <p:grpSpPr>
                  <a:xfrm>
                    <a:off x="6876905" y="5012234"/>
                    <a:ext cx="1370455" cy="228808"/>
                    <a:chOff x="6876905" y="5012234"/>
                    <a:chExt cx="1370455" cy="228808"/>
                  </a:xfrm>
                </p:grpSpPr>
                <p:pic>
                  <p:nvPicPr>
                    <p:cNvPr id="1315" name="Google Shape;1315;p53"/>
                    <p:cNvPicPr preferRelativeResize="0"/>
                    <p:nvPr/>
                  </p:nvPicPr>
                  <p:blipFill rotWithShape="1">
                    <a:blip r:embed="rId6">
                      <a:alphaModFix/>
                    </a:blip>
                    <a:srcRect b="0" l="0" r="0" t="0"/>
                    <a:stretch/>
                  </p:blipFill>
                  <p:spPr>
                    <a:xfrm>
                      <a:off x="6876905" y="5012234"/>
                      <a:ext cx="168433" cy="228808"/>
                    </a:xfrm>
                    <a:prstGeom prst="rect">
                      <a:avLst/>
                    </a:prstGeom>
                    <a:noFill/>
                    <a:ln>
                      <a:noFill/>
                    </a:ln>
                  </p:spPr>
                </p:pic>
                <p:pic>
                  <p:nvPicPr>
                    <p:cNvPr id="1316" name="Google Shape;1316;p53"/>
                    <p:cNvPicPr preferRelativeResize="0"/>
                    <p:nvPr/>
                  </p:nvPicPr>
                  <p:blipFill rotWithShape="1">
                    <a:blip r:embed="rId6">
                      <a:alphaModFix/>
                    </a:blip>
                    <a:srcRect b="0" l="0" r="0" t="0"/>
                    <a:stretch/>
                  </p:blipFill>
                  <p:spPr>
                    <a:xfrm>
                      <a:off x="7483302" y="5012234"/>
                      <a:ext cx="168433" cy="228808"/>
                    </a:xfrm>
                    <a:prstGeom prst="rect">
                      <a:avLst/>
                    </a:prstGeom>
                    <a:noFill/>
                    <a:ln>
                      <a:noFill/>
                    </a:ln>
                  </p:spPr>
                </p:pic>
                <p:pic>
                  <p:nvPicPr>
                    <p:cNvPr id="1317" name="Google Shape;1317;p53"/>
                    <p:cNvPicPr preferRelativeResize="0"/>
                    <p:nvPr/>
                  </p:nvPicPr>
                  <p:blipFill rotWithShape="1">
                    <a:blip r:embed="rId6">
                      <a:alphaModFix/>
                    </a:blip>
                    <a:srcRect b="0" l="0" r="0" t="0"/>
                    <a:stretch/>
                  </p:blipFill>
                  <p:spPr>
                    <a:xfrm>
                      <a:off x="8078927" y="5012234"/>
                      <a:ext cx="168433" cy="228808"/>
                    </a:xfrm>
                    <a:prstGeom prst="rect">
                      <a:avLst/>
                    </a:prstGeom>
                    <a:noFill/>
                    <a:ln>
                      <a:noFill/>
                    </a:ln>
                  </p:spPr>
                </p:pic>
              </p:grpSp>
            </p:grpSp>
          </p:grpSp>
        </p:gr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54"/>
          <p:cNvSpPr/>
          <p:nvPr/>
        </p:nvSpPr>
        <p:spPr>
          <a:xfrm>
            <a:off x="488506" y="304961"/>
            <a:ext cx="8892481" cy="59774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45">
              <a:solidFill>
                <a:srgbClr val="FFFFFF"/>
              </a:solidFill>
              <a:latin typeface="Arial"/>
              <a:ea typeface="Arial"/>
              <a:cs typeface="Arial"/>
              <a:sym typeface="Arial"/>
            </a:endParaRPr>
          </a:p>
        </p:txBody>
      </p:sp>
      <p:sp>
        <p:nvSpPr>
          <p:cNvPr id="1324" name="Google Shape;1324;p54"/>
          <p:cNvSpPr/>
          <p:nvPr/>
        </p:nvSpPr>
        <p:spPr>
          <a:xfrm>
            <a:off x="488506" y="304961"/>
            <a:ext cx="8892481" cy="59774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45">
              <a:solidFill>
                <a:srgbClr val="FFFFFF"/>
              </a:solidFill>
              <a:latin typeface="Arial"/>
              <a:ea typeface="Arial"/>
              <a:cs typeface="Arial"/>
              <a:sym typeface="Arial"/>
            </a:endParaRPr>
          </a:p>
        </p:txBody>
      </p:sp>
      <p:sp>
        <p:nvSpPr>
          <p:cNvPr id="1325" name="Google Shape;1325;p54"/>
          <p:cNvSpPr/>
          <p:nvPr/>
        </p:nvSpPr>
        <p:spPr>
          <a:xfrm>
            <a:off x="601954" y="227574"/>
            <a:ext cx="8892481" cy="59774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400">
              <a:solidFill>
                <a:srgbClr val="000000"/>
              </a:solidFill>
              <a:latin typeface="Arial"/>
              <a:ea typeface="Arial"/>
              <a:cs typeface="Arial"/>
              <a:sym typeface="Arial"/>
            </a:endParaRPr>
          </a:p>
        </p:txBody>
      </p:sp>
      <p:sp>
        <p:nvSpPr>
          <p:cNvPr id="1326" name="Google Shape;1326;p5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1327" name="Google Shape;1327;p54"/>
          <p:cNvSpPr/>
          <p:nvPr/>
        </p:nvSpPr>
        <p:spPr>
          <a:xfrm>
            <a:off x="272897" y="1400937"/>
            <a:ext cx="9527822" cy="40011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600">
                <a:solidFill>
                  <a:srgbClr val="0C0C0C"/>
                </a:solidFill>
                <a:latin typeface="Arial"/>
                <a:ea typeface="Arial"/>
                <a:cs typeface="Arial"/>
                <a:sym typeface="Arial"/>
              </a:rPr>
              <a:t>Mô hình khách-chủ vs. Cụm máy chủ song song (3/3)</a:t>
            </a:r>
            <a:endParaRPr/>
          </a:p>
        </p:txBody>
      </p:sp>
      <p:grpSp>
        <p:nvGrpSpPr>
          <p:cNvPr id="1328" name="Google Shape;1328;p54"/>
          <p:cNvGrpSpPr/>
          <p:nvPr/>
        </p:nvGrpSpPr>
        <p:grpSpPr>
          <a:xfrm>
            <a:off x="558800" y="2232686"/>
            <a:ext cx="5321299" cy="215444"/>
            <a:chOff x="558800" y="2232686"/>
            <a:chExt cx="5321299" cy="215444"/>
          </a:xfrm>
        </p:grpSpPr>
        <p:sp>
          <p:nvSpPr>
            <p:cNvPr id="1329" name="Google Shape;1329;p54"/>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330" name="Google Shape;1330;p54"/>
            <p:cNvSpPr/>
            <p:nvPr/>
          </p:nvSpPr>
          <p:spPr>
            <a:xfrm>
              <a:off x="711200" y="2232686"/>
              <a:ext cx="5168899"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Cụm máy chủ song song</a:t>
              </a:r>
              <a:endParaRPr sz="1400">
                <a:solidFill>
                  <a:srgbClr val="262626"/>
                </a:solidFill>
                <a:latin typeface="Arial"/>
                <a:ea typeface="Arial"/>
                <a:cs typeface="Arial"/>
                <a:sym typeface="Arial"/>
              </a:endParaRPr>
            </a:p>
          </p:txBody>
        </p:sp>
      </p:grpSp>
      <p:sp>
        <p:nvSpPr>
          <p:cNvPr id="1331" name="Google Shape;1331;p54"/>
          <p:cNvSpPr/>
          <p:nvPr/>
        </p:nvSpPr>
        <p:spPr>
          <a:xfrm>
            <a:off x="711200" y="2563519"/>
            <a:ext cx="4551265" cy="878052"/>
          </a:xfrm>
          <a:prstGeom prst="rect">
            <a:avLst/>
          </a:prstGeom>
          <a:noFill/>
          <a:ln>
            <a:noFill/>
          </a:ln>
        </p:spPr>
        <p:txBody>
          <a:bodyPr anchorCtr="0" anchor="t" bIns="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Dữ liệu được sao chép trên nhiều máy chủ</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Dữ liệu được xử lý tại nơi dữ liệu được lưu trữ</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Giảm chi phí I/O dữ liệu</a:t>
            </a:r>
            <a:endParaRPr sz="1300">
              <a:solidFill>
                <a:srgbClr val="262626"/>
              </a:solidFill>
              <a:latin typeface="Arial"/>
              <a:ea typeface="Arial"/>
              <a:cs typeface="Arial"/>
              <a:sym typeface="Arial"/>
            </a:endParaRPr>
          </a:p>
        </p:txBody>
      </p:sp>
      <p:sp>
        <p:nvSpPr>
          <p:cNvPr id="1332" name="Google Shape;1332;p54"/>
          <p:cNvSpPr/>
          <p:nvPr/>
        </p:nvSpPr>
        <p:spPr>
          <a:xfrm>
            <a:off x="449999" y="450000"/>
            <a:ext cx="5522175"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Thay đổi cách xử lý Big Data</a:t>
            </a:r>
            <a:endParaRPr/>
          </a:p>
        </p:txBody>
      </p:sp>
      <p:grpSp>
        <p:nvGrpSpPr>
          <p:cNvPr id="1333" name="Google Shape;1333;p54"/>
          <p:cNvGrpSpPr/>
          <p:nvPr/>
        </p:nvGrpSpPr>
        <p:grpSpPr>
          <a:xfrm>
            <a:off x="1334328" y="3657471"/>
            <a:ext cx="6908244" cy="2389689"/>
            <a:chOff x="1334328" y="3657471"/>
            <a:chExt cx="6908244" cy="2389689"/>
          </a:xfrm>
        </p:grpSpPr>
        <p:grpSp>
          <p:nvGrpSpPr>
            <p:cNvPr id="1334" name="Google Shape;1334;p54"/>
            <p:cNvGrpSpPr/>
            <p:nvPr/>
          </p:nvGrpSpPr>
          <p:grpSpPr>
            <a:xfrm>
              <a:off x="2244306" y="3657471"/>
              <a:ext cx="5998266" cy="2389689"/>
              <a:chOff x="2782452" y="7674712"/>
              <a:chExt cx="5998266" cy="2389689"/>
            </a:xfrm>
          </p:grpSpPr>
          <p:sp>
            <p:nvSpPr>
              <p:cNvPr id="1335" name="Google Shape;1335;p54"/>
              <p:cNvSpPr/>
              <p:nvPr/>
            </p:nvSpPr>
            <p:spPr>
              <a:xfrm>
                <a:off x="7199836" y="9787402"/>
                <a:ext cx="158088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1429A0"/>
                    </a:solidFill>
                    <a:latin typeface="Arial"/>
                    <a:ea typeface="Arial"/>
                    <a:cs typeface="Arial"/>
                    <a:sym typeface="Arial"/>
                  </a:rPr>
                  <a:t>Đơn vị lưu trữ + xử lý</a:t>
                </a:r>
                <a:endParaRPr sz="1200">
                  <a:solidFill>
                    <a:srgbClr val="1429A0"/>
                  </a:solidFill>
                  <a:latin typeface="Arial"/>
                  <a:ea typeface="Arial"/>
                  <a:cs typeface="Arial"/>
                  <a:sym typeface="Arial"/>
                </a:endParaRPr>
              </a:p>
            </p:txBody>
          </p:sp>
          <p:grpSp>
            <p:nvGrpSpPr>
              <p:cNvPr id="1336" name="Google Shape;1336;p54"/>
              <p:cNvGrpSpPr/>
              <p:nvPr/>
            </p:nvGrpSpPr>
            <p:grpSpPr>
              <a:xfrm>
                <a:off x="2782452" y="8337369"/>
                <a:ext cx="1016461" cy="1273456"/>
                <a:chOff x="3050336" y="4488542"/>
                <a:chExt cx="1016461" cy="1273456"/>
              </a:xfrm>
            </p:grpSpPr>
            <p:sp>
              <p:nvSpPr>
                <p:cNvPr id="1337" name="Google Shape;1337;p54"/>
                <p:cNvSpPr/>
                <p:nvPr/>
              </p:nvSpPr>
              <p:spPr>
                <a:xfrm>
                  <a:off x="3131123" y="5484999"/>
                  <a:ext cx="915635"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1429A0"/>
                      </a:solidFill>
                      <a:latin typeface="Arial"/>
                      <a:ea typeface="Arial"/>
                      <a:cs typeface="Arial"/>
                      <a:sym typeface="Arial"/>
                    </a:rPr>
                    <a:t>Máy khách</a:t>
                  </a:r>
                  <a:endParaRPr sz="1200">
                    <a:solidFill>
                      <a:srgbClr val="1429A0"/>
                    </a:solidFill>
                    <a:latin typeface="Arial"/>
                    <a:ea typeface="Arial"/>
                    <a:cs typeface="Arial"/>
                    <a:sym typeface="Arial"/>
                  </a:endParaRPr>
                </a:p>
              </p:txBody>
            </p:sp>
            <p:pic>
              <p:nvPicPr>
                <p:cNvPr id="1338" name="Google Shape;1338;p54"/>
                <p:cNvPicPr preferRelativeResize="0"/>
                <p:nvPr/>
              </p:nvPicPr>
              <p:blipFill rotWithShape="1">
                <a:blip r:embed="rId3">
                  <a:alphaModFix/>
                </a:blip>
                <a:srcRect b="0" l="0" r="0" t="0"/>
                <a:stretch/>
              </p:blipFill>
              <p:spPr>
                <a:xfrm>
                  <a:off x="3050336" y="4488542"/>
                  <a:ext cx="1016461" cy="805498"/>
                </a:xfrm>
                <a:prstGeom prst="rect">
                  <a:avLst/>
                </a:prstGeom>
                <a:noFill/>
                <a:ln>
                  <a:noFill/>
                </a:ln>
              </p:spPr>
            </p:pic>
          </p:grpSp>
          <p:grpSp>
            <p:nvGrpSpPr>
              <p:cNvPr id="1339" name="Google Shape;1339;p54"/>
              <p:cNvGrpSpPr/>
              <p:nvPr/>
            </p:nvGrpSpPr>
            <p:grpSpPr>
              <a:xfrm>
                <a:off x="3947886" y="8008486"/>
                <a:ext cx="3277092" cy="1365244"/>
                <a:chOff x="4120520" y="4170269"/>
                <a:chExt cx="3277092" cy="1365244"/>
              </a:xfrm>
            </p:grpSpPr>
            <p:cxnSp>
              <p:nvCxnSpPr>
                <p:cNvPr id="1340" name="Google Shape;1340;p54"/>
                <p:cNvCxnSpPr/>
                <p:nvPr/>
              </p:nvCxnSpPr>
              <p:spPr>
                <a:xfrm>
                  <a:off x="4120520" y="4862411"/>
                  <a:ext cx="3254136" cy="0"/>
                </a:xfrm>
                <a:prstGeom prst="straightConnector1">
                  <a:avLst/>
                </a:prstGeom>
                <a:noFill/>
                <a:ln cap="flat" cmpd="sng" w="38100">
                  <a:solidFill>
                    <a:srgbClr val="66A1FE"/>
                  </a:solidFill>
                  <a:prstDash val="solid"/>
                  <a:round/>
                  <a:headEnd len="sm" w="sm" type="none"/>
                  <a:tailEnd len="med" w="med" type="triangle"/>
                </a:ln>
              </p:spPr>
            </p:cxnSp>
            <p:cxnSp>
              <p:nvCxnSpPr>
                <p:cNvPr id="1341" name="Google Shape;1341;p54"/>
                <p:cNvCxnSpPr/>
                <p:nvPr/>
              </p:nvCxnSpPr>
              <p:spPr>
                <a:xfrm flipH="1">
                  <a:off x="7391132" y="4170269"/>
                  <a:ext cx="6480" cy="1365244"/>
                </a:xfrm>
                <a:prstGeom prst="bentConnector3">
                  <a:avLst>
                    <a:gd fmla="val 11987978" name="adj1"/>
                  </a:avLst>
                </a:prstGeom>
                <a:noFill/>
                <a:ln cap="flat" cmpd="sng" w="38100">
                  <a:solidFill>
                    <a:srgbClr val="66A1FE"/>
                  </a:solidFill>
                  <a:prstDash val="solid"/>
                  <a:miter lim="800000"/>
                  <a:headEnd len="med" w="med" type="triangle"/>
                  <a:tailEnd len="med" w="med" type="triangle"/>
                </a:ln>
              </p:spPr>
            </p:cxnSp>
          </p:grpSp>
          <p:grpSp>
            <p:nvGrpSpPr>
              <p:cNvPr id="1342" name="Google Shape;1342;p54"/>
              <p:cNvGrpSpPr/>
              <p:nvPr/>
            </p:nvGrpSpPr>
            <p:grpSpPr>
              <a:xfrm>
                <a:off x="7350995" y="7674712"/>
                <a:ext cx="1190121" cy="655468"/>
                <a:chOff x="15844003" y="3076187"/>
                <a:chExt cx="1190121" cy="655468"/>
              </a:xfrm>
            </p:grpSpPr>
            <p:sp>
              <p:nvSpPr>
                <p:cNvPr id="1343" name="Google Shape;1343;p54"/>
                <p:cNvSpPr/>
                <p:nvPr/>
              </p:nvSpPr>
              <p:spPr>
                <a:xfrm>
                  <a:off x="15844003" y="3076187"/>
                  <a:ext cx="1190121" cy="655468"/>
                </a:xfrm>
                <a:prstGeom prst="roundRect">
                  <a:avLst>
                    <a:gd fmla="val 16667"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44" name="Google Shape;1344;p54"/>
                <p:cNvSpPr/>
                <p:nvPr/>
              </p:nvSpPr>
              <p:spPr>
                <a:xfrm>
                  <a:off x="15930954" y="3187847"/>
                  <a:ext cx="488640" cy="438451"/>
                </a:xfrm>
                <a:prstGeom prst="can">
                  <a:avLst>
                    <a:gd fmla="val 25000"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pic>
              <p:nvPicPr>
                <p:cNvPr id="1345" name="Google Shape;1345;p54"/>
                <p:cNvPicPr preferRelativeResize="0"/>
                <p:nvPr/>
              </p:nvPicPr>
              <p:blipFill rotWithShape="1">
                <a:blip r:embed="rId4">
                  <a:alphaModFix/>
                </a:blip>
                <a:srcRect b="0" l="0" r="0" t="0"/>
                <a:stretch/>
              </p:blipFill>
              <p:spPr>
                <a:xfrm>
                  <a:off x="16493934" y="3148061"/>
                  <a:ext cx="483477" cy="507411"/>
                </a:xfrm>
                <a:prstGeom prst="rect">
                  <a:avLst/>
                </a:prstGeom>
                <a:noFill/>
                <a:ln>
                  <a:noFill/>
                </a:ln>
              </p:spPr>
            </p:pic>
          </p:grpSp>
          <p:grpSp>
            <p:nvGrpSpPr>
              <p:cNvPr id="1346" name="Google Shape;1346;p54"/>
              <p:cNvGrpSpPr/>
              <p:nvPr/>
            </p:nvGrpSpPr>
            <p:grpSpPr>
              <a:xfrm>
                <a:off x="7350995" y="8372894"/>
                <a:ext cx="1190121" cy="655468"/>
                <a:chOff x="15844003" y="3076187"/>
                <a:chExt cx="1190121" cy="655468"/>
              </a:xfrm>
            </p:grpSpPr>
            <p:sp>
              <p:nvSpPr>
                <p:cNvPr id="1347" name="Google Shape;1347;p54"/>
                <p:cNvSpPr/>
                <p:nvPr/>
              </p:nvSpPr>
              <p:spPr>
                <a:xfrm>
                  <a:off x="15844003" y="3076187"/>
                  <a:ext cx="1190121" cy="655468"/>
                </a:xfrm>
                <a:prstGeom prst="roundRect">
                  <a:avLst>
                    <a:gd fmla="val 16667"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48" name="Google Shape;1348;p54"/>
                <p:cNvSpPr/>
                <p:nvPr/>
              </p:nvSpPr>
              <p:spPr>
                <a:xfrm>
                  <a:off x="15930954" y="3187847"/>
                  <a:ext cx="488640" cy="438451"/>
                </a:xfrm>
                <a:prstGeom prst="can">
                  <a:avLst>
                    <a:gd fmla="val 25000"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pic>
              <p:nvPicPr>
                <p:cNvPr id="1349" name="Google Shape;1349;p54"/>
                <p:cNvPicPr preferRelativeResize="0"/>
                <p:nvPr/>
              </p:nvPicPr>
              <p:blipFill rotWithShape="1">
                <a:blip r:embed="rId4">
                  <a:alphaModFix/>
                </a:blip>
                <a:srcRect b="0" l="0" r="0" t="0"/>
                <a:stretch/>
              </p:blipFill>
              <p:spPr>
                <a:xfrm>
                  <a:off x="16493934" y="3148061"/>
                  <a:ext cx="483477" cy="507411"/>
                </a:xfrm>
                <a:prstGeom prst="rect">
                  <a:avLst/>
                </a:prstGeom>
                <a:noFill/>
                <a:ln>
                  <a:noFill/>
                </a:ln>
              </p:spPr>
            </p:pic>
          </p:grpSp>
          <p:grpSp>
            <p:nvGrpSpPr>
              <p:cNvPr id="1350" name="Google Shape;1350;p54"/>
              <p:cNvGrpSpPr/>
              <p:nvPr/>
            </p:nvGrpSpPr>
            <p:grpSpPr>
              <a:xfrm>
                <a:off x="7350995" y="9076185"/>
                <a:ext cx="1190121" cy="655468"/>
                <a:chOff x="15844003" y="3076187"/>
                <a:chExt cx="1190121" cy="655468"/>
              </a:xfrm>
            </p:grpSpPr>
            <p:sp>
              <p:nvSpPr>
                <p:cNvPr id="1351" name="Google Shape;1351;p54"/>
                <p:cNvSpPr/>
                <p:nvPr/>
              </p:nvSpPr>
              <p:spPr>
                <a:xfrm>
                  <a:off x="15844003" y="3076187"/>
                  <a:ext cx="1190121" cy="655468"/>
                </a:xfrm>
                <a:prstGeom prst="roundRect">
                  <a:avLst>
                    <a:gd fmla="val 16667"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52" name="Google Shape;1352;p54"/>
                <p:cNvSpPr/>
                <p:nvPr/>
              </p:nvSpPr>
              <p:spPr>
                <a:xfrm>
                  <a:off x="15930954" y="3187847"/>
                  <a:ext cx="488640" cy="438451"/>
                </a:xfrm>
                <a:prstGeom prst="can">
                  <a:avLst>
                    <a:gd fmla="val 25000"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pic>
              <p:nvPicPr>
                <p:cNvPr id="1353" name="Google Shape;1353;p54"/>
                <p:cNvPicPr preferRelativeResize="0"/>
                <p:nvPr/>
              </p:nvPicPr>
              <p:blipFill rotWithShape="1">
                <a:blip r:embed="rId4">
                  <a:alphaModFix/>
                </a:blip>
                <a:srcRect b="0" l="0" r="0" t="0"/>
                <a:stretch/>
              </p:blipFill>
              <p:spPr>
                <a:xfrm>
                  <a:off x="16493934" y="3148061"/>
                  <a:ext cx="483477" cy="507411"/>
                </a:xfrm>
                <a:prstGeom prst="rect">
                  <a:avLst/>
                </a:prstGeom>
                <a:noFill/>
                <a:ln>
                  <a:noFill/>
                </a:ln>
              </p:spPr>
            </p:pic>
          </p:grpSp>
        </p:grpSp>
        <p:sp>
          <p:nvSpPr>
            <p:cNvPr id="1354" name="Google Shape;1354;p54"/>
            <p:cNvSpPr/>
            <p:nvPr/>
          </p:nvSpPr>
          <p:spPr>
            <a:xfrm>
              <a:off x="1334328" y="3992073"/>
              <a:ext cx="2836416" cy="259675"/>
            </a:xfrm>
            <a:prstGeom prst="roundRect">
              <a:avLst>
                <a:gd fmla="val 50000" name="adj"/>
              </a:avLst>
            </a:prstGeom>
            <a:solidFill>
              <a:srgbClr val="E9F2FC"/>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1429A0"/>
                  </a:solidFill>
                  <a:latin typeface="Arial"/>
                  <a:ea typeface="Arial"/>
                  <a:cs typeface="Arial"/>
                  <a:sym typeface="Arial"/>
                </a:rPr>
                <a:t>Chạy tính toán nơi dữ liệu được lưu trữ</a:t>
              </a:r>
              <a:endParaRPr sz="1200">
                <a:solidFill>
                  <a:srgbClr val="1429A0"/>
                </a:solidFill>
                <a:latin typeface="Arial"/>
                <a:ea typeface="Arial"/>
                <a:cs typeface="Arial"/>
                <a:sym typeface="Arial"/>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9" name="Shape 1359"/>
        <p:cNvGrpSpPr/>
        <p:nvPr/>
      </p:nvGrpSpPr>
      <p:grpSpPr>
        <a:xfrm>
          <a:off x="0" y="0"/>
          <a:ext cx="0" cy="0"/>
          <a:chOff x="0" y="0"/>
          <a:chExt cx="0" cy="0"/>
        </a:xfrm>
      </p:grpSpPr>
      <p:sp>
        <p:nvSpPr>
          <p:cNvPr id="1360" name="Google Shape;1360;p5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1361" name="Google Shape;1361;p55"/>
          <p:cNvSpPr/>
          <p:nvPr/>
        </p:nvSpPr>
        <p:spPr>
          <a:xfrm>
            <a:off x="546895" y="1523719"/>
            <a:ext cx="8797130"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rgbClr val="0C0C0C"/>
                </a:solidFill>
                <a:latin typeface="Arial"/>
                <a:ea typeface="Arial"/>
                <a:cs typeface="Arial"/>
                <a:sym typeface="Arial"/>
              </a:rPr>
              <a:t>Xử lý song song phân tán</a:t>
            </a:r>
            <a:endParaRPr sz="3200">
              <a:solidFill>
                <a:srgbClr val="0C0C0C"/>
              </a:solidFill>
              <a:latin typeface="Arial"/>
              <a:ea typeface="Arial"/>
              <a:cs typeface="Arial"/>
              <a:sym typeface="Arial"/>
            </a:endParaRPr>
          </a:p>
        </p:txBody>
      </p:sp>
      <p:sp>
        <p:nvSpPr>
          <p:cNvPr id="1362" name="Google Shape;1362;p55"/>
          <p:cNvSpPr/>
          <p:nvPr/>
        </p:nvSpPr>
        <p:spPr>
          <a:xfrm>
            <a:off x="691125" y="2664644"/>
            <a:ext cx="9059700" cy="1483200"/>
          </a:xfrm>
          <a:prstGeom prst="rect">
            <a:avLst/>
          </a:prstGeom>
          <a:noFill/>
          <a:ln>
            <a:noFill/>
          </a:ln>
        </p:spPr>
        <p:txBody>
          <a:bodyPr anchorCtr="0" anchor="t" bIns="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Tạo kiến trúc cụm xử lý song song phân tán trong đó tất cả các bộ xử lý đều là máy chủ</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Sử dụng phần cứng hàng hóa tiết kiệm</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Cài đặt lưu trữ dựa trên đĩa một cách rộng rãi trên tất cả các máy chủ và xử lý dữ liệu nơi chứa dữ liệu</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Sao chép dữ liệu nhiều lần trong trường hợp đĩa hoặc máy chủ bị lỗi</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Quản lý khả năng chịu lỗi và tăng hiệu suất bằng các giải pháp dựa trên phần mềm thay vì dựa trên phần cứng</a:t>
            </a:r>
            <a:endParaRPr sz="1300">
              <a:solidFill>
                <a:srgbClr val="262626"/>
              </a:solidFill>
              <a:latin typeface="Arial"/>
              <a:ea typeface="Arial"/>
              <a:cs typeface="Arial"/>
              <a:sym typeface="Arial"/>
            </a:endParaRPr>
          </a:p>
        </p:txBody>
      </p:sp>
      <p:grpSp>
        <p:nvGrpSpPr>
          <p:cNvPr id="1363" name="Google Shape;1363;p55"/>
          <p:cNvGrpSpPr/>
          <p:nvPr/>
        </p:nvGrpSpPr>
        <p:grpSpPr>
          <a:xfrm>
            <a:off x="558800" y="2232686"/>
            <a:ext cx="5321299" cy="215444"/>
            <a:chOff x="558800" y="2232686"/>
            <a:chExt cx="5321299" cy="215444"/>
          </a:xfrm>
        </p:grpSpPr>
        <p:sp>
          <p:nvSpPr>
            <p:cNvPr id="1364" name="Google Shape;1364;p55"/>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365" name="Google Shape;1365;p55"/>
            <p:cNvSpPr/>
            <p:nvPr/>
          </p:nvSpPr>
          <p:spPr>
            <a:xfrm>
              <a:off x="711200" y="2232686"/>
              <a:ext cx="5168899"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Tóm lược</a:t>
              </a:r>
              <a:endParaRPr sz="1400">
                <a:solidFill>
                  <a:srgbClr val="262626"/>
                </a:solidFill>
                <a:latin typeface="Arial"/>
                <a:ea typeface="Arial"/>
                <a:cs typeface="Arial"/>
                <a:sym typeface="Arial"/>
              </a:endParaRPr>
            </a:p>
          </p:txBody>
        </p:sp>
      </p:grpSp>
      <p:sp>
        <p:nvSpPr>
          <p:cNvPr id="1366" name="Google Shape;1366;p55"/>
          <p:cNvSpPr/>
          <p:nvPr/>
        </p:nvSpPr>
        <p:spPr>
          <a:xfrm>
            <a:off x="449999" y="450000"/>
            <a:ext cx="5522175"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Thay đổi cách xử lý Big Data</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56"/>
          <p:cNvSpPr txBox="1"/>
          <p:nvPr>
            <p:ph idx="1" type="body"/>
          </p:nvPr>
        </p:nvSpPr>
        <p:spPr>
          <a:xfrm>
            <a:off x="985322" y="2524714"/>
            <a:ext cx="7447478" cy="1329932"/>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4400"/>
              <a:buNone/>
            </a:pPr>
            <a:r>
              <a:rPr lang="en-US"/>
              <a:t>Xu hướng hiện tại trong Big Data</a:t>
            </a:r>
            <a:endParaRPr/>
          </a:p>
        </p:txBody>
      </p:sp>
      <p:sp>
        <p:nvSpPr>
          <p:cNvPr id="1372" name="Google Shape;1372;p56"/>
          <p:cNvSpPr txBox="1"/>
          <p:nvPr>
            <p:ph idx="2" type="body"/>
          </p:nvPr>
        </p:nvSpPr>
        <p:spPr>
          <a:xfrm>
            <a:off x="985323" y="2066881"/>
            <a:ext cx="5477256" cy="31089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7F7F7F"/>
              </a:buClr>
              <a:buSzPts val="2000"/>
              <a:buNone/>
            </a:pPr>
            <a:r>
              <a:rPr lang="en-US"/>
              <a:t>Bài 2.</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57"/>
          <p:cNvSpPr txBox="1"/>
          <p:nvPr>
            <p:ph idx="1" type="body"/>
          </p:nvPr>
        </p:nvSpPr>
        <p:spPr>
          <a:xfrm>
            <a:off x="989700" y="3038807"/>
            <a:ext cx="8344800" cy="554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3600"/>
              <a:buNone/>
            </a:pPr>
            <a:r>
              <a:rPr lang="en-US"/>
              <a:t>Xu hướng hiện tại trong Big Data</a:t>
            </a:r>
            <a:endParaRPr/>
          </a:p>
        </p:txBody>
      </p:sp>
      <p:sp>
        <p:nvSpPr>
          <p:cNvPr id="1378" name="Google Shape;1378;p57"/>
          <p:cNvSpPr txBox="1"/>
          <p:nvPr>
            <p:ph idx="2" type="body"/>
          </p:nvPr>
        </p:nvSpPr>
        <p:spPr>
          <a:xfrm>
            <a:off x="992455" y="2745358"/>
            <a:ext cx="5477256" cy="31089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7F7F7F"/>
              </a:buClr>
              <a:buSzPts val="2000"/>
              <a:buNone/>
            </a:pPr>
            <a:r>
              <a:rPr lang="en-US"/>
              <a:t>Bài 2.</a:t>
            </a:r>
            <a:endParaRPr/>
          </a:p>
        </p:txBody>
      </p:sp>
      <p:grpSp>
        <p:nvGrpSpPr>
          <p:cNvPr id="1379" name="Google Shape;1379;p57"/>
          <p:cNvGrpSpPr/>
          <p:nvPr/>
        </p:nvGrpSpPr>
        <p:grpSpPr>
          <a:xfrm>
            <a:off x="1051644" y="4065237"/>
            <a:ext cx="5702300" cy="278172"/>
            <a:chOff x="1051644" y="4301531"/>
            <a:chExt cx="5702300" cy="278172"/>
          </a:xfrm>
        </p:grpSpPr>
        <p:sp>
          <p:nvSpPr>
            <p:cNvPr id="1380" name="Google Shape;1380;p57"/>
            <p:cNvSpPr/>
            <p:nvPr/>
          </p:nvSpPr>
          <p:spPr>
            <a:xfrm>
              <a:off x="1234524" y="4302704"/>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2.1. Edge-To-AI : Các công cụ tự động hóa mới nổi</a:t>
              </a:r>
              <a:endParaRPr sz="1800">
                <a:solidFill>
                  <a:srgbClr val="3F3F3F"/>
                </a:solidFill>
                <a:latin typeface="Arial"/>
                <a:ea typeface="Arial"/>
                <a:cs typeface="Arial"/>
                <a:sym typeface="Arial"/>
              </a:endParaRPr>
            </a:p>
          </p:txBody>
        </p:sp>
        <p:sp>
          <p:nvSpPr>
            <p:cNvPr id="1381" name="Google Shape;1381;p57"/>
            <p:cNvSpPr/>
            <p:nvPr/>
          </p:nvSpPr>
          <p:spPr>
            <a:xfrm>
              <a:off x="1051644" y="4301531"/>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Arial"/>
                <a:ea typeface="Arial"/>
                <a:cs typeface="Arial"/>
                <a:sym typeface="Arial"/>
              </a:endParaRPr>
            </a:p>
          </p:txBody>
        </p:sp>
      </p:grpSp>
      <p:grpSp>
        <p:nvGrpSpPr>
          <p:cNvPr id="1382" name="Google Shape;1382;p57"/>
          <p:cNvGrpSpPr/>
          <p:nvPr/>
        </p:nvGrpSpPr>
        <p:grpSpPr>
          <a:xfrm>
            <a:off x="1051643" y="4357745"/>
            <a:ext cx="6986045" cy="553998"/>
            <a:chOff x="1051644" y="4609497"/>
            <a:chExt cx="5702300" cy="553998"/>
          </a:xfrm>
        </p:grpSpPr>
        <p:sp>
          <p:nvSpPr>
            <p:cNvPr id="1383" name="Google Shape;1383;p57"/>
            <p:cNvSpPr/>
            <p:nvPr/>
          </p:nvSpPr>
          <p:spPr>
            <a:xfrm>
              <a:off x="1234524" y="4609497"/>
              <a:ext cx="5519420" cy="55399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2.2. Vai trò mới nổi của Dịch vụ đám mây công cộng trong Big Data</a:t>
              </a:r>
              <a:endParaRPr/>
            </a:p>
          </p:txBody>
        </p:sp>
        <p:sp>
          <p:nvSpPr>
            <p:cNvPr id="1384" name="Google Shape;1384;p57"/>
            <p:cNvSpPr/>
            <p:nvPr/>
          </p:nvSpPr>
          <p:spPr>
            <a:xfrm>
              <a:off x="1051644" y="474682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Arial"/>
                <a:ea typeface="Arial"/>
                <a:cs typeface="Arial"/>
                <a:sym typeface="Arial"/>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pic>
        <p:nvPicPr>
          <p:cNvPr id="1390" name="Google Shape;1390;p58"/>
          <p:cNvPicPr preferRelativeResize="0"/>
          <p:nvPr/>
        </p:nvPicPr>
        <p:blipFill rotWithShape="1">
          <a:blip r:embed="rId3">
            <a:alphaModFix/>
          </a:blip>
          <a:srcRect b="0" l="0" r="0" t="0"/>
          <a:stretch/>
        </p:blipFill>
        <p:spPr>
          <a:xfrm>
            <a:off x="3039053" y="4326980"/>
            <a:ext cx="3827894" cy="2015935"/>
          </a:xfrm>
          <a:prstGeom prst="rect">
            <a:avLst/>
          </a:prstGeom>
          <a:noFill/>
          <a:ln>
            <a:noFill/>
          </a:ln>
        </p:spPr>
      </p:pic>
      <p:sp>
        <p:nvSpPr>
          <p:cNvPr id="1391" name="Google Shape;1391;p58"/>
          <p:cNvSpPr txBox="1"/>
          <p:nvPr>
            <p:ph idx="1" type="body"/>
          </p:nvPr>
        </p:nvSpPr>
        <p:spPr>
          <a:xfrm>
            <a:off x="449612" y="447880"/>
            <a:ext cx="7776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2.1. Edge-To-AI : Các công cụ tự động hóa mới nổi</a:t>
            </a:r>
            <a:endParaRPr/>
          </a:p>
        </p:txBody>
      </p:sp>
      <p:sp>
        <p:nvSpPr>
          <p:cNvPr id="1392" name="Google Shape;1392;p58"/>
          <p:cNvSpPr txBox="1"/>
          <p:nvPr>
            <p:ph idx="2" type="body"/>
          </p:nvPr>
        </p:nvSpPr>
        <p:spPr>
          <a:xfrm>
            <a:off x="535872" y="1376295"/>
            <a:ext cx="93701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2800"/>
              <a:buNone/>
            </a:pPr>
            <a:r>
              <a:rPr lang="en-US" sz="2800"/>
              <a:t>Chuyển đổi kỹ thuật số (Digital Transformation)</a:t>
            </a:r>
            <a:endParaRPr sz="2800"/>
          </a:p>
        </p:txBody>
      </p:sp>
      <p:sp>
        <p:nvSpPr>
          <p:cNvPr id="1393" name="Google Shape;1393;p58"/>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02</a:t>
            </a:r>
            <a:endParaRPr/>
          </a:p>
        </p:txBody>
      </p:sp>
      <p:sp>
        <p:nvSpPr>
          <p:cNvPr id="1394" name="Google Shape;1394;p58"/>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DT (Chuyển đổi kỹ thuật số) là gì?</a:t>
            </a:r>
            <a:endParaRPr/>
          </a:p>
          <a:p>
            <a:pPr indent="-182563" lvl="1" marL="360363" rtl="0" algn="l">
              <a:lnSpc>
                <a:spcPct val="138461"/>
              </a:lnSpc>
              <a:spcBef>
                <a:spcPts val="500"/>
              </a:spcBef>
              <a:spcAft>
                <a:spcPts val="0"/>
              </a:spcAft>
              <a:buClr>
                <a:srgbClr val="262626"/>
              </a:buClr>
              <a:buSzPts val="1040"/>
              <a:buChar char="•"/>
            </a:pPr>
            <a:r>
              <a:rPr lang="en-US"/>
              <a:t>Nó đề cập đến những nỗ lực của một tổ chức để kết hợp các công nghệ, quy trình và văn hóa mới vì một mục đích chung</a:t>
            </a:r>
            <a:endParaRPr/>
          </a:p>
          <a:p>
            <a:pPr indent="-182563" lvl="1" marL="360363" rtl="0" algn="l">
              <a:lnSpc>
                <a:spcPct val="138461"/>
              </a:lnSpc>
              <a:spcBef>
                <a:spcPts val="500"/>
              </a:spcBef>
              <a:spcAft>
                <a:spcPts val="0"/>
              </a:spcAft>
              <a:buClr>
                <a:srgbClr val="262626"/>
              </a:buClr>
              <a:buSzPts val="1040"/>
              <a:buChar char="•"/>
            </a:pPr>
            <a:r>
              <a:rPr lang="en-US"/>
              <a:t>Nó liên quan đến nỗ lực của một tổ chức trong việc kết hợp các công nghệ, quy trình và văn hóa mới vì một mục đích chung</a:t>
            </a:r>
            <a:endParaRPr/>
          </a:p>
          <a:p>
            <a:pPr indent="-182563" lvl="1" marL="360363" rtl="0" algn="l">
              <a:lnSpc>
                <a:spcPct val="138461"/>
              </a:lnSpc>
              <a:spcBef>
                <a:spcPts val="500"/>
              </a:spcBef>
              <a:spcAft>
                <a:spcPts val="0"/>
              </a:spcAft>
              <a:buClr>
                <a:srgbClr val="262626"/>
              </a:buClr>
              <a:buSzPts val="1040"/>
              <a:buChar char="•"/>
            </a:pPr>
            <a:r>
              <a:rPr lang="en-US"/>
              <a:t>Mục tiêu có thể là cải thiện trải nghiệm của khách hàng hoặc tăng tốc đổi mới hoặc tìm cách tồn tại trước sự thay đổi của ngành do gián đoạn kỹ thuật số gây ra</a:t>
            </a:r>
            <a:endParaRPr/>
          </a:p>
          <a:p>
            <a:pPr indent="0" lvl="1" marL="177800" rtl="0" algn="l">
              <a:lnSpc>
                <a:spcPct val="138461"/>
              </a:lnSpc>
              <a:spcBef>
                <a:spcPts val="500"/>
              </a:spcBef>
              <a:spcAft>
                <a:spcPts val="0"/>
              </a:spcAft>
              <a:buClr>
                <a:srgbClr val="262626"/>
              </a:buClr>
              <a:buSzPts val="1040"/>
              <a:buNone/>
            </a:pPr>
            <a:r>
              <a:t/>
            </a:r>
            <a:endParaRPr/>
          </a:p>
          <a:p>
            <a:pPr indent="-177800" lvl="0" marL="177800" rtl="0" algn="l">
              <a:lnSpc>
                <a:spcPct val="128571"/>
              </a:lnSpc>
              <a:spcBef>
                <a:spcPts val="1000"/>
              </a:spcBef>
              <a:spcAft>
                <a:spcPts val="0"/>
              </a:spcAft>
              <a:buClr>
                <a:srgbClr val="262626"/>
              </a:buClr>
              <a:buSzPts val="1400"/>
              <a:buFont typeface="Arial"/>
              <a:buChar char="•"/>
            </a:pPr>
            <a:r>
              <a:rPr lang="en-US"/>
              <a:t>Hội tụ tăng tốc Chuyển đổi số</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6"/>
          <p:cNvPicPr preferRelativeResize="0"/>
          <p:nvPr/>
        </p:nvPicPr>
        <p:blipFill rotWithShape="1">
          <a:blip r:embed="rId3">
            <a:alphaModFix/>
          </a:blip>
          <a:srcRect b="0" l="0" r="0" t="0"/>
          <a:stretch/>
        </p:blipFill>
        <p:spPr>
          <a:xfrm>
            <a:off x="338849" y="1523719"/>
            <a:ext cx="9051189" cy="4821515"/>
          </a:xfrm>
          <a:prstGeom prst="rect">
            <a:avLst/>
          </a:prstGeom>
          <a:noFill/>
          <a:ln>
            <a:noFill/>
          </a:ln>
        </p:spPr>
      </p:pic>
      <p:sp>
        <p:nvSpPr>
          <p:cNvPr id="146" name="Google Shape;146;p6"/>
          <p:cNvSpPr/>
          <p:nvPr/>
        </p:nvSpPr>
        <p:spPr>
          <a:xfrm>
            <a:off x="449999" y="450000"/>
            <a:ext cx="5522175"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Dữ liệu trong Lịch sử loài người</a:t>
            </a:r>
            <a:endParaRPr sz="1800">
              <a:solidFill>
                <a:schemeClr val="lt1"/>
              </a:solidFill>
              <a:latin typeface="Arial"/>
              <a:ea typeface="Arial"/>
              <a:cs typeface="Arial"/>
              <a:sym typeface="Arial"/>
            </a:endParaRPr>
          </a:p>
        </p:txBody>
      </p:sp>
      <p:sp>
        <p:nvSpPr>
          <p:cNvPr id="147" name="Google Shape;147;p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148" name="Google Shape;148;p6"/>
          <p:cNvSpPr/>
          <p:nvPr/>
        </p:nvSpPr>
        <p:spPr>
          <a:xfrm>
            <a:off x="546895" y="1523719"/>
            <a:ext cx="8797130"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rgbClr val="0C0C0C"/>
                </a:solidFill>
                <a:latin typeface="Arial"/>
                <a:ea typeface="Arial"/>
                <a:cs typeface="Arial"/>
                <a:sym typeface="Arial"/>
              </a:rPr>
              <a:t>Dữ liệu là gì?</a:t>
            </a:r>
            <a:endParaRPr/>
          </a:p>
        </p:txBody>
      </p:sp>
      <p:sp>
        <p:nvSpPr>
          <p:cNvPr id="149" name="Google Shape;149;p6"/>
          <p:cNvSpPr txBox="1"/>
          <p:nvPr/>
        </p:nvSpPr>
        <p:spPr>
          <a:xfrm>
            <a:off x="7970474" y="1615689"/>
            <a:ext cx="147668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[Thảo luận]</a:t>
            </a:r>
            <a:endParaRPr sz="2000">
              <a:solidFill>
                <a:schemeClr val="dk1"/>
              </a:solidFill>
              <a:latin typeface="Arial"/>
              <a:ea typeface="Arial"/>
              <a:cs typeface="Arial"/>
              <a:sym typeface="Arial"/>
            </a:endParaRPr>
          </a:p>
        </p:txBody>
      </p:sp>
      <p:sp>
        <p:nvSpPr>
          <p:cNvPr id="150" name="Google Shape;150;p6"/>
          <p:cNvSpPr/>
          <p:nvPr/>
        </p:nvSpPr>
        <p:spPr>
          <a:xfrm>
            <a:off x="546895" y="3703065"/>
            <a:ext cx="4503001" cy="16312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Sự thật hoặc thông tin, đặc biệt khi được kiểm tra và sử dụng để tìm hiểu sự việc hoặc để đưa ra quyết định</a:t>
            </a:r>
            <a:endParaRPr sz="2000">
              <a:solidFill>
                <a:schemeClr val="dk1"/>
              </a:solidFill>
              <a:latin typeface="Arial"/>
              <a:ea typeface="Arial"/>
              <a:cs typeface="Arial"/>
              <a:sym typeface="Arial"/>
            </a:endParaRPr>
          </a:p>
          <a:p>
            <a:pPr indent="0" lvl="0" marL="0" marR="0" rtl="0" algn="l">
              <a:spcBef>
                <a:spcPts val="0"/>
              </a:spcBef>
              <a:spcAft>
                <a:spcPts val="0"/>
              </a:spcAft>
              <a:buNone/>
            </a:pPr>
            <a:r>
              <a:t/>
            </a:r>
            <a:endParaRPr sz="2000">
              <a:solidFill>
                <a:schemeClr val="dk1"/>
              </a:solidFill>
              <a:latin typeface="Arial"/>
              <a:ea typeface="Arial"/>
              <a:cs typeface="Arial"/>
              <a:sym typeface="Arial"/>
            </a:endParaRPr>
          </a:p>
          <a:p>
            <a:pPr indent="0" lvl="0" marL="0" marR="0" rtl="0" algn="r">
              <a:spcBef>
                <a:spcPts val="0"/>
              </a:spcBef>
              <a:spcAft>
                <a:spcPts val="0"/>
              </a:spcAft>
              <a:buNone/>
            </a:pPr>
            <a:r>
              <a:rPr lang="en-US" sz="2000">
                <a:solidFill>
                  <a:schemeClr val="dk1"/>
                </a:solidFill>
                <a:latin typeface="Arial"/>
                <a:ea typeface="Arial"/>
                <a:cs typeface="Arial"/>
                <a:sym typeface="Arial"/>
              </a:rPr>
              <a:t>-Từ điển Oxford Learners-</a:t>
            </a:r>
            <a:endParaRPr sz="2000">
              <a:solidFill>
                <a:schemeClr val="dk1"/>
              </a:solidFill>
              <a:latin typeface="Arial"/>
              <a:ea typeface="Arial"/>
              <a:cs typeface="Arial"/>
              <a:sym typeface="Arial"/>
            </a:endParaRPr>
          </a:p>
        </p:txBody>
      </p:sp>
      <p:sp>
        <p:nvSpPr>
          <p:cNvPr id="151" name="Google Shape;151;p6"/>
          <p:cNvSpPr/>
          <p:nvPr/>
        </p:nvSpPr>
        <p:spPr>
          <a:xfrm>
            <a:off x="546895" y="2236249"/>
            <a:ext cx="8797130" cy="46166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000">
                <a:solidFill>
                  <a:srgbClr val="0C0C0C"/>
                </a:solidFill>
                <a:latin typeface="Arial"/>
                <a:ea typeface="Arial"/>
                <a:cs typeface="Arial"/>
                <a:sym typeface="Arial"/>
              </a:rPr>
              <a:t>Con người bắt đầu sử dụng nó từ khi nào?</a:t>
            </a:r>
            <a:endParaRPr sz="3000">
              <a:solidFill>
                <a:srgbClr val="0C0C0C"/>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59"/>
          <p:cNvSpPr txBox="1"/>
          <p:nvPr>
            <p:ph idx="1" type="body"/>
          </p:nvPr>
        </p:nvSpPr>
        <p:spPr>
          <a:xfrm>
            <a:off x="449612" y="447880"/>
            <a:ext cx="7776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2.1. Edge-To-AI : Các công cụ tự động hóa mới nổi</a:t>
            </a:r>
            <a:endParaRPr/>
          </a:p>
        </p:txBody>
      </p:sp>
      <p:sp>
        <p:nvSpPr>
          <p:cNvPr id="1401" name="Google Shape;1401;p59"/>
          <p:cNvSpPr txBox="1"/>
          <p:nvPr>
            <p:ph idx="2" type="body"/>
          </p:nvPr>
        </p:nvSpPr>
        <p:spPr>
          <a:xfrm>
            <a:off x="449612" y="1398873"/>
            <a:ext cx="9906000"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2600"/>
              <a:buNone/>
            </a:pPr>
            <a:r>
              <a:rPr lang="en-US" sz="2600"/>
              <a:t>Cốt lõi của cuộc cách mạng công nghiệp lần thứ 4</a:t>
            </a:r>
            <a:endParaRPr sz="2600"/>
          </a:p>
        </p:txBody>
      </p:sp>
      <p:sp>
        <p:nvSpPr>
          <p:cNvPr id="1402" name="Google Shape;1402;p59"/>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02</a:t>
            </a:r>
            <a:endParaRPr/>
          </a:p>
        </p:txBody>
      </p:sp>
      <p:sp>
        <p:nvSpPr>
          <p:cNvPr id="1403" name="Google Shape;1403;p59"/>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IoT (Internet of Things): Vạn vật kết nối</a:t>
            </a:r>
            <a:endParaRPr/>
          </a:p>
          <a:p>
            <a:pPr indent="-182563" lvl="1" marL="360363" rtl="0" algn="l">
              <a:lnSpc>
                <a:spcPct val="138461"/>
              </a:lnSpc>
              <a:spcBef>
                <a:spcPts val="500"/>
              </a:spcBef>
              <a:spcAft>
                <a:spcPts val="0"/>
              </a:spcAft>
              <a:buClr>
                <a:srgbClr val="262626"/>
              </a:buClr>
              <a:buSzPts val="1040"/>
              <a:buChar char="•"/>
            </a:pPr>
            <a:r>
              <a:rPr lang="en-US"/>
              <a:t>Nó đề cập đến một công nghệ hoặc môi trường trong đó các cảm biến được gắn vào các đối tượng để trao đổi dữ liệu trong thời gian thực thông qua Internet, v.v.</a:t>
            </a:r>
            <a:endParaRPr/>
          </a:p>
          <a:p>
            <a:pPr indent="-177800" lvl="0" marL="177800" rtl="0" algn="l">
              <a:lnSpc>
                <a:spcPct val="128571"/>
              </a:lnSpc>
              <a:spcBef>
                <a:spcPts val="1000"/>
              </a:spcBef>
              <a:spcAft>
                <a:spcPts val="0"/>
              </a:spcAft>
              <a:buClr>
                <a:srgbClr val="262626"/>
              </a:buClr>
              <a:buSzPts val="1400"/>
              <a:buFont typeface="Arial"/>
              <a:buChar char="•"/>
            </a:pPr>
            <a:r>
              <a:rPr lang="en-US"/>
              <a:t>CPS (Cyber-Physical System): Hệ thống vật lý điện tử</a:t>
            </a:r>
            <a:endParaRPr/>
          </a:p>
          <a:p>
            <a:pPr indent="-182563" lvl="1" marL="360363" rtl="0" algn="l">
              <a:lnSpc>
                <a:spcPct val="138461"/>
              </a:lnSpc>
              <a:spcBef>
                <a:spcPts val="500"/>
              </a:spcBef>
              <a:spcAft>
                <a:spcPts val="0"/>
              </a:spcAft>
              <a:buClr>
                <a:srgbClr val="262626"/>
              </a:buClr>
              <a:buSzPts val="1040"/>
              <a:buChar char="•"/>
            </a:pPr>
            <a:r>
              <a:rPr lang="en-US"/>
              <a:t>Một hệ thống tích hợp các hệ thống vật lý thời gian thực như robot và thiết bị y tế, phần mềm trong không gian mạng và môi trường xung quanh trong thời gian thực</a:t>
            </a:r>
            <a:endParaRPr/>
          </a:p>
          <a:p>
            <a:pPr indent="-177800" lvl="0" marL="177800" rtl="0" algn="l">
              <a:lnSpc>
                <a:spcPct val="128571"/>
              </a:lnSpc>
              <a:spcBef>
                <a:spcPts val="1000"/>
              </a:spcBef>
              <a:spcAft>
                <a:spcPts val="0"/>
              </a:spcAft>
              <a:buClr>
                <a:srgbClr val="262626"/>
              </a:buClr>
              <a:buSzPts val="1400"/>
              <a:buFont typeface="Arial"/>
              <a:buChar char="•"/>
            </a:pPr>
            <a:r>
              <a:rPr lang="en-US"/>
              <a:t>Big Data: Dữ liệu lớn</a:t>
            </a:r>
            <a:endParaRPr/>
          </a:p>
          <a:p>
            <a:pPr indent="-182563" lvl="1" marL="360363" rtl="0" algn="l">
              <a:lnSpc>
                <a:spcPct val="138461"/>
              </a:lnSpc>
              <a:spcBef>
                <a:spcPts val="500"/>
              </a:spcBef>
              <a:spcAft>
                <a:spcPts val="0"/>
              </a:spcAft>
              <a:buClr>
                <a:srgbClr val="262626"/>
              </a:buClr>
              <a:buSzPts val="1040"/>
              <a:buChar char="•"/>
            </a:pPr>
            <a:r>
              <a:rPr lang="en-US"/>
              <a:t>Nó đề cập đến các loại dữ liệu khác nhau được tạo trong môi trường kỹ thuật số và nó đề cập đến dữ liệu quy mô lớn với quy mô lớn và chu kỳ tạo nhanh</a:t>
            </a:r>
            <a:endParaRPr/>
          </a:p>
          <a:p>
            <a:pPr indent="-177800" lvl="0" marL="177800" rtl="0" algn="l">
              <a:lnSpc>
                <a:spcPct val="128571"/>
              </a:lnSpc>
              <a:spcBef>
                <a:spcPts val="1000"/>
              </a:spcBef>
              <a:spcAft>
                <a:spcPts val="0"/>
              </a:spcAft>
              <a:buClr>
                <a:srgbClr val="262626"/>
              </a:buClr>
              <a:buSzPts val="1400"/>
              <a:buFont typeface="Arial"/>
              <a:buChar char="•"/>
            </a:pPr>
            <a:r>
              <a:rPr lang="en-US"/>
              <a:t>AI: Trí tuệ nhân tạo</a:t>
            </a:r>
            <a:endParaRPr/>
          </a:p>
          <a:p>
            <a:pPr indent="-182563" lvl="1" marL="360363" rtl="0" algn="l">
              <a:lnSpc>
                <a:spcPct val="138461"/>
              </a:lnSpc>
              <a:spcBef>
                <a:spcPts val="500"/>
              </a:spcBef>
              <a:spcAft>
                <a:spcPts val="0"/>
              </a:spcAft>
              <a:buClr>
                <a:srgbClr val="262626"/>
              </a:buClr>
              <a:buSzPts val="1040"/>
              <a:buChar char="•"/>
            </a:pPr>
            <a:r>
              <a:rPr lang="en-US"/>
              <a:t>Một lĩnh vực khoa học máy tính và công nghệ thông tin cho phép máy tính bắt chước các hành vi thông minh cụ thể của con người như suy nghĩ, học tập và phát triển bản thân</a:t>
            </a:r>
            <a:endParaRPr/>
          </a:p>
          <a:p>
            <a:pPr indent="-116523" lvl="1" marL="360363" rtl="0" algn="l">
              <a:lnSpc>
                <a:spcPct val="138461"/>
              </a:lnSpc>
              <a:spcBef>
                <a:spcPts val="500"/>
              </a:spcBef>
              <a:spcAft>
                <a:spcPts val="0"/>
              </a:spcAft>
              <a:buClr>
                <a:srgbClr val="262626"/>
              </a:buClr>
              <a:buSzPts val="1040"/>
              <a:buNone/>
            </a:pPr>
            <a:r>
              <a:t/>
            </a:r>
            <a:endParaRPr/>
          </a:p>
          <a:p>
            <a:pPr indent="-88900" lvl="0" marL="177800" rtl="0" algn="l">
              <a:lnSpc>
                <a:spcPct val="128571"/>
              </a:lnSpc>
              <a:spcBef>
                <a:spcPts val="1000"/>
              </a:spcBef>
              <a:spcAft>
                <a:spcPts val="0"/>
              </a:spcAft>
              <a:buClr>
                <a:srgbClr val="262626"/>
              </a:buClr>
              <a:buSzPts val="1400"/>
              <a:buFont typeface="Arial"/>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62"/>
          <p:cNvSpPr txBox="1"/>
          <p:nvPr>
            <p:ph idx="1" type="body"/>
          </p:nvPr>
        </p:nvSpPr>
        <p:spPr>
          <a:xfrm>
            <a:off x="449612" y="447880"/>
            <a:ext cx="7776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2.1. Edge-To-AI : Các công cụ tự động hóa mới nổi</a:t>
            </a:r>
            <a:endParaRPr/>
          </a:p>
        </p:txBody>
      </p:sp>
      <p:sp>
        <p:nvSpPr>
          <p:cNvPr id="1410" name="Google Shape;1410;p62"/>
          <p:cNvSpPr txBox="1"/>
          <p:nvPr>
            <p:ph idx="2" type="body"/>
          </p:nvPr>
        </p:nvSpPr>
        <p:spPr>
          <a:xfrm>
            <a:off x="567814" y="1332000"/>
            <a:ext cx="9070972"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000"/>
              <a:buNone/>
            </a:pPr>
            <a:r>
              <a:rPr lang="en-US" sz="3000"/>
              <a:t>Kiến thức và kỹ năng dành cho kỹ sư dữ liệu</a:t>
            </a:r>
            <a:endParaRPr sz="3000"/>
          </a:p>
        </p:txBody>
      </p:sp>
      <p:sp>
        <p:nvSpPr>
          <p:cNvPr id="1411" name="Google Shape;1411;p62"/>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02</a:t>
            </a:r>
            <a:endParaRPr/>
          </a:p>
        </p:txBody>
      </p:sp>
      <p:sp>
        <p:nvSpPr>
          <p:cNvPr id="1412" name="Google Shape;1412;p62"/>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10 kỹ năng hàng đầu dành cho kỹ sư dữ liệu năm 2021</a:t>
            </a:r>
            <a:endParaRPr/>
          </a:p>
        </p:txBody>
      </p:sp>
      <p:grpSp>
        <p:nvGrpSpPr>
          <p:cNvPr id="1413" name="Google Shape;1413;p62"/>
          <p:cNvGrpSpPr/>
          <p:nvPr/>
        </p:nvGrpSpPr>
        <p:grpSpPr>
          <a:xfrm>
            <a:off x="1467171" y="2709353"/>
            <a:ext cx="6903382" cy="3500109"/>
            <a:chOff x="1467171" y="2642678"/>
            <a:chExt cx="6903382" cy="3500109"/>
          </a:xfrm>
        </p:grpSpPr>
        <p:grpSp>
          <p:nvGrpSpPr>
            <p:cNvPr id="1414" name="Google Shape;1414;p62"/>
            <p:cNvGrpSpPr/>
            <p:nvPr/>
          </p:nvGrpSpPr>
          <p:grpSpPr>
            <a:xfrm>
              <a:off x="1467171" y="2642678"/>
              <a:ext cx="5237835" cy="3193679"/>
              <a:chOff x="2017750" y="2862491"/>
              <a:chExt cx="5237835" cy="3193679"/>
            </a:xfrm>
          </p:grpSpPr>
          <p:sp>
            <p:nvSpPr>
              <p:cNvPr id="1415" name="Google Shape;1415;p62"/>
              <p:cNvSpPr txBox="1"/>
              <p:nvPr/>
            </p:nvSpPr>
            <p:spPr>
              <a:xfrm>
                <a:off x="2718359" y="2862491"/>
                <a:ext cx="75373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1F45BC"/>
                    </a:solidFill>
                    <a:latin typeface="Arial"/>
                    <a:ea typeface="Arial"/>
                    <a:cs typeface="Arial"/>
                    <a:sym typeface="Arial"/>
                  </a:rPr>
                  <a:t>Python</a:t>
                </a:r>
                <a:endParaRPr sz="1400">
                  <a:solidFill>
                    <a:srgbClr val="1F45BC"/>
                  </a:solidFill>
                  <a:latin typeface="Arial"/>
                  <a:ea typeface="Arial"/>
                  <a:cs typeface="Arial"/>
                  <a:sym typeface="Arial"/>
                </a:endParaRPr>
              </a:p>
            </p:txBody>
          </p:sp>
          <p:sp>
            <p:nvSpPr>
              <p:cNvPr id="1416" name="Google Shape;1416;p62"/>
              <p:cNvSpPr/>
              <p:nvPr/>
            </p:nvSpPr>
            <p:spPr>
              <a:xfrm>
                <a:off x="3474049" y="2921519"/>
                <a:ext cx="3695700" cy="184666"/>
              </a:xfrm>
              <a:prstGeom prst="rect">
                <a:avLst/>
              </a:prstGeom>
              <a:solidFill>
                <a:srgbClr val="66A1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17" name="Google Shape;1417;p62"/>
              <p:cNvSpPr/>
              <p:nvPr/>
            </p:nvSpPr>
            <p:spPr>
              <a:xfrm>
                <a:off x="3474049" y="3250086"/>
                <a:ext cx="3415988" cy="184666"/>
              </a:xfrm>
              <a:prstGeom prst="rect">
                <a:avLst/>
              </a:prstGeom>
              <a:solidFill>
                <a:srgbClr val="66A1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18" name="Google Shape;1418;p62"/>
              <p:cNvSpPr/>
              <p:nvPr/>
            </p:nvSpPr>
            <p:spPr>
              <a:xfrm>
                <a:off x="3474049" y="3573065"/>
                <a:ext cx="2750825" cy="184666"/>
              </a:xfrm>
              <a:prstGeom prst="rect">
                <a:avLst/>
              </a:prstGeom>
              <a:solidFill>
                <a:srgbClr val="66A1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19" name="Google Shape;1419;p62"/>
              <p:cNvSpPr/>
              <p:nvPr/>
            </p:nvSpPr>
            <p:spPr>
              <a:xfrm>
                <a:off x="3474049" y="3891022"/>
                <a:ext cx="2636525" cy="184666"/>
              </a:xfrm>
              <a:prstGeom prst="rect">
                <a:avLst/>
              </a:prstGeom>
              <a:solidFill>
                <a:srgbClr val="66A1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20" name="Google Shape;1420;p62"/>
              <p:cNvSpPr/>
              <p:nvPr/>
            </p:nvSpPr>
            <p:spPr>
              <a:xfrm>
                <a:off x="3474049" y="4208979"/>
                <a:ext cx="2446025" cy="184666"/>
              </a:xfrm>
              <a:prstGeom prst="rect">
                <a:avLst/>
              </a:prstGeom>
              <a:solidFill>
                <a:srgbClr val="66A1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21" name="Google Shape;1421;p62"/>
              <p:cNvSpPr/>
              <p:nvPr/>
            </p:nvSpPr>
            <p:spPr>
              <a:xfrm>
                <a:off x="3474049" y="4525583"/>
                <a:ext cx="2249175" cy="184666"/>
              </a:xfrm>
              <a:prstGeom prst="rect">
                <a:avLst/>
              </a:prstGeom>
              <a:solidFill>
                <a:srgbClr val="66A1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22" name="Google Shape;1422;p62"/>
              <p:cNvSpPr/>
              <p:nvPr/>
            </p:nvSpPr>
            <p:spPr>
              <a:xfrm>
                <a:off x="3474049" y="4839906"/>
                <a:ext cx="1940565" cy="184666"/>
              </a:xfrm>
              <a:prstGeom prst="rect">
                <a:avLst/>
              </a:prstGeom>
              <a:solidFill>
                <a:srgbClr val="66A1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23" name="Google Shape;1423;p62"/>
              <p:cNvSpPr/>
              <p:nvPr/>
            </p:nvSpPr>
            <p:spPr>
              <a:xfrm>
                <a:off x="3474049" y="5165246"/>
                <a:ext cx="1590045" cy="184666"/>
              </a:xfrm>
              <a:prstGeom prst="rect">
                <a:avLst/>
              </a:prstGeom>
              <a:solidFill>
                <a:srgbClr val="66A1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24" name="Google Shape;1424;p62"/>
              <p:cNvSpPr/>
              <p:nvPr/>
            </p:nvSpPr>
            <p:spPr>
              <a:xfrm>
                <a:off x="3474049" y="5478716"/>
                <a:ext cx="1460505" cy="184666"/>
              </a:xfrm>
              <a:prstGeom prst="rect">
                <a:avLst/>
              </a:prstGeom>
              <a:solidFill>
                <a:srgbClr val="66A1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25" name="Google Shape;1425;p62"/>
              <p:cNvSpPr/>
              <p:nvPr/>
            </p:nvSpPr>
            <p:spPr>
              <a:xfrm>
                <a:off x="3452608" y="5797908"/>
                <a:ext cx="1396853" cy="184666"/>
              </a:xfrm>
              <a:prstGeom prst="rect">
                <a:avLst/>
              </a:prstGeom>
              <a:solidFill>
                <a:srgbClr val="66A1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26" name="Google Shape;1426;p62"/>
              <p:cNvSpPr txBox="1"/>
              <p:nvPr/>
            </p:nvSpPr>
            <p:spPr>
              <a:xfrm>
                <a:off x="2702325" y="3182338"/>
                <a:ext cx="7536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1F45BC"/>
                    </a:solidFill>
                    <a:latin typeface="Arial"/>
                    <a:ea typeface="Arial"/>
                    <a:cs typeface="Arial"/>
                    <a:sym typeface="Arial"/>
                  </a:rPr>
                  <a:t>SQL</a:t>
                </a:r>
                <a:endParaRPr sz="1400">
                  <a:solidFill>
                    <a:srgbClr val="1F45BC"/>
                  </a:solidFill>
                  <a:latin typeface="Arial"/>
                  <a:ea typeface="Arial"/>
                  <a:cs typeface="Arial"/>
                  <a:sym typeface="Arial"/>
                </a:endParaRPr>
              </a:p>
            </p:txBody>
          </p:sp>
          <p:sp>
            <p:nvSpPr>
              <p:cNvPr id="1427" name="Google Shape;1427;p62"/>
              <p:cNvSpPr txBox="1"/>
              <p:nvPr/>
            </p:nvSpPr>
            <p:spPr>
              <a:xfrm>
                <a:off x="2379106" y="3507288"/>
                <a:ext cx="11574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1F45BC"/>
                    </a:solidFill>
                    <a:latin typeface="Arial"/>
                    <a:ea typeface="Arial"/>
                    <a:cs typeface="Arial"/>
                    <a:sym typeface="Arial"/>
                  </a:rPr>
                  <a:t>Đám mây</a:t>
                </a:r>
                <a:endParaRPr sz="1400">
                  <a:solidFill>
                    <a:srgbClr val="1F45BC"/>
                  </a:solidFill>
                  <a:latin typeface="Arial"/>
                  <a:ea typeface="Arial"/>
                  <a:cs typeface="Arial"/>
                  <a:sym typeface="Arial"/>
                </a:endParaRPr>
              </a:p>
            </p:txBody>
          </p:sp>
          <p:sp>
            <p:nvSpPr>
              <p:cNvPr id="1428" name="Google Shape;1428;p62"/>
              <p:cNvSpPr txBox="1"/>
              <p:nvPr/>
            </p:nvSpPr>
            <p:spPr>
              <a:xfrm>
                <a:off x="2257299" y="3832213"/>
                <a:ext cx="12276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1F45BC"/>
                    </a:solidFill>
                    <a:latin typeface="Arial"/>
                    <a:ea typeface="Arial"/>
                    <a:cs typeface="Arial"/>
                    <a:sym typeface="Arial"/>
                  </a:rPr>
                  <a:t>Big Data</a:t>
                </a:r>
                <a:endParaRPr sz="1400">
                  <a:solidFill>
                    <a:srgbClr val="1F45BC"/>
                  </a:solidFill>
                  <a:latin typeface="Arial"/>
                  <a:ea typeface="Arial"/>
                  <a:cs typeface="Arial"/>
                  <a:sym typeface="Arial"/>
                </a:endParaRPr>
              </a:p>
            </p:txBody>
          </p:sp>
          <p:sp>
            <p:nvSpPr>
              <p:cNvPr id="1429" name="Google Shape;1429;p62"/>
              <p:cNvSpPr txBox="1"/>
              <p:nvPr/>
            </p:nvSpPr>
            <p:spPr>
              <a:xfrm>
                <a:off x="2500920" y="4148138"/>
                <a:ext cx="9207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1F45BC"/>
                    </a:solidFill>
                    <a:latin typeface="Arial"/>
                    <a:ea typeface="Arial"/>
                    <a:cs typeface="Arial"/>
                    <a:sym typeface="Arial"/>
                  </a:rPr>
                  <a:t>ETL</a:t>
                </a:r>
                <a:endParaRPr sz="1400">
                  <a:solidFill>
                    <a:srgbClr val="1F45BC"/>
                  </a:solidFill>
                  <a:latin typeface="Arial"/>
                  <a:ea typeface="Arial"/>
                  <a:cs typeface="Arial"/>
                  <a:sym typeface="Arial"/>
                </a:endParaRPr>
              </a:p>
            </p:txBody>
          </p:sp>
          <p:sp>
            <p:nvSpPr>
              <p:cNvPr id="1430" name="Google Shape;1430;p62"/>
              <p:cNvSpPr txBox="1"/>
              <p:nvPr/>
            </p:nvSpPr>
            <p:spPr>
              <a:xfrm>
                <a:off x="2242871" y="4464038"/>
                <a:ext cx="12276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1F45BC"/>
                    </a:solidFill>
                    <a:latin typeface="Arial"/>
                    <a:ea typeface="Arial"/>
                    <a:cs typeface="Arial"/>
                    <a:sym typeface="Arial"/>
                  </a:rPr>
                  <a:t>Spark</a:t>
                </a:r>
                <a:endParaRPr sz="1400">
                  <a:solidFill>
                    <a:srgbClr val="1F45BC"/>
                  </a:solidFill>
                  <a:latin typeface="Arial"/>
                  <a:ea typeface="Arial"/>
                  <a:cs typeface="Arial"/>
                  <a:sym typeface="Arial"/>
                </a:endParaRPr>
              </a:p>
            </p:txBody>
          </p:sp>
          <p:sp>
            <p:nvSpPr>
              <p:cNvPr id="1431" name="Google Shape;1431;p62"/>
              <p:cNvSpPr txBox="1"/>
              <p:nvPr/>
            </p:nvSpPr>
            <p:spPr>
              <a:xfrm>
                <a:off x="2230042" y="4779813"/>
                <a:ext cx="12276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1F45BC"/>
                    </a:solidFill>
                    <a:latin typeface="Arial"/>
                    <a:ea typeface="Arial"/>
                    <a:cs typeface="Arial"/>
                    <a:sym typeface="Arial"/>
                  </a:rPr>
                  <a:t>Java</a:t>
                </a:r>
                <a:endParaRPr sz="1400">
                  <a:solidFill>
                    <a:srgbClr val="1F45BC"/>
                  </a:solidFill>
                  <a:latin typeface="Arial"/>
                  <a:ea typeface="Arial"/>
                  <a:cs typeface="Arial"/>
                  <a:sym typeface="Arial"/>
                </a:endParaRPr>
              </a:p>
            </p:txBody>
          </p:sp>
          <p:sp>
            <p:nvSpPr>
              <p:cNvPr id="1432" name="Google Shape;1432;p62"/>
              <p:cNvSpPr txBox="1"/>
              <p:nvPr/>
            </p:nvSpPr>
            <p:spPr>
              <a:xfrm>
                <a:off x="2135475" y="5103688"/>
                <a:ext cx="13149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1F45BC"/>
                    </a:solidFill>
                    <a:latin typeface="Arial"/>
                    <a:ea typeface="Arial"/>
                    <a:cs typeface="Arial"/>
                    <a:sym typeface="Arial"/>
                  </a:rPr>
                  <a:t>Học máy</a:t>
                </a:r>
                <a:endParaRPr sz="1400">
                  <a:solidFill>
                    <a:srgbClr val="1F45BC"/>
                  </a:solidFill>
                  <a:latin typeface="Arial"/>
                  <a:ea typeface="Arial"/>
                  <a:cs typeface="Arial"/>
                  <a:sym typeface="Arial"/>
                </a:endParaRPr>
              </a:p>
            </p:txBody>
          </p:sp>
          <p:sp>
            <p:nvSpPr>
              <p:cNvPr id="1433" name="Google Shape;1433;p62"/>
              <p:cNvSpPr txBox="1"/>
              <p:nvPr/>
            </p:nvSpPr>
            <p:spPr>
              <a:xfrm>
                <a:off x="2379107" y="5419488"/>
                <a:ext cx="10947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1F45BC"/>
                    </a:solidFill>
                    <a:latin typeface="Arial"/>
                    <a:ea typeface="Arial"/>
                    <a:cs typeface="Arial"/>
                    <a:sym typeface="Arial"/>
                  </a:rPr>
                  <a:t>Hadoop</a:t>
                </a:r>
                <a:endParaRPr sz="1400">
                  <a:solidFill>
                    <a:srgbClr val="1F45BC"/>
                  </a:solidFill>
                  <a:latin typeface="Arial"/>
                  <a:ea typeface="Arial"/>
                  <a:cs typeface="Arial"/>
                  <a:sym typeface="Arial"/>
                </a:endParaRPr>
              </a:p>
            </p:txBody>
          </p:sp>
          <p:sp>
            <p:nvSpPr>
              <p:cNvPr id="1434" name="Google Shape;1434;p62"/>
              <p:cNvSpPr txBox="1"/>
              <p:nvPr/>
            </p:nvSpPr>
            <p:spPr>
              <a:xfrm>
                <a:off x="2017750" y="5736352"/>
                <a:ext cx="148790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1F45BC"/>
                    </a:solidFill>
                    <a:latin typeface="Arial"/>
                    <a:ea typeface="Arial"/>
                    <a:cs typeface="Arial"/>
                    <a:sym typeface="Arial"/>
                  </a:rPr>
                  <a:t>Khoa học dữ liệu</a:t>
                </a:r>
                <a:endParaRPr sz="1400">
                  <a:solidFill>
                    <a:srgbClr val="1F45BC"/>
                  </a:solidFill>
                  <a:latin typeface="Arial"/>
                  <a:ea typeface="Arial"/>
                  <a:cs typeface="Arial"/>
                  <a:sym typeface="Arial"/>
                </a:endParaRPr>
              </a:p>
            </p:txBody>
          </p:sp>
          <p:sp>
            <p:nvSpPr>
              <p:cNvPr id="1435" name="Google Shape;1435;p62"/>
              <p:cNvSpPr txBox="1"/>
              <p:nvPr/>
            </p:nvSpPr>
            <p:spPr>
              <a:xfrm>
                <a:off x="6724670" y="2867583"/>
                <a:ext cx="53091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61%</a:t>
                </a:r>
                <a:endParaRPr sz="1400">
                  <a:solidFill>
                    <a:schemeClr val="lt1"/>
                  </a:solidFill>
                  <a:latin typeface="Arial"/>
                  <a:ea typeface="Arial"/>
                  <a:cs typeface="Arial"/>
                  <a:sym typeface="Arial"/>
                </a:endParaRPr>
              </a:p>
            </p:txBody>
          </p:sp>
          <p:sp>
            <p:nvSpPr>
              <p:cNvPr id="1436" name="Google Shape;1436;p62"/>
              <p:cNvSpPr txBox="1"/>
              <p:nvPr/>
            </p:nvSpPr>
            <p:spPr>
              <a:xfrm>
                <a:off x="6425890" y="3189067"/>
                <a:ext cx="54694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56%</a:t>
                </a:r>
                <a:endParaRPr sz="1400">
                  <a:solidFill>
                    <a:schemeClr val="lt1"/>
                  </a:solidFill>
                  <a:latin typeface="Arial"/>
                  <a:ea typeface="Arial"/>
                  <a:cs typeface="Arial"/>
                  <a:sym typeface="Arial"/>
                </a:endParaRPr>
              </a:p>
            </p:txBody>
          </p:sp>
          <p:sp>
            <p:nvSpPr>
              <p:cNvPr id="1437" name="Google Shape;1437;p62"/>
              <p:cNvSpPr txBox="1"/>
              <p:nvPr/>
            </p:nvSpPr>
            <p:spPr>
              <a:xfrm>
                <a:off x="5768483" y="3516599"/>
                <a:ext cx="55015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45%</a:t>
                </a:r>
                <a:endParaRPr sz="1400">
                  <a:solidFill>
                    <a:schemeClr val="lt1"/>
                  </a:solidFill>
                  <a:latin typeface="Arial"/>
                  <a:ea typeface="Arial"/>
                  <a:cs typeface="Arial"/>
                  <a:sym typeface="Arial"/>
                </a:endParaRPr>
              </a:p>
            </p:txBody>
          </p:sp>
          <p:sp>
            <p:nvSpPr>
              <p:cNvPr id="1438" name="Google Shape;1438;p62"/>
              <p:cNvSpPr txBox="1"/>
              <p:nvPr/>
            </p:nvSpPr>
            <p:spPr>
              <a:xfrm>
                <a:off x="5653879" y="3829466"/>
                <a:ext cx="55175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43%</a:t>
                </a:r>
                <a:endParaRPr sz="1400">
                  <a:solidFill>
                    <a:schemeClr val="lt1"/>
                  </a:solidFill>
                  <a:latin typeface="Arial"/>
                  <a:ea typeface="Arial"/>
                  <a:cs typeface="Arial"/>
                  <a:sym typeface="Arial"/>
                </a:endParaRPr>
              </a:p>
            </p:txBody>
          </p:sp>
          <p:sp>
            <p:nvSpPr>
              <p:cNvPr id="1439" name="Google Shape;1439;p62"/>
              <p:cNvSpPr txBox="1"/>
              <p:nvPr/>
            </p:nvSpPr>
            <p:spPr>
              <a:xfrm>
                <a:off x="5459873" y="4149566"/>
                <a:ext cx="56137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40%</a:t>
                </a:r>
                <a:endParaRPr sz="1400">
                  <a:solidFill>
                    <a:schemeClr val="lt1"/>
                  </a:solidFill>
                  <a:latin typeface="Arial"/>
                  <a:ea typeface="Arial"/>
                  <a:cs typeface="Arial"/>
                  <a:sym typeface="Arial"/>
                </a:endParaRPr>
              </a:p>
            </p:txBody>
          </p:sp>
          <p:sp>
            <p:nvSpPr>
              <p:cNvPr id="1440" name="Google Shape;1440;p62"/>
              <p:cNvSpPr txBox="1"/>
              <p:nvPr/>
            </p:nvSpPr>
            <p:spPr>
              <a:xfrm>
                <a:off x="5263216" y="4464424"/>
                <a:ext cx="53572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37%</a:t>
                </a:r>
                <a:endParaRPr sz="1400">
                  <a:solidFill>
                    <a:schemeClr val="lt1"/>
                  </a:solidFill>
                  <a:latin typeface="Arial"/>
                  <a:ea typeface="Arial"/>
                  <a:cs typeface="Arial"/>
                  <a:sym typeface="Arial"/>
                </a:endParaRPr>
              </a:p>
            </p:txBody>
          </p:sp>
          <p:sp>
            <p:nvSpPr>
              <p:cNvPr id="1441" name="Google Shape;1441;p62"/>
              <p:cNvSpPr txBox="1"/>
              <p:nvPr/>
            </p:nvSpPr>
            <p:spPr>
              <a:xfrm>
                <a:off x="4947590" y="4788293"/>
                <a:ext cx="54373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32%</a:t>
                </a:r>
                <a:endParaRPr sz="1400">
                  <a:solidFill>
                    <a:schemeClr val="lt1"/>
                  </a:solidFill>
                  <a:latin typeface="Arial"/>
                  <a:ea typeface="Arial"/>
                  <a:cs typeface="Arial"/>
                  <a:sym typeface="Arial"/>
                </a:endParaRPr>
              </a:p>
            </p:txBody>
          </p:sp>
          <p:sp>
            <p:nvSpPr>
              <p:cNvPr id="1442" name="Google Shape;1442;p62"/>
              <p:cNvSpPr txBox="1"/>
              <p:nvPr/>
            </p:nvSpPr>
            <p:spPr>
              <a:xfrm>
                <a:off x="4588133" y="5111707"/>
                <a:ext cx="54373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26%</a:t>
                </a:r>
                <a:endParaRPr sz="1400">
                  <a:solidFill>
                    <a:schemeClr val="lt1"/>
                  </a:solidFill>
                  <a:latin typeface="Arial"/>
                  <a:ea typeface="Arial"/>
                  <a:cs typeface="Arial"/>
                  <a:sym typeface="Arial"/>
                </a:endParaRPr>
              </a:p>
            </p:txBody>
          </p:sp>
          <p:sp>
            <p:nvSpPr>
              <p:cNvPr id="1443" name="Google Shape;1443;p62"/>
              <p:cNvSpPr txBox="1"/>
              <p:nvPr/>
            </p:nvSpPr>
            <p:spPr>
              <a:xfrm>
                <a:off x="4467114" y="5425067"/>
                <a:ext cx="54694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24%</a:t>
                </a:r>
                <a:endParaRPr sz="1400">
                  <a:solidFill>
                    <a:schemeClr val="lt1"/>
                  </a:solidFill>
                  <a:latin typeface="Arial"/>
                  <a:ea typeface="Arial"/>
                  <a:cs typeface="Arial"/>
                  <a:sym typeface="Arial"/>
                </a:endParaRPr>
              </a:p>
            </p:txBody>
          </p:sp>
          <p:sp>
            <p:nvSpPr>
              <p:cNvPr id="1444" name="Google Shape;1444;p62"/>
              <p:cNvSpPr txBox="1"/>
              <p:nvPr/>
            </p:nvSpPr>
            <p:spPr>
              <a:xfrm>
                <a:off x="4374564" y="5748393"/>
                <a:ext cx="54373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23%</a:t>
                </a:r>
                <a:endParaRPr sz="1400">
                  <a:solidFill>
                    <a:schemeClr val="lt1"/>
                  </a:solidFill>
                  <a:latin typeface="Arial"/>
                  <a:ea typeface="Arial"/>
                  <a:cs typeface="Arial"/>
                  <a:sym typeface="Arial"/>
                </a:endParaRPr>
              </a:p>
            </p:txBody>
          </p:sp>
        </p:grpSp>
        <p:grpSp>
          <p:nvGrpSpPr>
            <p:cNvPr id="1445" name="Google Shape;1445;p62"/>
            <p:cNvGrpSpPr/>
            <p:nvPr/>
          </p:nvGrpSpPr>
          <p:grpSpPr>
            <a:xfrm>
              <a:off x="2852171" y="5835010"/>
              <a:ext cx="5518382" cy="307777"/>
              <a:chOff x="2852171" y="5835010"/>
              <a:chExt cx="5518382" cy="307777"/>
            </a:xfrm>
          </p:grpSpPr>
          <p:sp>
            <p:nvSpPr>
              <p:cNvPr id="1446" name="Google Shape;1446;p62"/>
              <p:cNvSpPr/>
              <p:nvPr/>
            </p:nvSpPr>
            <p:spPr>
              <a:xfrm>
                <a:off x="2902029" y="5885872"/>
                <a:ext cx="5365671" cy="185993"/>
              </a:xfrm>
              <a:prstGeom prst="rect">
                <a:avLst/>
              </a:prstGeom>
              <a:solidFill>
                <a:srgbClr val="E9F2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47" name="Google Shape;1447;p62"/>
              <p:cNvSpPr txBox="1"/>
              <p:nvPr/>
            </p:nvSpPr>
            <p:spPr>
              <a:xfrm>
                <a:off x="2852171" y="5835010"/>
                <a:ext cx="4587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1F45BC"/>
                    </a:solidFill>
                    <a:latin typeface="Arial"/>
                    <a:ea typeface="Arial"/>
                    <a:cs typeface="Arial"/>
                    <a:sym typeface="Arial"/>
                  </a:rPr>
                  <a:t>0%</a:t>
                </a:r>
                <a:endParaRPr sz="1400">
                  <a:solidFill>
                    <a:srgbClr val="1F45BC"/>
                  </a:solidFill>
                  <a:latin typeface="Arial"/>
                  <a:ea typeface="Arial"/>
                  <a:cs typeface="Arial"/>
                  <a:sym typeface="Arial"/>
                </a:endParaRPr>
              </a:p>
            </p:txBody>
          </p:sp>
          <p:sp>
            <p:nvSpPr>
              <p:cNvPr id="1448" name="Google Shape;1448;p62"/>
              <p:cNvSpPr txBox="1"/>
              <p:nvPr/>
            </p:nvSpPr>
            <p:spPr>
              <a:xfrm>
                <a:off x="3778975" y="5835010"/>
                <a:ext cx="55335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1F45BC"/>
                    </a:solidFill>
                    <a:latin typeface="Arial"/>
                    <a:ea typeface="Arial"/>
                    <a:cs typeface="Arial"/>
                    <a:sym typeface="Arial"/>
                  </a:rPr>
                  <a:t>20%</a:t>
                </a:r>
                <a:endParaRPr sz="1400">
                  <a:solidFill>
                    <a:srgbClr val="1F45BC"/>
                  </a:solidFill>
                  <a:latin typeface="Arial"/>
                  <a:ea typeface="Arial"/>
                  <a:cs typeface="Arial"/>
                  <a:sym typeface="Arial"/>
                </a:endParaRPr>
              </a:p>
            </p:txBody>
          </p:sp>
          <p:sp>
            <p:nvSpPr>
              <p:cNvPr id="1449" name="Google Shape;1449;p62"/>
              <p:cNvSpPr txBox="1"/>
              <p:nvPr/>
            </p:nvSpPr>
            <p:spPr>
              <a:xfrm>
                <a:off x="4708579" y="5835010"/>
                <a:ext cx="56137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1F45BC"/>
                    </a:solidFill>
                    <a:latin typeface="Arial"/>
                    <a:ea typeface="Arial"/>
                    <a:cs typeface="Arial"/>
                    <a:sym typeface="Arial"/>
                  </a:rPr>
                  <a:t>40%</a:t>
                </a:r>
                <a:endParaRPr sz="1400">
                  <a:solidFill>
                    <a:srgbClr val="1F45BC"/>
                  </a:solidFill>
                  <a:latin typeface="Arial"/>
                  <a:ea typeface="Arial"/>
                  <a:cs typeface="Arial"/>
                  <a:sym typeface="Arial"/>
                </a:endParaRPr>
              </a:p>
            </p:txBody>
          </p:sp>
          <p:sp>
            <p:nvSpPr>
              <p:cNvPr id="1450" name="Google Shape;1450;p62"/>
              <p:cNvSpPr txBox="1"/>
              <p:nvPr/>
            </p:nvSpPr>
            <p:spPr>
              <a:xfrm>
                <a:off x="5727162" y="5835010"/>
                <a:ext cx="558166"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1F45BC"/>
                    </a:solidFill>
                    <a:latin typeface="Arial"/>
                    <a:ea typeface="Arial"/>
                    <a:cs typeface="Arial"/>
                    <a:sym typeface="Arial"/>
                  </a:rPr>
                  <a:t>60%</a:t>
                </a:r>
                <a:endParaRPr sz="1400">
                  <a:solidFill>
                    <a:srgbClr val="1F45BC"/>
                  </a:solidFill>
                  <a:latin typeface="Arial"/>
                  <a:ea typeface="Arial"/>
                  <a:cs typeface="Arial"/>
                  <a:sym typeface="Arial"/>
                </a:endParaRPr>
              </a:p>
            </p:txBody>
          </p:sp>
          <p:sp>
            <p:nvSpPr>
              <p:cNvPr id="1451" name="Google Shape;1451;p62"/>
              <p:cNvSpPr txBox="1"/>
              <p:nvPr/>
            </p:nvSpPr>
            <p:spPr>
              <a:xfrm>
                <a:off x="6745745" y="5835010"/>
                <a:ext cx="56137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1F45BC"/>
                    </a:solidFill>
                    <a:latin typeface="Arial"/>
                    <a:ea typeface="Arial"/>
                    <a:cs typeface="Arial"/>
                    <a:sym typeface="Arial"/>
                  </a:rPr>
                  <a:t>80%</a:t>
                </a:r>
                <a:endParaRPr sz="1400">
                  <a:solidFill>
                    <a:srgbClr val="1F45BC"/>
                  </a:solidFill>
                  <a:latin typeface="Arial"/>
                  <a:ea typeface="Arial"/>
                  <a:cs typeface="Arial"/>
                  <a:sym typeface="Arial"/>
                </a:endParaRPr>
              </a:p>
            </p:txBody>
          </p:sp>
          <p:sp>
            <p:nvSpPr>
              <p:cNvPr id="1452" name="Google Shape;1452;p62"/>
              <p:cNvSpPr txBox="1"/>
              <p:nvPr/>
            </p:nvSpPr>
            <p:spPr>
              <a:xfrm>
                <a:off x="7721016" y="5835010"/>
                <a:ext cx="64953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1F45BC"/>
                    </a:solidFill>
                    <a:latin typeface="Arial"/>
                    <a:ea typeface="Arial"/>
                    <a:cs typeface="Arial"/>
                    <a:sym typeface="Arial"/>
                  </a:rPr>
                  <a:t>100%</a:t>
                </a:r>
                <a:endParaRPr sz="1400">
                  <a:solidFill>
                    <a:srgbClr val="1F45BC"/>
                  </a:solidFill>
                  <a:latin typeface="Arial"/>
                  <a:ea typeface="Arial"/>
                  <a:cs typeface="Arial"/>
                  <a:sym typeface="Arial"/>
                </a:endParaRPr>
              </a:p>
            </p:txBody>
          </p:sp>
        </p:grpSp>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63"/>
          <p:cNvSpPr txBox="1"/>
          <p:nvPr>
            <p:ph idx="1" type="body"/>
          </p:nvPr>
        </p:nvSpPr>
        <p:spPr>
          <a:xfrm>
            <a:off x="449612" y="447880"/>
            <a:ext cx="7776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2.1. Edge-To-AI : Các công cụ tự động hóa mới nổi</a:t>
            </a:r>
            <a:endParaRPr/>
          </a:p>
        </p:txBody>
      </p:sp>
      <p:sp>
        <p:nvSpPr>
          <p:cNvPr id="1459" name="Google Shape;1459;p63"/>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Điện toán biên đối với AI (1/2)</a:t>
            </a:r>
            <a:endParaRPr/>
          </a:p>
        </p:txBody>
      </p:sp>
      <p:sp>
        <p:nvSpPr>
          <p:cNvPr id="1460" name="Google Shape;1460;p63"/>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02</a:t>
            </a:r>
            <a:endParaRPr/>
          </a:p>
        </p:txBody>
      </p:sp>
      <p:sp>
        <p:nvSpPr>
          <p:cNvPr id="1461" name="Google Shape;1461;p63"/>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XOps là gì?</a:t>
            </a:r>
            <a:endParaRPr/>
          </a:p>
          <a:p>
            <a:pPr indent="-182563" lvl="1" marL="360363" rtl="0" algn="l">
              <a:lnSpc>
                <a:spcPct val="138461"/>
              </a:lnSpc>
              <a:spcBef>
                <a:spcPts val="500"/>
              </a:spcBef>
              <a:spcAft>
                <a:spcPts val="0"/>
              </a:spcAft>
              <a:buClr>
                <a:srgbClr val="262626"/>
              </a:buClr>
              <a:buSzPts val="1040"/>
              <a:buChar char="•"/>
            </a:pPr>
            <a:r>
              <a:rPr lang="en-US"/>
              <a:t>Mục tiêu của XOps (dữ liệu, học máy, mô hình, nền tảng) là đạt được hiệu quả và tính kinh tế theo quy mô bằng cách sử dụng các phương pháp hay nhất của DevOps — đồng thời đảm bảo độ tin cậy, khả năng sử dụng lại và khả năng lặp lại đồng thời giảm sự trùng lặp của công nghệ và quy trình cũng như cho phép tự động hóa. - Gartner -</a:t>
            </a:r>
            <a:endParaRPr/>
          </a:p>
        </p:txBody>
      </p:sp>
      <p:grpSp>
        <p:nvGrpSpPr>
          <p:cNvPr id="1462" name="Google Shape;1462;p63"/>
          <p:cNvGrpSpPr/>
          <p:nvPr/>
        </p:nvGrpSpPr>
        <p:grpSpPr>
          <a:xfrm>
            <a:off x="1384205" y="3494404"/>
            <a:ext cx="7399749" cy="2589408"/>
            <a:chOff x="1384205" y="3494404"/>
            <a:chExt cx="7399749" cy="2589408"/>
          </a:xfrm>
        </p:grpSpPr>
        <p:sp>
          <p:nvSpPr>
            <p:cNvPr id="1463" name="Google Shape;1463;p63"/>
            <p:cNvSpPr/>
            <p:nvPr/>
          </p:nvSpPr>
          <p:spPr>
            <a:xfrm>
              <a:off x="3211100" y="3494404"/>
              <a:ext cx="3745960" cy="431546"/>
            </a:xfrm>
            <a:prstGeom prst="roundRect">
              <a:avLst>
                <a:gd fmla="val 26285" name="adj"/>
              </a:avLst>
            </a:prstGeom>
            <a:solidFill>
              <a:srgbClr val="1F45B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[Dữ liệu và Phân tích và Trí tuệ nhân tạo] Phối hợp</a:t>
              </a:r>
              <a:endParaRPr sz="1400">
                <a:solidFill>
                  <a:schemeClr val="lt1"/>
                </a:solidFill>
                <a:latin typeface="Arial"/>
                <a:ea typeface="Arial"/>
                <a:cs typeface="Arial"/>
                <a:sym typeface="Arial"/>
              </a:endParaRPr>
            </a:p>
          </p:txBody>
        </p:sp>
        <p:sp>
          <p:nvSpPr>
            <p:cNvPr id="1464" name="Google Shape;1464;p63"/>
            <p:cNvSpPr/>
            <p:nvPr/>
          </p:nvSpPr>
          <p:spPr>
            <a:xfrm>
              <a:off x="1872837" y="4208166"/>
              <a:ext cx="1213262" cy="373742"/>
            </a:xfrm>
            <a:prstGeom prst="roundRect">
              <a:avLst>
                <a:gd fmla="val 26285" name="adj"/>
              </a:avLst>
            </a:prstGeom>
            <a:solidFill>
              <a:srgbClr val="66A1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DataOps</a:t>
              </a:r>
              <a:endParaRPr/>
            </a:p>
          </p:txBody>
        </p:sp>
        <p:sp>
          <p:nvSpPr>
            <p:cNvPr id="1465" name="Google Shape;1465;p63"/>
            <p:cNvSpPr/>
            <p:nvPr/>
          </p:nvSpPr>
          <p:spPr>
            <a:xfrm>
              <a:off x="4477448" y="4208166"/>
              <a:ext cx="1213262" cy="373742"/>
            </a:xfrm>
            <a:prstGeom prst="roundRect">
              <a:avLst>
                <a:gd fmla="val 26285" name="adj"/>
              </a:avLst>
            </a:prstGeom>
            <a:solidFill>
              <a:srgbClr val="66A1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ModelOps</a:t>
              </a:r>
              <a:endParaRPr/>
            </a:p>
          </p:txBody>
        </p:sp>
        <p:sp>
          <p:nvSpPr>
            <p:cNvPr id="1466" name="Google Shape;1466;p63"/>
            <p:cNvSpPr/>
            <p:nvPr/>
          </p:nvSpPr>
          <p:spPr>
            <a:xfrm>
              <a:off x="7082059" y="4208166"/>
              <a:ext cx="1213262" cy="373742"/>
            </a:xfrm>
            <a:prstGeom prst="roundRect">
              <a:avLst>
                <a:gd fmla="val 26285" name="adj"/>
              </a:avLst>
            </a:prstGeom>
            <a:solidFill>
              <a:srgbClr val="66A1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DevOps</a:t>
              </a:r>
              <a:endParaRPr/>
            </a:p>
          </p:txBody>
        </p:sp>
        <p:grpSp>
          <p:nvGrpSpPr>
            <p:cNvPr id="1467" name="Google Shape;1467;p63"/>
            <p:cNvGrpSpPr/>
            <p:nvPr/>
          </p:nvGrpSpPr>
          <p:grpSpPr>
            <a:xfrm>
              <a:off x="1384205" y="4772598"/>
              <a:ext cx="2190527" cy="1311214"/>
              <a:chOff x="1384205" y="4772598"/>
              <a:chExt cx="2190527" cy="1311214"/>
            </a:xfrm>
          </p:grpSpPr>
          <p:sp>
            <p:nvSpPr>
              <p:cNvPr id="1468" name="Google Shape;1468;p63"/>
              <p:cNvSpPr/>
              <p:nvPr/>
            </p:nvSpPr>
            <p:spPr>
              <a:xfrm>
                <a:off x="1384205" y="4772598"/>
                <a:ext cx="2190527" cy="519112"/>
              </a:xfrm>
              <a:prstGeom prst="roundRect">
                <a:avLst>
                  <a:gd fmla="val 15276" name="adj"/>
                </a:avLst>
              </a:prstGeom>
              <a:solidFill>
                <a:srgbClr val="60C4D2"/>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Dịch vụ kỹ thuật dữ liệu</a:t>
                </a:r>
                <a:endParaRPr sz="1400">
                  <a:solidFill>
                    <a:schemeClr val="lt1"/>
                  </a:solidFill>
                  <a:latin typeface="Arial"/>
                  <a:ea typeface="Arial"/>
                  <a:cs typeface="Arial"/>
                  <a:sym typeface="Arial"/>
                </a:endParaRPr>
              </a:p>
            </p:txBody>
          </p:sp>
          <p:sp>
            <p:nvSpPr>
              <p:cNvPr id="1469" name="Google Shape;1469;p63"/>
              <p:cNvSpPr/>
              <p:nvPr/>
            </p:nvSpPr>
            <p:spPr>
              <a:xfrm>
                <a:off x="1384205" y="5295671"/>
                <a:ext cx="2190527" cy="788141"/>
              </a:xfrm>
              <a:prstGeom prst="roundRect">
                <a:avLst>
                  <a:gd fmla="val 11046" name="adj"/>
                </a:avLst>
              </a:prstGeom>
              <a:solidFill>
                <a:srgbClr val="BFEFE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1F45BC"/>
                    </a:solidFill>
                    <a:latin typeface="Arial"/>
                    <a:ea typeface="Arial"/>
                    <a:cs typeface="Arial"/>
                    <a:sym typeface="Arial"/>
                  </a:rPr>
                  <a:t>Đường ống dữ liệu và quản lý quy trình công việc</a:t>
                </a:r>
                <a:endParaRPr sz="1400">
                  <a:solidFill>
                    <a:srgbClr val="1F45BC"/>
                  </a:solidFill>
                  <a:latin typeface="Arial"/>
                  <a:ea typeface="Arial"/>
                  <a:cs typeface="Arial"/>
                  <a:sym typeface="Arial"/>
                </a:endParaRPr>
              </a:p>
            </p:txBody>
          </p:sp>
        </p:grpSp>
        <p:grpSp>
          <p:nvGrpSpPr>
            <p:cNvPr id="1470" name="Google Shape;1470;p63"/>
            <p:cNvGrpSpPr/>
            <p:nvPr/>
          </p:nvGrpSpPr>
          <p:grpSpPr>
            <a:xfrm>
              <a:off x="3988816" y="4717933"/>
              <a:ext cx="2190527" cy="1311214"/>
              <a:chOff x="1384205" y="4772598"/>
              <a:chExt cx="2190527" cy="1311214"/>
            </a:xfrm>
          </p:grpSpPr>
          <p:sp>
            <p:nvSpPr>
              <p:cNvPr id="1471" name="Google Shape;1471;p63"/>
              <p:cNvSpPr/>
              <p:nvPr/>
            </p:nvSpPr>
            <p:spPr>
              <a:xfrm>
                <a:off x="1384205" y="4772598"/>
                <a:ext cx="2190527" cy="519112"/>
              </a:xfrm>
              <a:prstGeom prst="roundRect">
                <a:avLst>
                  <a:gd fmla="val 15276" name="adj"/>
                </a:avLst>
              </a:prstGeom>
              <a:solidFill>
                <a:srgbClr val="60C4D2"/>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Dịch vụ phát triển và kỹ thuật mô hình</a:t>
                </a:r>
                <a:endParaRPr sz="1400">
                  <a:solidFill>
                    <a:schemeClr val="lt1"/>
                  </a:solidFill>
                  <a:latin typeface="Arial"/>
                  <a:ea typeface="Arial"/>
                  <a:cs typeface="Arial"/>
                  <a:sym typeface="Arial"/>
                </a:endParaRPr>
              </a:p>
            </p:txBody>
          </p:sp>
          <p:sp>
            <p:nvSpPr>
              <p:cNvPr id="1472" name="Google Shape;1472;p63"/>
              <p:cNvSpPr/>
              <p:nvPr/>
            </p:nvSpPr>
            <p:spPr>
              <a:xfrm>
                <a:off x="1384205" y="5295671"/>
                <a:ext cx="2190527" cy="788141"/>
              </a:xfrm>
              <a:prstGeom prst="roundRect">
                <a:avLst>
                  <a:gd fmla="val 11046" name="adj"/>
                </a:avLst>
              </a:prstGeom>
              <a:solidFill>
                <a:srgbClr val="BFEFE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1F45BC"/>
                    </a:solidFill>
                    <a:latin typeface="Arial"/>
                    <a:ea typeface="Arial"/>
                    <a:cs typeface="Arial"/>
                    <a:sym typeface="Arial"/>
                  </a:rPr>
                  <a:t>Phòng thí nghiệm quản trị và kỹ thuật mô hình</a:t>
                </a:r>
                <a:endParaRPr sz="1400">
                  <a:solidFill>
                    <a:srgbClr val="1F45BC"/>
                  </a:solidFill>
                  <a:latin typeface="Arial"/>
                  <a:ea typeface="Arial"/>
                  <a:cs typeface="Arial"/>
                  <a:sym typeface="Arial"/>
                </a:endParaRPr>
              </a:p>
            </p:txBody>
          </p:sp>
        </p:grpSp>
        <p:grpSp>
          <p:nvGrpSpPr>
            <p:cNvPr id="1473" name="Google Shape;1473;p63"/>
            <p:cNvGrpSpPr/>
            <p:nvPr/>
          </p:nvGrpSpPr>
          <p:grpSpPr>
            <a:xfrm>
              <a:off x="6593427" y="4718445"/>
              <a:ext cx="2190527" cy="1311214"/>
              <a:chOff x="1384205" y="4772598"/>
              <a:chExt cx="2190527" cy="1311214"/>
            </a:xfrm>
          </p:grpSpPr>
          <p:sp>
            <p:nvSpPr>
              <p:cNvPr id="1474" name="Google Shape;1474;p63"/>
              <p:cNvSpPr/>
              <p:nvPr/>
            </p:nvSpPr>
            <p:spPr>
              <a:xfrm>
                <a:off x="1384205" y="4772598"/>
                <a:ext cx="2190527" cy="519112"/>
              </a:xfrm>
              <a:prstGeom prst="roundRect">
                <a:avLst>
                  <a:gd fmla="val 15276" name="adj"/>
                </a:avLst>
              </a:prstGeom>
              <a:solidFill>
                <a:srgbClr val="60C4D2"/>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Dịch vụ triển khai và phát triển ứng dụng</a:t>
                </a:r>
                <a:endParaRPr sz="1400">
                  <a:solidFill>
                    <a:schemeClr val="lt1"/>
                  </a:solidFill>
                  <a:latin typeface="Arial"/>
                  <a:ea typeface="Arial"/>
                  <a:cs typeface="Arial"/>
                  <a:sym typeface="Arial"/>
                </a:endParaRPr>
              </a:p>
            </p:txBody>
          </p:sp>
          <p:sp>
            <p:nvSpPr>
              <p:cNvPr id="1475" name="Google Shape;1475;p63"/>
              <p:cNvSpPr/>
              <p:nvPr/>
            </p:nvSpPr>
            <p:spPr>
              <a:xfrm>
                <a:off x="1384205" y="5295671"/>
                <a:ext cx="2190527" cy="788141"/>
              </a:xfrm>
              <a:prstGeom prst="roundRect">
                <a:avLst>
                  <a:gd fmla="val 11046" name="adj"/>
                </a:avLst>
              </a:prstGeom>
              <a:solidFill>
                <a:srgbClr val="BFEFE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1F45BC"/>
                    </a:solidFill>
                    <a:latin typeface="Arial"/>
                    <a:ea typeface="Arial"/>
                    <a:cs typeface="Arial"/>
                    <a:sym typeface="Arial"/>
                  </a:rPr>
                  <a:t>Dịch vụ quản lý điểm cuối và khả năng tổng hợp</a:t>
                </a:r>
                <a:endParaRPr sz="1400">
                  <a:solidFill>
                    <a:srgbClr val="1F45BC"/>
                  </a:solidFill>
                  <a:latin typeface="Arial"/>
                  <a:ea typeface="Arial"/>
                  <a:cs typeface="Arial"/>
                  <a:sym typeface="Arial"/>
                </a:endParaRPr>
              </a:p>
            </p:txBody>
          </p:sp>
        </p:grpSp>
        <p:grpSp>
          <p:nvGrpSpPr>
            <p:cNvPr id="1476" name="Google Shape;1476;p63"/>
            <p:cNvGrpSpPr/>
            <p:nvPr/>
          </p:nvGrpSpPr>
          <p:grpSpPr>
            <a:xfrm>
              <a:off x="2479468" y="3925950"/>
              <a:ext cx="5209200" cy="469087"/>
              <a:chOff x="2479468" y="3925950"/>
              <a:chExt cx="5209200" cy="469087"/>
            </a:xfrm>
          </p:grpSpPr>
          <p:cxnSp>
            <p:nvCxnSpPr>
              <p:cNvPr id="1477" name="Google Shape;1477;p63"/>
              <p:cNvCxnSpPr>
                <a:stCxn id="1463" idx="2"/>
                <a:endCxn id="1465" idx="0"/>
              </p:cNvCxnSpPr>
              <p:nvPr/>
            </p:nvCxnSpPr>
            <p:spPr>
              <a:xfrm>
                <a:off x="5084080" y="3925950"/>
                <a:ext cx="0" cy="282300"/>
              </a:xfrm>
              <a:prstGeom prst="straightConnector1">
                <a:avLst/>
              </a:prstGeom>
              <a:noFill/>
              <a:ln cap="flat" cmpd="sng" w="19050">
                <a:solidFill>
                  <a:srgbClr val="1F45BC"/>
                </a:solidFill>
                <a:prstDash val="solid"/>
                <a:miter lim="800000"/>
                <a:headEnd len="sm" w="sm" type="none"/>
                <a:tailEnd len="sm" w="sm" type="none"/>
              </a:ln>
            </p:spPr>
          </p:cxnSp>
          <p:cxnSp>
            <p:nvCxnSpPr>
              <p:cNvPr id="1478" name="Google Shape;1478;p63"/>
              <p:cNvCxnSpPr>
                <a:stCxn id="1464" idx="3"/>
                <a:endCxn id="1465" idx="1"/>
              </p:cNvCxnSpPr>
              <p:nvPr/>
            </p:nvCxnSpPr>
            <p:spPr>
              <a:xfrm>
                <a:off x="3086099" y="4395037"/>
                <a:ext cx="1391400" cy="0"/>
              </a:xfrm>
              <a:prstGeom prst="straightConnector1">
                <a:avLst/>
              </a:prstGeom>
              <a:noFill/>
              <a:ln cap="flat" cmpd="sng" w="19050">
                <a:solidFill>
                  <a:srgbClr val="1F45BC"/>
                </a:solidFill>
                <a:prstDash val="solid"/>
                <a:miter lim="800000"/>
                <a:headEnd len="sm" w="sm" type="none"/>
                <a:tailEnd len="sm" w="sm" type="none"/>
              </a:ln>
            </p:spPr>
          </p:cxnSp>
          <p:cxnSp>
            <p:nvCxnSpPr>
              <p:cNvPr id="1479" name="Google Shape;1479;p63"/>
              <p:cNvCxnSpPr>
                <a:endCxn id="1466" idx="1"/>
              </p:cNvCxnSpPr>
              <p:nvPr/>
            </p:nvCxnSpPr>
            <p:spPr>
              <a:xfrm>
                <a:off x="5690659" y="4395037"/>
                <a:ext cx="1391400" cy="0"/>
              </a:xfrm>
              <a:prstGeom prst="straightConnector1">
                <a:avLst/>
              </a:prstGeom>
              <a:noFill/>
              <a:ln cap="flat" cmpd="sng" w="19050">
                <a:solidFill>
                  <a:srgbClr val="1F45BC"/>
                </a:solidFill>
                <a:prstDash val="solid"/>
                <a:miter lim="800000"/>
                <a:headEnd len="sm" w="sm" type="none"/>
                <a:tailEnd len="med" w="med" type="triangle"/>
              </a:ln>
            </p:spPr>
          </p:cxnSp>
          <p:cxnSp>
            <p:nvCxnSpPr>
              <p:cNvPr id="1480" name="Google Shape;1480;p63"/>
              <p:cNvCxnSpPr>
                <a:stCxn id="1464" idx="0"/>
                <a:endCxn id="1466" idx="0"/>
              </p:cNvCxnSpPr>
              <p:nvPr/>
            </p:nvCxnSpPr>
            <p:spPr>
              <a:xfrm flipH="1" rot="-5400000">
                <a:off x="5083768" y="1603866"/>
                <a:ext cx="600" cy="5209200"/>
              </a:xfrm>
              <a:prstGeom prst="bentConnector3">
                <a:avLst>
                  <a:gd fmla="val 1450000" name="adj1"/>
                </a:avLst>
              </a:prstGeom>
              <a:noFill/>
              <a:ln cap="flat" cmpd="sng" w="19050">
                <a:solidFill>
                  <a:srgbClr val="1F45BC"/>
                </a:solidFill>
                <a:prstDash val="solid"/>
                <a:miter lim="800000"/>
                <a:headEnd len="med" w="med" type="triangle"/>
                <a:tailEnd len="med" w="med" type="triangle"/>
              </a:ln>
            </p:spPr>
          </p:cxnSp>
        </p:grpSp>
        <p:sp>
          <p:nvSpPr>
            <p:cNvPr id="1481" name="Google Shape;1481;p63"/>
            <p:cNvSpPr/>
            <p:nvPr/>
          </p:nvSpPr>
          <p:spPr>
            <a:xfrm>
              <a:off x="3604259" y="5516061"/>
              <a:ext cx="355028" cy="300038"/>
            </a:xfrm>
            <a:prstGeom prst="leftRightArrow">
              <a:avLst>
                <a:gd fmla="val 50000" name="adj1"/>
                <a:gd fmla="val 46032" name="adj2"/>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82" name="Google Shape;1482;p63"/>
            <p:cNvSpPr/>
            <p:nvPr/>
          </p:nvSpPr>
          <p:spPr>
            <a:xfrm>
              <a:off x="6203509" y="5539722"/>
              <a:ext cx="355028" cy="300038"/>
            </a:xfrm>
            <a:prstGeom prst="leftRightArrow">
              <a:avLst>
                <a:gd fmla="val 50000" name="adj1"/>
                <a:gd fmla="val 46032" name="adj2"/>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7" name="Shape 1487"/>
        <p:cNvGrpSpPr/>
        <p:nvPr/>
      </p:nvGrpSpPr>
      <p:grpSpPr>
        <a:xfrm>
          <a:off x="0" y="0"/>
          <a:ext cx="0" cy="0"/>
          <a:chOff x="0" y="0"/>
          <a:chExt cx="0" cy="0"/>
        </a:xfrm>
      </p:grpSpPr>
      <p:sp>
        <p:nvSpPr>
          <p:cNvPr id="1488" name="Google Shape;1488;p64"/>
          <p:cNvSpPr txBox="1"/>
          <p:nvPr>
            <p:ph idx="1" type="body"/>
          </p:nvPr>
        </p:nvSpPr>
        <p:spPr>
          <a:xfrm>
            <a:off x="449612" y="447880"/>
            <a:ext cx="7776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2.1. Edge-To-AI : Các công cụ tự động hóa mới nổi</a:t>
            </a:r>
            <a:endParaRPr/>
          </a:p>
        </p:txBody>
      </p:sp>
      <p:sp>
        <p:nvSpPr>
          <p:cNvPr id="1489" name="Google Shape;1489;p64"/>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Điện toán biên đối với AI (2/2)</a:t>
            </a:r>
            <a:endParaRPr/>
          </a:p>
        </p:txBody>
      </p:sp>
      <p:sp>
        <p:nvSpPr>
          <p:cNvPr id="1490" name="Google Shape;1490;p64"/>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02</a:t>
            </a:r>
            <a:endParaRPr/>
          </a:p>
        </p:txBody>
      </p:sp>
      <p:sp>
        <p:nvSpPr>
          <p:cNvPr id="1491" name="Google Shape;1491;p64"/>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Nhà khoa học dữ liệu công dân (CDS) và Kỹ sư dữ liệu công dân (CDE) kết hợp cả hai vai trò</a:t>
            </a:r>
            <a:endParaRPr/>
          </a:p>
          <a:p>
            <a:pPr indent="-182563" lvl="1" marL="360363" rtl="0" algn="l">
              <a:lnSpc>
                <a:spcPct val="138461"/>
              </a:lnSpc>
              <a:spcBef>
                <a:spcPts val="500"/>
              </a:spcBef>
              <a:spcAft>
                <a:spcPts val="0"/>
              </a:spcAft>
              <a:buClr>
                <a:srgbClr val="262626"/>
              </a:buClr>
              <a:buSzPts val="1040"/>
              <a:buChar char="•"/>
            </a:pPr>
            <a:r>
              <a:rPr lang="en-US"/>
              <a:t>Xu hướng là phát triển các công cụ tự động hóa để hỗ trợ và tạo điều kiện thuận lợi cho việc kết hợp DataOps, MLOps và DevOps</a:t>
            </a:r>
            <a:endParaRPr/>
          </a:p>
        </p:txBody>
      </p:sp>
      <p:grpSp>
        <p:nvGrpSpPr>
          <p:cNvPr id="1492" name="Google Shape;1492;p64"/>
          <p:cNvGrpSpPr/>
          <p:nvPr/>
        </p:nvGrpSpPr>
        <p:grpSpPr>
          <a:xfrm>
            <a:off x="571944" y="2896106"/>
            <a:ext cx="8835690" cy="3444555"/>
            <a:chOff x="513644" y="2865506"/>
            <a:chExt cx="8835690" cy="3444555"/>
          </a:xfrm>
        </p:grpSpPr>
        <p:sp>
          <p:nvSpPr>
            <p:cNvPr id="1493" name="Google Shape;1493;p64"/>
            <p:cNvSpPr/>
            <p:nvPr/>
          </p:nvSpPr>
          <p:spPr>
            <a:xfrm>
              <a:off x="8557144" y="3637696"/>
              <a:ext cx="792190" cy="60016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Nhà khoa học dữ liệu</a:t>
              </a:r>
              <a:endParaRPr sz="1100">
                <a:solidFill>
                  <a:srgbClr val="1F45BC"/>
                </a:solidFill>
                <a:latin typeface="Arial"/>
                <a:ea typeface="Arial"/>
                <a:cs typeface="Arial"/>
                <a:sym typeface="Arial"/>
              </a:endParaRPr>
            </a:p>
          </p:txBody>
        </p:sp>
        <p:grpSp>
          <p:nvGrpSpPr>
            <p:cNvPr id="1494" name="Google Shape;1494;p64"/>
            <p:cNvGrpSpPr/>
            <p:nvPr/>
          </p:nvGrpSpPr>
          <p:grpSpPr>
            <a:xfrm>
              <a:off x="3809925" y="2925281"/>
              <a:ext cx="4699565" cy="1866417"/>
              <a:chOff x="4617389" y="3124996"/>
              <a:chExt cx="4699565" cy="1866417"/>
            </a:xfrm>
          </p:grpSpPr>
          <p:sp>
            <p:nvSpPr>
              <p:cNvPr id="1495" name="Google Shape;1495;p64"/>
              <p:cNvSpPr/>
              <p:nvPr/>
            </p:nvSpPr>
            <p:spPr>
              <a:xfrm>
                <a:off x="4635453" y="3124996"/>
                <a:ext cx="901319" cy="395303"/>
              </a:xfrm>
              <a:prstGeom prst="roundRect">
                <a:avLst>
                  <a:gd fmla="val 20261"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Thu thập dữ liệu</a:t>
                </a:r>
                <a:endParaRPr sz="1100">
                  <a:solidFill>
                    <a:srgbClr val="1F45BC"/>
                  </a:solidFill>
                  <a:latin typeface="Arial"/>
                  <a:ea typeface="Arial"/>
                  <a:cs typeface="Arial"/>
                  <a:sym typeface="Arial"/>
                </a:endParaRPr>
              </a:p>
            </p:txBody>
          </p:sp>
          <p:grpSp>
            <p:nvGrpSpPr>
              <p:cNvPr id="1496" name="Google Shape;1496;p64"/>
              <p:cNvGrpSpPr/>
              <p:nvPr/>
            </p:nvGrpSpPr>
            <p:grpSpPr>
              <a:xfrm>
                <a:off x="6607543" y="3151173"/>
                <a:ext cx="339835" cy="330497"/>
                <a:chOff x="5842687" y="3182421"/>
                <a:chExt cx="378036" cy="367648"/>
              </a:xfrm>
            </p:grpSpPr>
            <p:sp>
              <p:nvSpPr>
                <p:cNvPr id="1497" name="Google Shape;1497;p64"/>
                <p:cNvSpPr/>
                <p:nvPr/>
              </p:nvSpPr>
              <p:spPr>
                <a:xfrm>
                  <a:off x="5842687" y="3182421"/>
                  <a:ext cx="378036" cy="367648"/>
                </a:xfrm>
                <a:prstGeom prst="roundRect">
                  <a:avLst>
                    <a:gd fmla="val 16667" name="adj"/>
                  </a:avLst>
                </a:prstGeom>
                <a:solidFill>
                  <a:srgbClr val="66A1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chemeClr val="lt1"/>
                    </a:solidFill>
                    <a:latin typeface="Arial"/>
                    <a:ea typeface="Arial"/>
                    <a:cs typeface="Arial"/>
                    <a:sym typeface="Arial"/>
                  </a:endParaRPr>
                </a:p>
              </p:txBody>
            </p:sp>
            <p:pic>
              <p:nvPicPr>
                <p:cNvPr id="1498" name="Google Shape;1498;p64"/>
                <p:cNvPicPr preferRelativeResize="0"/>
                <p:nvPr/>
              </p:nvPicPr>
              <p:blipFill rotWithShape="1">
                <a:blip r:embed="rId3">
                  <a:alphaModFix/>
                </a:blip>
                <a:srcRect b="0" l="0" r="0" t="0"/>
                <a:stretch/>
              </p:blipFill>
              <p:spPr>
                <a:xfrm>
                  <a:off x="5931816" y="3233000"/>
                  <a:ext cx="199777" cy="264891"/>
                </a:xfrm>
                <a:prstGeom prst="rect">
                  <a:avLst/>
                </a:prstGeom>
                <a:noFill/>
                <a:ln>
                  <a:noFill/>
                </a:ln>
              </p:spPr>
            </p:pic>
          </p:grpSp>
          <p:sp>
            <p:nvSpPr>
              <p:cNvPr id="1499" name="Google Shape;1499;p64"/>
              <p:cNvSpPr/>
              <p:nvPr/>
            </p:nvSpPr>
            <p:spPr>
              <a:xfrm>
                <a:off x="4617389" y="3982656"/>
                <a:ext cx="919383" cy="561636"/>
              </a:xfrm>
              <a:prstGeom prst="roundRect">
                <a:avLst>
                  <a:gd fmla="val 15261"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Phân tích dữ liệu thăm dò</a:t>
                </a:r>
                <a:endParaRPr sz="1100">
                  <a:solidFill>
                    <a:srgbClr val="1F45BC"/>
                  </a:solidFill>
                  <a:latin typeface="Arial"/>
                  <a:ea typeface="Arial"/>
                  <a:cs typeface="Arial"/>
                  <a:sym typeface="Arial"/>
                </a:endParaRPr>
              </a:p>
            </p:txBody>
          </p:sp>
          <p:cxnSp>
            <p:nvCxnSpPr>
              <p:cNvPr id="1500" name="Google Shape;1500;p64"/>
              <p:cNvCxnSpPr>
                <a:stCxn id="1501" idx="0"/>
                <a:endCxn id="1502" idx="1"/>
              </p:cNvCxnSpPr>
              <p:nvPr/>
            </p:nvCxnSpPr>
            <p:spPr>
              <a:xfrm rot="-5400000">
                <a:off x="6578499" y="3547506"/>
                <a:ext cx="240000" cy="630300"/>
              </a:xfrm>
              <a:prstGeom prst="bentConnector2">
                <a:avLst/>
              </a:prstGeom>
              <a:noFill/>
              <a:ln cap="flat" cmpd="sng" w="19050">
                <a:solidFill>
                  <a:srgbClr val="1F45BC"/>
                </a:solidFill>
                <a:prstDash val="solid"/>
                <a:miter lim="800000"/>
                <a:headEnd len="sm" w="sm" type="none"/>
                <a:tailEnd len="med" w="med" type="triangle"/>
              </a:ln>
            </p:spPr>
          </p:cxnSp>
          <p:cxnSp>
            <p:nvCxnSpPr>
              <p:cNvPr id="1503" name="Google Shape;1503;p64"/>
              <p:cNvCxnSpPr>
                <a:stCxn id="1502" idx="3"/>
                <a:endCxn id="1504" idx="0"/>
              </p:cNvCxnSpPr>
              <p:nvPr/>
            </p:nvCxnSpPr>
            <p:spPr>
              <a:xfrm>
                <a:off x="8000188" y="3742747"/>
                <a:ext cx="681300" cy="227100"/>
              </a:xfrm>
              <a:prstGeom prst="bentConnector2">
                <a:avLst/>
              </a:prstGeom>
              <a:noFill/>
              <a:ln cap="flat" cmpd="sng" w="19050">
                <a:solidFill>
                  <a:srgbClr val="1F45BC"/>
                </a:solidFill>
                <a:prstDash val="solid"/>
                <a:miter lim="800000"/>
                <a:headEnd len="sm" w="sm" type="none"/>
                <a:tailEnd len="med" w="med" type="triangle"/>
              </a:ln>
            </p:spPr>
          </p:cxnSp>
          <p:cxnSp>
            <p:nvCxnSpPr>
              <p:cNvPr id="1505" name="Google Shape;1505;p64"/>
              <p:cNvCxnSpPr>
                <a:stCxn id="1504" idx="2"/>
                <a:endCxn id="1506" idx="3"/>
              </p:cNvCxnSpPr>
              <p:nvPr/>
            </p:nvCxnSpPr>
            <p:spPr>
              <a:xfrm rot="5400000">
                <a:off x="8258769" y="4287842"/>
                <a:ext cx="179100" cy="666600"/>
              </a:xfrm>
              <a:prstGeom prst="bentConnector2">
                <a:avLst/>
              </a:prstGeom>
              <a:noFill/>
              <a:ln cap="flat" cmpd="sng" w="19050">
                <a:solidFill>
                  <a:srgbClr val="1F45BC"/>
                </a:solidFill>
                <a:prstDash val="solid"/>
                <a:miter lim="800000"/>
                <a:headEnd len="sm" w="sm" type="none"/>
                <a:tailEnd len="med" w="med" type="triangle"/>
              </a:ln>
            </p:spPr>
          </p:cxnSp>
          <p:cxnSp>
            <p:nvCxnSpPr>
              <p:cNvPr id="1507" name="Google Shape;1507;p64"/>
              <p:cNvCxnSpPr>
                <a:stCxn id="1506" idx="1"/>
                <a:endCxn id="1501" idx="2"/>
              </p:cNvCxnSpPr>
              <p:nvPr/>
            </p:nvCxnSpPr>
            <p:spPr>
              <a:xfrm rot="10800000">
                <a:off x="6383335" y="4544395"/>
                <a:ext cx="546900" cy="166200"/>
              </a:xfrm>
              <a:prstGeom prst="bentConnector2">
                <a:avLst/>
              </a:prstGeom>
              <a:noFill/>
              <a:ln cap="flat" cmpd="sng" w="19050">
                <a:solidFill>
                  <a:srgbClr val="1F45BC"/>
                </a:solidFill>
                <a:prstDash val="solid"/>
                <a:miter lim="800000"/>
                <a:headEnd len="sm" w="sm" type="none"/>
                <a:tailEnd len="med" w="med" type="triangle"/>
              </a:ln>
            </p:spPr>
          </p:cxnSp>
          <p:grpSp>
            <p:nvGrpSpPr>
              <p:cNvPr id="1508" name="Google Shape;1508;p64"/>
              <p:cNvGrpSpPr/>
              <p:nvPr/>
            </p:nvGrpSpPr>
            <p:grpSpPr>
              <a:xfrm>
                <a:off x="5882558" y="3461929"/>
                <a:ext cx="3434396" cy="1529484"/>
                <a:chOff x="5623478" y="3461929"/>
                <a:chExt cx="3434396" cy="1529484"/>
              </a:xfrm>
            </p:grpSpPr>
            <p:grpSp>
              <p:nvGrpSpPr>
                <p:cNvPr id="1509" name="Google Shape;1509;p64"/>
                <p:cNvGrpSpPr/>
                <p:nvPr/>
              </p:nvGrpSpPr>
              <p:grpSpPr>
                <a:xfrm>
                  <a:off x="5623478" y="3461929"/>
                  <a:ext cx="3434396" cy="1529484"/>
                  <a:chOff x="5623478" y="3461929"/>
                  <a:chExt cx="3434396" cy="1529484"/>
                </a:xfrm>
              </p:grpSpPr>
              <p:sp>
                <p:nvSpPr>
                  <p:cNvPr id="1501" name="Google Shape;1501;p64"/>
                  <p:cNvSpPr/>
                  <p:nvPr/>
                </p:nvSpPr>
                <p:spPr>
                  <a:xfrm>
                    <a:off x="5623478" y="3982656"/>
                    <a:ext cx="1001581" cy="561636"/>
                  </a:xfrm>
                  <a:prstGeom prst="roundRect">
                    <a:avLst>
                      <a:gd fmla="val 16957"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Chuẩn bị và xử lý dữ liệu</a:t>
                    </a:r>
                    <a:endParaRPr sz="1100">
                      <a:solidFill>
                        <a:srgbClr val="1F45BC"/>
                      </a:solidFill>
                      <a:latin typeface="Arial"/>
                      <a:ea typeface="Arial"/>
                      <a:cs typeface="Arial"/>
                      <a:sym typeface="Arial"/>
                    </a:endParaRPr>
                  </a:p>
                </p:txBody>
              </p:sp>
              <p:sp>
                <p:nvSpPr>
                  <p:cNvPr id="1502" name="Google Shape;1502;p64"/>
                  <p:cNvSpPr/>
                  <p:nvPr/>
                </p:nvSpPr>
                <p:spPr>
                  <a:xfrm>
                    <a:off x="6754475" y="3461929"/>
                    <a:ext cx="986633" cy="561636"/>
                  </a:xfrm>
                  <a:prstGeom prst="roundRect">
                    <a:avLst>
                      <a:gd fmla="val 16957"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Kỹ thuật tính năng</a:t>
                    </a:r>
                    <a:endParaRPr sz="1100">
                      <a:solidFill>
                        <a:srgbClr val="1F45BC"/>
                      </a:solidFill>
                      <a:latin typeface="Arial"/>
                      <a:ea typeface="Arial"/>
                      <a:cs typeface="Arial"/>
                      <a:sym typeface="Arial"/>
                    </a:endParaRPr>
                  </a:p>
                </p:txBody>
              </p:sp>
              <p:sp>
                <p:nvSpPr>
                  <p:cNvPr id="1506" name="Google Shape;1506;p64"/>
                  <p:cNvSpPr/>
                  <p:nvPr/>
                </p:nvSpPr>
                <p:spPr>
                  <a:xfrm>
                    <a:off x="6671155" y="4429777"/>
                    <a:ext cx="1084902" cy="561636"/>
                  </a:xfrm>
                  <a:prstGeom prst="roundRect">
                    <a:avLst>
                      <a:gd fmla="val 16957"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Phân tích và đánh giá mô hình</a:t>
                    </a:r>
                    <a:endParaRPr sz="1100">
                      <a:solidFill>
                        <a:srgbClr val="1F45BC"/>
                      </a:solidFill>
                      <a:latin typeface="Arial"/>
                      <a:ea typeface="Arial"/>
                      <a:cs typeface="Arial"/>
                      <a:sym typeface="Arial"/>
                    </a:endParaRPr>
                  </a:p>
                </p:txBody>
              </p:sp>
              <p:sp>
                <p:nvSpPr>
                  <p:cNvPr id="1504" name="Google Shape;1504;p64"/>
                  <p:cNvSpPr/>
                  <p:nvPr/>
                </p:nvSpPr>
                <p:spPr>
                  <a:xfrm>
                    <a:off x="7787203" y="3969956"/>
                    <a:ext cx="1270671" cy="561636"/>
                  </a:xfrm>
                  <a:prstGeom prst="roundRect">
                    <a:avLst>
                      <a:gd fmla="val 16957"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Đào tạo/thử nghiệm mô hình</a:t>
                    </a:r>
                    <a:endParaRPr sz="1100">
                      <a:solidFill>
                        <a:srgbClr val="1F45BC"/>
                      </a:solidFill>
                      <a:latin typeface="Arial"/>
                      <a:ea typeface="Arial"/>
                      <a:cs typeface="Arial"/>
                      <a:sym typeface="Arial"/>
                    </a:endParaRPr>
                  </a:p>
                </p:txBody>
              </p:sp>
            </p:grpSp>
            <p:sp>
              <p:nvSpPr>
                <p:cNvPr id="1510" name="Google Shape;1510;p64"/>
                <p:cNvSpPr/>
                <p:nvPr/>
              </p:nvSpPr>
              <p:spPr>
                <a:xfrm>
                  <a:off x="6656206" y="4044694"/>
                  <a:ext cx="1163091" cy="332335"/>
                </a:xfrm>
                <a:prstGeom prst="rect">
                  <a:avLst/>
                </a:prstGeom>
                <a:noFill/>
                <a:ln>
                  <a:noFill/>
                </a:ln>
              </p:spPr>
              <p:txBody>
                <a:bodyPr anchorCtr="0" anchor="t" bIns="45700" lIns="91425" spcFirstLastPara="1" rIns="91425" wrap="square" tIns="45700">
                  <a:spAutoFit/>
                </a:bodyPr>
                <a:lstStyle/>
                <a:p>
                  <a:pPr indent="0" lvl="0" marL="0" marR="0" rtl="0" algn="ctr">
                    <a:lnSpc>
                      <a:spcPct val="81818"/>
                    </a:lnSpc>
                    <a:spcBef>
                      <a:spcPts val="0"/>
                    </a:spcBef>
                    <a:spcAft>
                      <a:spcPts val="0"/>
                    </a:spcAft>
                    <a:buNone/>
                  </a:pPr>
                  <a:r>
                    <a:rPr lang="en-US" sz="1100">
                      <a:solidFill>
                        <a:srgbClr val="1F45BC"/>
                      </a:solidFill>
                      <a:latin typeface="Arial"/>
                      <a:ea typeface="Arial"/>
                      <a:cs typeface="Arial"/>
                      <a:sym typeface="Arial"/>
                    </a:rPr>
                    <a:t>Phát triển mô hình</a:t>
                  </a:r>
                  <a:endParaRPr sz="1100">
                    <a:solidFill>
                      <a:srgbClr val="1F45BC"/>
                    </a:solidFill>
                    <a:latin typeface="Arial"/>
                    <a:ea typeface="Arial"/>
                    <a:cs typeface="Arial"/>
                    <a:sym typeface="Arial"/>
                  </a:endParaRPr>
                </a:p>
              </p:txBody>
            </p:sp>
          </p:grpSp>
          <p:cxnSp>
            <p:nvCxnSpPr>
              <p:cNvPr id="1511" name="Google Shape;1511;p64"/>
              <p:cNvCxnSpPr>
                <a:stCxn id="1495" idx="2"/>
                <a:endCxn id="1499" idx="0"/>
              </p:cNvCxnSpPr>
              <p:nvPr/>
            </p:nvCxnSpPr>
            <p:spPr>
              <a:xfrm flipH="1">
                <a:off x="5077113" y="3520299"/>
                <a:ext cx="9000" cy="462300"/>
              </a:xfrm>
              <a:prstGeom prst="straightConnector1">
                <a:avLst/>
              </a:prstGeom>
              <a:noFill/>
              <a:ln cap="flat" cmpd="sng" w="19050">
                <a:solidFill>
                  <a:srgbClr val="1F45BC"/>
                </a:solidFill>
                <a:prstDash val="solid"/>
                <a:miter lim="800000"/>
                <a:headEnd len="sm" w="sm" type="none"/>
                <a:tailEnd len="med" w="med" type="triangle"/>
              </a:ln>
            </p:spPr>
          </p:cxnSp>
          <p:cxnSp>
            <p:nvCxnSpPr>
              <p:cNvPr id="1512" name="Google Shape;1512;p64"/>
              <p:cNvCxnSpPr>
                <a:stCxn id="1499" idx="3"/>
                <a:endCxn id="1501" idx="1"/>
              </p:cNvCxnSpPr>
              <p:nvPr/>
            </p:nvCxnSpPr>
            <p:spPr>
              <a:xfrm>
                <a:off x="5536772" y="4263474"/>
                <a:ext cx="345900" cy="0"/>
              </a:xfrm>
              <a:prstGeom prst="straightConnector1">
                <a:avLst/>
              </a:prstGeom>
              <a:noFill/>
              <a:ln cap="flat" cmpd="sng" w="19050">
                <a:solidFill>
                  <a:srgbClr val="1F45BC"/>
                </a:solidFill>
                <a:prstDash val="solid"/>
                <a:miter lim="800000"/>
                <a:headEnd len="sm" w="sm" type="none"/>
                <a:tailEnd len="med" w="med" type="triangle"/>
              </a:ln>
            </p:spPr>
          </p:cxnSp>
          <p:cxnSp>
            <p:nvCxnSpPr>
              <p:cNvPr id="1513" name="Google Shape;1513;p64"/>
              <p:cNvCxnSpPr>
                <a:stCxn id="1497" idx="1"/>
                <a:endCxn id="1495" idx="3"/>
              </p:cNvCxnSpPr>
              <p:nvPr/>
            </p:nvCxnSpPr>
            <p:spPr>
              <a:xfrm flipH="1">
                <a:off x="5536843" y="3316421"/>
                <a:ext cx="1070700" cy="6300"/>
              </a:xfrm>
              <a:prstGeom prst="straightConnector1">
                <a:avLst/>
              </a:prstGeom>
              <a:noFill/>
              <a:ln cap="flat" cmpd="sng" w="19050">
                <a:solidFill>
                  <a:srgbClr val="1F45BC"/>
                </a:solidFill>
                <a:prstDash val="solid"/>
                <a:miter lim="800000"/>
                <a:headEnd len="sm" w="sm" type="none"/>
                <a:tailEnd len="med" w="med" type="triangle"/>
              </a:ln>
            </p:spPr>
          </p:cxnSp>
          <p:sp>
            <p:nvSpPr>
              <p:cNvPr id="1514" name="Google Shape;1514;p64"/>
              <p:cNvSpPr/>
              <p:nvPr/>
            </p:nvSpPr>
            <p:spPr>
              <a:xfrm>
                <a:off x="5618650" y="3335043"/>
                <a:ext cx="988891" cy="2616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Ký sư dữ liệu</a:t>
                </a:r>
                <a:endParaRPr sz="1100">
                  <a:solidFill>
                    <a:srgbClr val="1F45BC"/>
                  </a:solidFill>
                  <a:latin typeface="Arial"/>
                  <a:ea typeface="Arial"/>
                  <a:cs typeface="Arial"/>
                  <a:sym typeface="Arial"/>
                </a:endParaRPr>
              </a:p>
            </p:txBody>
          </p:sp>
        </p:grpSp>
        <p:grpSp>
          <p:nvGrpSpPr>
            <p:cNvPr id="1515" name="Google Shape;1515;p64"/>
            <p:cNvGrpSpPr/>
            <p:nvPr/>
          </p:nvGrpSpPr>
          <p:grpSpPr>
            <a:xfrm>
              <a:off x="1377659" y="4928841"/>
              <a:ext cx="4829988" cy="1135144"/>
              <a:chOff x="1377659" y="5138391"/>
              <a:chExt cx="4829988" cy="1135144"/>
            </a:xfrm>
          </p:grpSpPr>
          <p:grpSp>
            <p:nvGrpSpPr>
              <p:cNvPr id="1516" name="Google Shape;1516;p64"/>
              <p:cNvGrpSpPr/>
              <p:nvPr/>
            </p:nvGrpSpPr>
            <p:grpSpPr>
              <a:xfrm>
                <a:off x="1377659" y="5138391"/>
                <a:ext cx="1403350" cy="1119610"/>
                <a:chOff x="-1724025" y="3956049"/>
                <a:chExt cx="1403350" cy="1119610"/>
              </a:xfrm>
            </p:grpSpPr>
            <p:sp>
              <p:nvSpPr>
                <p:cNvPr id="1517" name="Google Shape;1517;p64"/>
                <p:cNvSpPr/>
                <p:nvPr/>
              </p:nvSpPr>
              <p:spPr>
                <a:xfrm>
                  <a:off x="-1724025" y="3956049"/>
                  <a:ext cx="1403350" cy="1119610"/>
                </a:xfrm>
                <a:prstGeom prst="roundRect">
                  <a:avLst>
                    <a:gd fmla="val 16667" name="adj"/>
                  </a:avLst>
                </a:prstGeom>
                <a:noFill/>
                <a:ln cap="flat" cmpd="sng" w="19050">
                  <a:solidFill>
                    <a:srgbClr val="66A1FE"/>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chemeClr val="lt1"/>
                    </a:solidFill>
                    <a:latin typeface="Arial"/>
                    <a:ea typeface="Arial"/>
                    <a:cs typeface="Arial"/>
                    <a:sym typeface="Arial"/>
                  </a:endParaRPr>
                </a:p>
              </p:txBody>
            </p:sp>
            <p:grpSp>
              <p:nvGrpSpPr>
                <p:cNvPr id="1518" name="Google Shape;1518;p64"/>
                <p:cNvGrpSpPr/>
                <p:nvPr/>
              </p:nvGrpSpPr>
              <p:grpSpPr>
                <a:xfrm>
                  <a:off x="-1651806" y="4026610"/>
                  <a:ext cx="1258912" cy="989319"/>
                  <a:chOff x="-368636" y="3982657"/>
                  <a:chExt cx="1384348" cy="989319"/>
                </a:xfrm>
              </p:grpSpPr>
              <p:sp>
                <p:nvSpPr>
                  <p:cNvPr id="1519" name="Google Shape;1519;p64"/>
                  <p:cNvSpPr/>
                  <p:nvPr/>
                </p:nvSpPr>
                <p:spPr>
                  <a:xfrm>
                    <a:off x="-368635" y="3982657"/>
                    <a:ext cx="1384347" cy="280818"/>
                  </a:xfrm>
                  <a:prstGeom prst="roundRect">
                    <a:avLst>
                      <a:gd fmla="val 20261"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rgbClr val="1F45BC"/>
                        </a:solidFill>
                        <a:latin typeface="Arial"/>
                        <a:ea typeface="Arial"/>
                        <a:cs typeface="Arial"/>
                        <a:sym typeface="Arial"/>
                      </a:rPr>
                      <a:t>Môi trường thực thi</a:t>
                    </a:r>
                    <a:endParaRPr sz="1000">
                      <a:solidFill>
                        <a:srgbClr val="1F45BC"/>
                      </a:solidFill>
                      <a:latin typeface="Arial"/>
                      <a:ea typeface="Arial"/>
                      <a:cs typeface="Arial"/>
                      <a:sym typeface="Arial"/>
                    </a:endParaRPr>
                  </a:p>
                </p:txBody>
              </p:sp>
              <p:sp>
                <p:nvSpPr>
                  <p:cNvPr id="1520" name="Google Shape;1520;p64"/>
                  <p:cNvSpPr/>
                  <p:nvPr/>
                </p:nvSpPr>
                <p:spPr>
                  <a:xfrm>
                    <a:off x="-368635" y="4316684"/>
                    <a:ext cx="1384347" cy="238501"/>
                  </a:xfrm>
                  <a:prstGeom prst="roundRect">
                    <a:avLst>
                      <a:gd fmla="val 20261"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rgbClr val="1F45BC"/>
                        </a:solidFill>
                        <a:latin typeface="Arial"/>
                        <a:ea typeface="Arial"/>
                        <a:cs typeface="Arial"/>
                        <a:sym typeface="Arial"/>
                      </a:rPr>
                      <a:t>Đánh giá rủi ro</a:t>
                    </a:r>
                    <a:endParaRPr sz="1000">
                      <a:solidFill>
                        <a:srgbClr val="1F45BC"/>
                      </a:solidFill>
                      <a:latin typeface="Arial"/>
                      <a:ea typeface="Arial"/>
                      <a:cs typeface="Arial"/>
                      <a:sym typeface="Arial"/>
                    </a:endParaRPr>
                  </a:p>
                </p:txBody>
              </p:sp>
              <p:sp>
                <p:nvSpPr>
                  <p:cNvPr id="1521" name="Google Shape;1521;p64"/>
                  <p:cNvSpPr/>
                  <p:nvPr/>
                </p:nvSpPr>
                <p:spPr>
                  <a:xfrm>
                    <a:off x="-368636" y="4596079"/>
                    <a:ext cx="1384347" cy="375897"/>
                  </a:xfrm>
                  <a:prstGeom prst="roundRect">
                    <a:avLst>
                      <a:gd fmla="val 20261"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000">
                        <a:solidFill>
                          <a:srgbClr val="1F45BC"/>
                        </a:solidFill>
                        <a:latin typeface="Arial"/>
                        <a:ea typeface="Arial"/>
                        <a:cs typeface="Arial"/>
                        <a:sym typeface="Arial"/>
                      </a:rPr>
                      <a:t>Phân tích hiệu suất mô hình cuối cùng</a:t>
                    </a:r>
                    <a:endParaRPr sz="1000">
                      <a:solidFill>
                        <a:srgbClr val="1F45BC"/>
                      </a:solidFill>
                      <a:latin typeface="Arial"/>
                      <a:ea typeface="Arial"/>
                      <a:cs typeface="Arial"/>
                      <a:sym typeface="Arial"/>
                    </a:endParaRPr>
                  </a:p>
                </p:txBody>
              </p:sp>
            </p:grpSp>
          </p:grpSp>
          <p:grpSp>
            <p:nvGrpSpPr>
              <p:cNvPr id="1522" name="Google Shape;1522;p64"/>
              <p:cNvGrpSpPr/>
              <p:nvPr/>
            </p:nvGrpSpPr>
            <p:grpSpPr>
              <a:xfrm>
                <a:off x="2989446" y="5138391"/>
                <a:ext cx="1480057" cy="1119610"/>
                <a:chOff x="-1704976" y="3956049"/>
                <a:chExt cx="1480057" cy="1119610"/>
              </a:xfrm>
            </p:grpSpPr>
            <p:sp>
              <p:nvSpPr>
                <p:cNvPr id="1523" name="Google Shape;1523;p64"/>
                <p:cNvSpPr/>
                <p:nvPr/>
              </p:nvSpPr>
              <p:spPr>
                <a:xfrm>
                  <a:off x="-1704976" y="3956049"/>
                  <a:ext cx="1480057" cy="1119610"/>
                </a:xfrm>
                <a:prstGeom prst="roundRect">
                  <a:avLst>
                    <a:gd fmla="val 16667" name="adj"/>
                  </a:avLst>
                </a:prstGeom>
                <a:noFill/>
                <a:ln cap="flat" cmpd="sng" w="19050">
                  <a:solidFill>
                    <a:srgbClr val="66A1FE"/>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chemeClr val="lt1"/>
                    </a:solidFill>
                    <a:latin typeface="Arial"/>
                    <a:ea typeface="Arial"/>
                    <a:cs typeface="Arial"/>
                    <a:sym typeface="Arial"/>
                  </a:endParaRPr>
                </a:p>
              </p:txBody>
            </p:sp>
            <p:grpSp>
              <p:nvGrpSpPr>
                <p:cNvPr id="1524" name="Google Shape;1524;p64"/>
                <p:cNvGrpSpPr/>
                <p:nvPr/>
              </p:nvGrpSpPr>
              <p:grpSpPr>
                <a:xfrm>
                  <a:off x="-1700742" y="3988510"/>
                  <a:ext cx="1437471" cy="1033940"/>
                  <a:chOff x="-422449" y="3944557"/>
                  <a:chExt cx="1580699" cy="1033940"/>
                </a:xfrm>
              </p:grpSpPr>
              <p:sp>
                <p:nvSpPr>
                  <p:cNvPr id="1525" name="Google Shape;1525;p64"/>
                  <p:cNvSpPr/>
                  <p:nvPr/>
                </p:nvSpPr>
                <p:spPr>
                  <a:xfrm>
                    <a:off x="-347686" y="3944557"/>
                    <a:ext cx="1384347" cy="280818"/>
                  </a:xfrm>
                  <a:prstGeom prst="roundRect">
                    <a:avLst>
                      <a:gd fmla="val 20261"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000">
                        <a:solidFill>
                          <a:srgbClr val="1F45BC"/>
                        </a:solidFill>
                        <a:latin typeface="Arial"/>
                        <a:ea typeface="Arial"/>
                        <a:cs typeface="Arial"/>
                        <a:sym typeface="Arial"/>
                      </a:rPr>
                      <a:t>Tự động thay đổi quy mô</a:t>
                    </a:r>
                    <a:endParaRPr sz="1000">
                      <a:solidFill>
                        <a:srgbClr val="1F45BC"/>
                      </a:solidFill>
                      <a:latin typeface="Arial"/>
                      <a:ea typeface="Arial"/>
                      <a:cs typeface="Arial"/>
                      <a:sym typeface="Arial"/>
                    </a:endParaRPr>
                  </a:p>
                </p:txBody>
              </p:sp>
              <p:sp>
                <p:nvSpPr>
                  <p:cNvPr id="1526" name="Google Shape;1526;p64"/>
                  <p:cNvSpPr/>
                  <p:nvPr/>
                </p:nvSpPr>
                <p:spPr>
                  <a:xfrm>
                    <a:off x="-422449" y="4285105"/>
                    <a:ext cx="1580699" cy="376389"/>
                  </a:xfrm>
                  <a:prstGeom prst="roundRect">
                    <a:avLst>
                      <a:gd fmla="val 20261"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000">
                        <a:solidFill>
                          <a:srgbClr val="1F45BC"/>
                        </a:solidFill>
                        <a:latin typeface="Arial"/>
                        <a:ea typeface="Arial"/>
                        <a:cs typeface="Arial"/>
                        <a:sym typeface="Arial"/>
                      </a:rPr>
                      <a:t>Container hóa (Docker/Kubernetes)</a:t>
                    </a:r>
                    <a:endParaRPr/>
                  </a:p>
                </p:txBody>
              </p:sp>
              <p:sp>
                <p:nvSpPr>
                  <p:cNvPr id="1527" name="Google Shape;1527;p64"/>
                  <p:cNvSpPr/>
                  <p:nvPr/>
                </p:nvSpPr>
                <p:spPr>
                  <a:xfrm>
                    <a:off x="-347687" y="4697679"/>
                    <a:ext cx="1384347" cy="280818"/>
                  </a:xfrm>
                  <a:prstGeom prst="roundRect">
                    <a:avLst>
                      <a:gd fmla="val 20261"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rgbClr val="1F45BC"/>
                        </a:solidFill>
                        <a:latin typeface="Arial"/>
                        <a:ea typeface="Arial"/>
                        <a:cs typeface="Arial"/>
                        <a:sym typeface="Arial"/>
                      </a:rPr>
                      <a:t>Đường ống CI/CD</a:t>
                    </a:r>
                    <a:endParaRPr sz="1000">
                      <a:solidFill>
                        <a:srgbClr val="1F45BC"/>
                      </a:solidFill>
                      <a:latin typeface="Arial"/>
                      <a:ea typeface="Arial"/>
                      <a:cs typeface="Arial"/>
                      <a:sym typeface="Arial"/>
                    </a:endParaRPr>
                  </a:p>
                </p:txBody>
              </p:sp>
            </p:grpSp>
          </p:grpSp>
          <p:grpSp>
            <p:nvGrpSpPr>
              <p:cNvPr id="1528" name="Google Shape;1528;p64"/>
              <p:cNvGrpSpPr/>
              <p:nvPr/>
            </p:nvGrpSpPr>
            <p:grpSpPr>
              <a:xfrm>
                <a:off x="4674064" y="5138391"/>
                <a:ext cx="1533583" cy="1135144"/>
                <a:chOff x="-1637242" y="3956049"/>
                <a:chExt cx="1533583" cy="1135144"/>
              </a:xfrm>
            </p:grpSpPr>
            <p:sp>
              <p:nvSpPr>
                <p:cNvPr id="1529" name="Google Shape;1529;p64"/>
                <p:cNvSpPr/>
                <p:nvPr/>
              </p:nvSpPr>
              <p:spPr>
                <a:xfrm>
                  <a:off x="-1637242" y="3956049"/>
                  <a:ext cx="1533583" cy="1135144"/>
                </a:xfrm>
                <a:prstGeom prst="roundRect">
                  <a:avLst>
                    <a:gd fmla="val 16667" name="adj"/>
                  </a:avLst>
                </a:prstGeom>
                <a:noFill/>
                <a:ln cap="flat" cmpd="sng" w="19050">
                  <a:solidFill>
                    <a:srgbClr val="66A1FE"/>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chemeClr val="lt1"/>
                    </a:solidFill>
                    <a:latin typeface="Arial"/>
                    <a:ea typeface="Arial"/>
                    <a:cs typeface="Arial"/>
                    <a:sym typeface="Arial"/>
                  </a:endParaRPr>
                </a:p>
              </p:txBody>
            </p:sp>
            <p:grpSp>
              <p:nvGrpSpPr>
                <p:cNvPr id="1530" name="Google Shape;1530;p64"/>
                <p:cNvGrpSpPr/>
                <p:nvPr/>
              </p:nvGrpSpPr>
              <p:grpSpPr>
                <a:xfrm>
                  <a:off x="-1565022" y="3988509"/>
                  <a:ext cx="1398124" cy="1033941"/>
                  <a:chOff x="-273203" y="3944556"/>
                  <a:chExt cx="1537431" cy="1033941"/>
                </a:xfrm>
              </p:grpSpPr>
              <p:sp>
                <p:nvSpPr>
                  <p:cNvPr id="1531" name="Google Shape;1531;p64"/>
                  <p:cNvSpPr/>
                  <p:nvPr/>
                </p:nvSpPr>
                <p:spPr>
                  <a:xfrm>
                    <a:off x="-273203" y="3944556"/>
                    <a:ext cx="1537431" cy="335163"/>
                  </a:xfrm>
                  <a:prstGeom prst="roundRect">
                    <a:avLst>
                      <a:gd fmla="val 20261"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000">
                        <a:solidFill>
                          <a:srgbClr val="1F45BC"/>
                        </a:solidFill>
                        <a:latin typeface="Arial"/>
                        <a:ea typeface="Arial"/>
                        <a:cs typeface="Arial"/>
                        <a:sym typeface="Arial"/>
                      </a:rPr>
                      <a:t>Ghi nhật ký/Lập lịch</a:t>
                    </a:r>
                    <a:endParaRPr sz="1000">
                      <a:solidFill>
                        <a:srgbClr val="1F45BC"/>
                      </a:solidFill>
                      <a:latin typeface="Arial"/>
                      <a:ea typeface="Arial"/>
                      <a:cs typeface="Arial"/>
                      <a:sym typeface="Arial"/>
                    </a:endParaRPr>
                  </a:p>
                </p:txBody>
              </p:sp>
              <p:sp>
                <p:nvSpPr>
                  <p:cNvPr id="1532" name="Google Shape;1532;p64"/>
                  <p:cNvSpPr/>
                  <p:nvPr/>
                </p:nvSpPr>
                <p:spPr>
                  <a:xfrm>
                    <a:off x="-260789" y="4327468"/>
                    <a:ext cx="1518864" cy="334027"/>
                  </a:xfrm>
                  <a:prstGeom prst="roundRect">
                    <a:avLst>
                      <a:gd fmla="val 20261"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81818"/>
                      </a:lnSpc>
                      <a:spcBef>
                        <a:spcPts val="0"/>
                      </a:spcBef>
                      <a:spcAft>
                        <a:spcPts val="0"/>
                      </a:spcAft>
                      <a:buNone/>
                    </a:pPr>
                    <a:r>
                      <a:rPr lang="en-US" sz="1100">
                        <a:solidFill>
                          <a:srgbClr val="1F45BC"/>
                        </a:solidFill>
                        <a:latin typeface="Arial"/>
                        <a:ea typeface="Arial"/>
                        <a:cs typeface="Arial"/>
                        <a:sym typeface="Arial"/>
                      </a:rPr>
                      <a:t>Trình kiểm tra suy giảm hiệu suất</a:t>
                    </a:r>
                    <a:endParaRPr sz="1100">
                      <a:solidFill>
                        <a:srgbClr val="1F45BC"/>
                      </a:solidFill>
                      <a:latin typeface="Arial"/>
                      <a:ea typeface="Arial"/>
                      <a:cs typeface="Arial"/>
                      <a:sym typeface="Arial"/>
                    </a:endParaRPr>
                  </a:p>
                </p:txBody>
              </p:sp>
              <p:sp>
                <p:nvSpPr>
                  <p:cNvPr id="1533" name="Google Shape;1533;p64"/>
                  <p:cNvSpPr/>
                  <p:nvPr/>
                </p:nvSpPr>
                <p:spPr>
                  <a:xfrm>
                    <a:off x="-260789" y="4697679"/>
                    <a:ext cx="1518864" cy="280818"/>
                  </a:xfrm>
                  <a:prstGeom prst="roundRect">
                    <a:avLst>
                      <a:gd fmla="val 20261"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rgbClr val="1F45BC"/>
                        </a:solidFill>
                        <a:latin typeface="Arial"/>
                        <a:ea typeface="Arial"/>
                        <a:cs typeface="Arial"/>
                        <a:sym typeface="Arial"/>
                      </a:rPr>
                      <a:t>Giám sát trực tuyến</a:t>
                    </a:r>
                    <a:endParaRPr sz="1000">
                      <a:solidFill>
                        <a:srgbClr val="1F45BC"/>
                      </a:solidFill>
                      <a:latin typeface="Arial"/>
                      <a:ea typeface="Arial"/>
                      <a:cs typeface="Arial"/>
                      <a:sym typeface="Arial"/>
                    </a:endParaRPr>
                  </a:p>
                </p:txBody>
              </p:sp>
            </p:grpSp>
          </p:grpSp>
        </p:grpSp>
        <p:cxnSp>
          <p:nvCxnSpPr>
            <p:cNvPr id="1534" name="Google Shape;1534;p64"/>
            <p:cNvCxnSpPr>
              <a:stCxn id="1517" idx="3"/>
              <a:endCxn id="1523" idx="1"/>
            </p:cNvCxnSpPr>
            <p:nvPr/>
          </p:nvCxnSpPr>
          <p:spPr>
            <a:xfrm>
              <a:off x="2781009" y="5488646"/>
              <a:ext cx="208500" cy="0"/>
            </a:xfrm>
            <a:prstGeom prst="straightConnector1">
              <a:avLst/>
            </a:prstGeom>
            <a:noFill/>
            <a:ln cap="flat" cmpd="sng" w="19050">
              <a:solidFill>
                <a:srgbClr val="1F45BC"/>
              </a:solidFill>
              <a:prstDash val="solid"/>
              <a:miter lim="800000"/>
              <a:headEnd len="sm" w="sm" type="none"/>
              <a:tailEnd len="med" w="med" type="triangle"/>
            </a:ln>
          </p:spPr>
        </p:cxnSp>
        <p:cxnSp>
          <p:nvCxnSpPr>
            <p:cNvPr id="1535" name="Google Shape;1535;p64"/>
            <p:cNvCxnSpPr>
              <a:stCxn id="1523" idx="3"/>
              <a:endCxn id="1529" idx="1"/>
            </p:cNvCxnSpPr>
            <p:nvPr/>
          </p:nvCxnSpPr>
          <p:spPr>
            <a:xfrm>
              <a:off x="4469503" y="5488646"/>
              <a:ext cx="204600" cy="7800"/>
            </a:xfrm>
            <a:prstGeom prst="straightConnector1">
              <a:avLst/>
            </a:prstGeom>
            <a:noFill/>
            <a:ln cap="flat" cmpd="sng" w="19050">
              <a:solidFill>
                <a:srgbClr val="1F45BC"/>
              </a:solidFill>
              <a:prstDash val="solid"/>
              <a:miter lim="800000"/>
              <a:headEnd len="sm" w="sm" type="none"/>
              <a:tailEnd len="med" w="med" type="triangle"/>
            </a:ln>
          </p:spPr>
        </p:cxnSp>
        <p:sp>
          <p:nvSpPr>
            <p:cNvPr id="1536" name="Google Shape;1536;p64"/>
            <p:cNvSpPr/>
            <p:nvPr/>
          </p:nvSpPr>
          <p:spPr>
            <a:xfrm>
              <a:off x="3679578" y="2865506"/>
              <a:ext cx="4945622" cy="1960487"/>
            </a:xfrm>
            <a:prstGeom prst="roundRect">
              <a:avLst>
                <a:gd fmla="val 10241" name="adj"/>
              </a:avLst>
            </a:prstGeom>
            <a:noFill/>
            <a:ln cap="flat" cmpd="sng" w="19050">
              <a:solidFill>
                <a:srgbClr val="66A1FE"/>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chemeClr val="lt1"/>
                </a:solidFill>
                <a:latin typeface="Arial"/>
                <a:ea typeface="Arial"/>
                <a:cs typeface="Arial"/>
                <a:sym typeface="Arial"/>
              </a:endParaRPr>
            </a:p>
          </p:txBody>
        </p:sp>
        <p:cxnSp>
          <p:nvCxnSpPr>
            <p:cNvPr id="1537" name="Google Shape;1537;p64"/>
            <p:cNvCxnSpPr>
              <a:endCxn id="1517" idx="0"/>
            </p:cNvCxnSpPr>
            <p:nvPr/>
          </p:nvCxnSpPr>
          <p:spPr>
            <a:xfrm flipH="1">
              <a:off x="2079334" y="4637241"/>
              <a:ext cx="1600200" cy="291600"/>
            </a:xfrm>
            <a:prstGeom prst="bentConnector2">
              <a:avLst/>
            </a:prstGeom>
            <a:noFill/>
            <a:ln cap="flat" cmpd="sng" w="19050">
              <a:solidFill>
                <a:srgbClr val="1F45BC"/>
              </a:solidFill>
              <a:prstDash val="solid"/>
              <a:miter lim="800000"/>
              <a:headEnd len="sm" w="sm" type="none"/>
              <a:tailEnd len="med" w="med" type="triangle"/>
            </a:ln>
          </p:spPr>
        </p:cxnSp>
        <p:grpSp>
          <p:nvGrpSpPr>
            <p:cNvPr id="1538" name="Google Shape;1538;p64"/>
            <p:cNvGrpSpPr/>
            <p:nvPr/>
          </p:nvGrpSpPr>
          <p:grpSpPr>
            <a:xfrm>
              <a:off x="1881084" y="3269164"/>
              <a:ext cx="1708181" cy="1170434"/>
              <a:chOff x="1954187" y="3243852"/>
              <a:chExt cx="1708181" cy="1170434"/>
            </a:xfrm>
          </p:grpSpPr>
          <p:grpSp>
            <p:nvGrpSpPr>
              <p:cNvPr id="1539" name="Google Shape;1539;p64"/>
              <p:cNvGrpSpPr/>
              <p:nvPr/>
            </p:nvGrpSpPr>
            <p:grpSpPr>
              <a:xfrm>
                <a:off x="2477740" y="3352022"/>
                <a:ext cx="1184628" cy="702135"/>
                <a:chOff x="2518138" y="3419519"/>
                <a:chExt cx="1184628" cy="702135"/>
              </a:xfrm>
            </p:grpSpPr>
            <p:pic>
              <p:nvPicPr>
                <p:cNvPr id="1540" name="Google Shape;1540;p64"/>
                <p:cNvPicPr preferRelativeResize="0"/>
                <p:nvPr/>
              </p:nvPicPr>
              <p:blipFill rotWithShape="1">
                <a:blip r:embed="rId4">
                  <a:alphaModFix/>
                </a:blip>
                <a:srcRect b="0" l="0" r="0" t="0"/>
                <a:stretch/>
              </p:blipFill>
              <p:spPr>
                <a:xfrm>
                  <a:off x="2919933" y="3419519"/>
                  <a:ext cx="314090" cy="365450"/>
                </a:xfrm>
                <a:prstGeom prst="rect">
                  <a:avLst/>
                </a:prstGeom>
                <a:noFill/>
                <a:ln>
                  <a:noFill/>
                </a:ln>
              </p:spPr>
            </p:pic>
            <p:sp>
              <p:nvSpPr>
                <p:cNvPr id="1541" name="Google Shape;1541;p64"/>
                <p:cNvSpPr/>
                <p:nvPr/>
              </p:nvSpPr>
              <p:spPr>
                <a:xfrm>
                  <a:off x="2518138" y="3792718"/>
                  <a:ext cx="1184628" cy="328936"/>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lang="en-US" sz="1000">
                      <a:solidFill>
                        <a:srgbClr val="1F45BC"/>
                      </a:solidFill>
                      <a:latin typeface="Arial"/>
                      <a:ea typeface="Arial"/>
                      <a:cs typeface="Arial"/>
                      <a:sym typeface="Arial"/>
                    </a:rPr>
                    <a:t>Chuyên gia giải quyết vấn đề</a:t>
                  </a:r>
                  <a:endParaRPr sz="1000">
                    <a:solidFill>
                      <a:srgbClr val="1F45BC"/>
                    </a:solidFill>
                    <a:latin typeface="Arial"/>
                    <a:ea typeface="Arial"/>
                    <a:cs typeface="Arial"/>
                    <a:sym typeface="Arial"/>
                  </a:endParaRPr>
                </a:p>
              </p:txBody>
            </p:sp>
          </p:grpSp>
          <p:grpSp>
            <p:nvGrpSpPr>
              <p:cNvPr id="1542" name="Google Shape;1542;p64"/>
              <p:cNvGrpSpPr/>
              <p:nvPr/>
            </p:nvGrpSpPr>
            <p:grpSpPr>
              <a:xfrm>
                <a:off x="1954187" y="3452708"/>
                <a:ext cx="766696" cy="804108"/>
                <a:chOff x="2014029" y="3733606"/>
                <a:chExt cx="766696" cy="804108"/>
              </a:xfrm>
            </p:grpSpPr>
            <p:pic>
              <p:nvPicPr>
                <p:cNvPr id="1543" name="Google Shape;1543;p64"/>
                <p:cNvPicPr preferRelativeResize="0"/>
                <p:nvPr/>
              </p:nvPicPr>
              <p:blipFill rotWithShape="1">
                <a:blip r:embed="rId5">
                  <a:alphaModFix/>
                </a:blip>
                <a:srcRect b="0" l="0" r="0" t="0"/>
                <a:stretch/>
              </p:blipFill>
              <p:spPr>
                <a:xfrm>
                  <a:off x="2246382" y="3733606"/>
                  <a:ext cx="314090" cy="365450"/>
                </a:xfrm>
                <a:prstGeom prst="rect">
                  <a:avLst/>
                </a:prstGeom>
                <a:noFill/>
                <a:ln>
                  <a:noFill/>
                </a:ln>
              </p:spPr>
            </p:pic>
            <p:sp>
              <p:nvSpPr>
                <p:cNvPr id="1544" name="Google Shape;1544;p64"/>
                <p:cNvSpPr/>
                <p:nvPr/>
              </p:nvSpPr>
              <p:spPr>
                <a:xfrm>
                  <a:off x="2014029" y="4137604"/>
                  <a:ext cx="76669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1F45BC"/>
                      </a:solidFill>
                      <a:latin typeface="Arial"/>
                      <a:ea typeface="Arial"/>
                      <a:cs typeface="Arial"/>
                      <a:sym typeface="Arial"/>
                    </a:rPr>
                    <a:t>Quản lý sản phẩm</a:t>
                  </a:r>
                  <a:endParaRPr sz="1000">
                    <a:solidFill>
                      <a:srgbClr val="1F45BC"/>
                    </a:solidFill>
                    <a:latin typeface="Arial"/>
                    <a:ea typeface="Arial"/>
                    <a:cs typeface="Arial"/>
                    <a:sym typeface="Arial"/>
                  </a:endParaRPr>
                </a:p>
              </p:txBody>
            </p:sp>
          </p:grpSp>
          <p:sp>
            <p:nvSpPr>
              <p:cNvPr id="1545" name="Google Shape;1545;p64"/>
              <p:cNvSpPr/>
              <p:nvPr/>
            </p:nvSpPr>
            <p:spPr>
              <a:xfrm>
                <a:off x="2038257" y="3243852"/>
                <a:ext cx="1479940" cy="1170434"/>
              </a:xfrm>
              <a:prstGeom prst="roundRect">
                <a:avLst>
                  <a:gd fmla="val 16667" name="adj"/>
                </a:avLst>
              </a:prstGeom>
              <a:noFill/>
              <a:ln cap="flat" cmpd="sng" w="19050">
                <a:solidFill>
                  <a:srgbClr val="66A1FE"/>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chemeClr val="lt1"/>
                  </a:solidFill>
                  <a:latin typeface="Arial"/>
                  <a:ea typeface="Arial"/>
                  <a:cs typeface="Arial"/>
                  <a:sym typeface="Arial"/>
                </a:endParaRPr>
              </a:p>
            </p:txBody>
          </p:sp>
          <p:sp>
            <p:nvSpPr>
              <p:cNvPr id="1546" name="Google Shape;1546;p64"/>
              <p:cNvSpPr/>
              <p:nvPr/>
            </p:nvSpPr>
            <p:spPr>
              <a:xfrm>
                <a:off x="2616877" y="4022857"/>
                <a:ext cx="856164" cy="32316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lang="en-US" sz="1000">
                    <a:solidFill>
                      <a:srgbClr val="1F45BC"/>
                    </a:solidFill>
                    <a:latin typeface="Arial"/>
                    <a:ea typeface="Arial"/>
                    <a:cs typeface="Arial"/>
                    <a:sym typeface="Arial"/>
                  </a:rPr>
                  <a:t>Mục tiêu kinh doanh</a:t>
                </a:r>
                <a:endParaRPr sz="1000">
                  <a:solidFill>
                    <a:srgbClr val="1F45BC"/>
                  </a:solidFill>
                  <a:latin typeface="Arial"/>
                  <a:ea typeface="Arial"/>
                  <a:cs typeface="Arial"/>
                  <a:sym typeface="Arial"/>
                </a:endParaRPr>
              </a:p>
            </p:txBody>
          </p:sp>
        </p:grpSp>
        <p:cxnSp>
          <p:nvCxnSpPr>
            <p:cNvPr id="1547" name="Google Shape;1547;p64"/>
            <p:cNvCxnSpPr/>
            <p:nvPr/>
          </p:nvCxnSpPr>
          <p:spPr>
            <a:xfrm>
              <a:off x="3445094" y="4048168"/>
              <a:ext cx="382894" cy="5181"/>
            </a:xfrm>
            <a:prstGeom prst="straightConnector1">
              <a:avLst/>
            </a:prstGeom>
            <a:noFill/>
            <a:ln cap="flat" cmpd="sng" w="19050">
              <a:solidFill>
                <a:srgbClr val="1F45BC"/>
              </a:solidFill>
              <a:prstDash val="solid"/>
              <a:miter lim="800000"/>
              <a:headEnd len="sm" w="sm" type="none"/>
              <a:tailEnd len="med" w="med" type="triangle"/>
            </a:ln>
          </p:spPr>
        </p:cxnSp>
        <p:sp>
          <p:nvSpPr>
            <p:cNvPr id="1548" name="Google Shape;1548;p64"/>
            <p:cNvSpPr/>
            <p:nvPr/>
          </p:nvSpPr>
          <p:spPr>
            <a:xfrm>
              <a:off x="6516990" y="5215689"/>
              <a:ext cx="1132934" cy="76944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DevOPS</a:t>
              </a:r>
              <a:endParaRPr sz="1100">
                <a:solidFill>
                  <a:srgbClr val="1F45BC"/>
                </a:solidFill>
                <a:latin typeface="Arial"/>
                <a:ea typeface="Arial"/>
                <a:cs typeface="Arial"/>
                <a:sym typeface="Arial"/>
              </a:endParaRPr>
            </a:p>
            <a:p>
              <a:pPr indent="0" lvl="0" marL="0" marR="0" rtl="0" algn="ctr">
                <a:spcBef>
                  <a:spcPts val="0"/>
                </a:spcBef>
                <a:spcAft>
                  <a:spcPts val="0"/>
                </a:spcAft>
                <a:buNone/>
              </a:pPr>
              <a:r>
                <a:rPr lang="en-US" sz="1100">
                  <a:solidFill>
                    <a:srgbClr val="1F45BC"/>
                  </a:solidFill>
                  <a:latin typeface="Arial"/>
                  <a:ea typeface="Arial"/>
                  <a:cs typeface="Arial"/>
                  <a:sym typeface="Arial"/>
                </a:rPr>
                <a:t>+</a:t>
              </a:r>
              <a:endParaRPr/>
            </a:p>
            <a:p>
              <a:pPr indent="0" lvl="0" marL="0" marR="0" rtl="0" algn="ctr">
                <a:spcBef>
                  <a:spcPts val="0"/>
                </a:spcBef>
                <a:spcAft>
                  <a:spcPts val="0"/>
                </a:spcAft>
                <a:buNone/>
              </a:pPr>
              <a:r>
                <a:rPr lang="en-US" sz="1100">
                  <a:solidFill>
                    <a:srgbClr val="1F45BC"/>
                  </a:solidFill>
                  <a:latin typeface="Arial"/>
                  <a:ea typeface="Arial"/>
                  <a:cs typeface="Arial"/>
                  <a:sym typeface="Arial"/>
                </a:rPr>
                <a:t>Nhà khoa học dữ liệu</a:t>
              </a:r>
              <a:endParaRPr sz="1100">
                <a:solidFill>
                  <a:srgbClr val="1F45BC"/>
                </a:solidFill>
                <a:latin typeface="Arial"/>
                <a:ea typeface="Arial"/>
                <a:cs typeface="Arial"/>
                <a:sym typeface="Arial"/>
              </a:endParaRPr>
            </a:p>
          </p:txBody>
        </p:sp>
        <p:sp>
          <p:nvSpPr>
            <p:cNvPr id="1549" name="Google Shape;1549;p64"/>
            <p:cNvSpPr/>
            <p:nvPr/>
          </p:nvSpPr>
          <p:spPr>
            <a:xfrm>
              <a:off x="2574365" y="6048451"/>
              <a:ext cx="2210425" cy="2616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Kỹ sư dữ liệu + DevOPS</a:t>
              </a:r>
              <a:endParaRPr sz="1100">
                <a:solidFill>
                  <a:srgbClr val="1F45BC"/>
                </a:solidFill>
                <a:latin typeface="Arial"/>
                <a:ea typeface="Arial"/>
                <a:cs typeface="Arial"/>
                <a:sym typeface="Arial"/>
              </a:endParaRPr>
            </a:p>
          </p:txBody>
        </p:sp>
        <p:sp>
          <p:nvSpPr>
            <p:cNvPr id="1550" name="Google Shape;1550;p64"/>
            <p:cNvSpPr/>
            <p:nvPr/>
          </p:nvSpPr>
          <p:spPr>
            <a:xfrm>
              <a:off x="513644" y="5125266"/>
              <a:ext cx="864015" cy="93871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Kiến trúc sư ML</a:t>
              </a:r>
              <a:endParaRPr/>
            </a:p>
            <a:p>
              <a:pPr indent="0" lvl="0" marL="0" marR="0" rtl="0" algn="ctr">
                <a:spcBef>
                  <a:spcPts val="0"/>
                </a:spcBef>
                <a:spcAft>
                  <a:spcPts val="0"/>
                </a:spcAft>
                <a:buNone/>
              </a:pPr>
              <a:r>
                <a:rPr lang="en-US" sz="1100">
                  <a:solidFill>
                    <a:srgbClr val="1F45BC"/>
                  </a:solidFill>
                  <a:latin typeface="Arial"/>
                  <a:ea typeface="Arial"/>
                  <a:cs typeface="Arial"/>
                  <a:sym typeface="Arial"/>
                </a:rPr>
                <a:t>+</a:t>
              </a:r>
              <a:endParaRPr/>
            </a:p>
            <a:p>
              <a:pPr indent="0" lvl="0" marL="0" marR="0" rtl="0" algn="ctr">
                <a:spcBef>
                  <a:spcPts val="0"/>
                </a:spcBef>
                <a:spcAft>
                  <a:spcPts val="0"/>
                </a:spcAft>
                <a:buNone/>
              </a:pPr>
              <a:r>
                <a:rPr lang="en-US" sz="1100">
                  <a:solidFill>
                    <a:srgbClr val="1F45BC"/>
                  </a:solidFill>
                  <a:latin typeface="Arial"/>
                  <a:ea typeface="Arial"/>
                  <a:cs typeface="Arial"/>
                  <a:sym typeface="Arial"/>
                </a:rPr>
                <a:t>Kỹ sư dữ liệu</a:t>
              </a:r>
              <a:endParaRPr sz="1100">
                <a:solidFill>
                  <a:srgbClr val="1F45BC"/>
                </a:solidFill>
                <a:latin typeface="Arial"/>
                <a:ea typeface="Arial"/>
                <a:cs typeface="Arial"/>
                <a:sym typeface="Arial"/>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4" name="Shape 1554"/>
        <p:cNvGrpSpPr/>
        <p:nvPr/>
      </p:nvGrpSpPr>
      <p:grpSpPr>
        <a:xfrm>
          <a:off x="0" y="0"/>
          <a:ext cx="0" cy="0"/>
          <a:chOff x="0" y="0"/>
          <a:chExt cx="0" cy="0"/>
        </a:xfrm>
      </p:grpSpPr>
      <p:sp>
        <p:nvSpPr>
          <p:cNvPr id="1555" name="Google Shape;1555;p65"/>
          <p:cNvSpPr txBox="1"/>
          <p:nvPr>
            <p:ph idx="1" type="body"/>
          </p:nvPr>
        </p:nvSpPr>
        <p:spPr>
          <a:xfrm>
            <a:off x="989700" y="3038807"/>
            <a:ext cx="8344800" cy="554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3600"/>
              <a:buNone/>
            </a:pPr>
            <a:r>
              <a:rPr lang="en-US"/>
              <a:t>Xu hướng hiện tại trong Big Data</a:t>
            </a:r>
            <a:endParaRPr/>
          </a:p>
        </p:txBody>
      </p:sp>
      <p:sp>
        <p:nvSpPr>
          <p:cNvPr id="1556" name="Google Shape;1556;p65"/>
          <p:cNvSpPr txBox="1"/>
          <p:nvPr>
            <p:ph idx="2" type="body"/>
          </p:nvPr>
        </p:nvSpPr>
        <p:spPr>
          <a:xfrm>
            <a:off x="992455" y="2745358"/>
            <a:ext cx="5477256" cy="31089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7F7F7F"/>
              </a:buClr>
              <a:buSzPts val="2000"/>
              <a:buNone/>
            </a:pPr>
            <a:r>
              <a:rPr lang="en-US"/>
              <a:t>Bài 2.</a:t>
            </a:r>
            <a:endParaRPr/>
          </a:p>
        </p:txBody>
      </p:sp>
      <p:grpSp>
        <p:nvGrpSpPr>
          <p:cNvPr id="1557" name="Google Shape;1557;p65"/>
          <p:cNvGrpSpPr/>
          <p:nvPr/>
        </p:nvGrpSpPr>
        <p:grpSpPr>
          <a:xfrm>
            <a:off x="1051644" y="4065237"/>
            <a:ext cx="5702300" cy="278172"/>
            <a:chOff x="1051644" y="4301531"/>
            <a:chExt cx="5702300" cy="278172"/>
          </a:xfrm>
        </p:grpSpPr>
        <p:sp>
          <p:nvSpPr>
            <p:cNvPr id="1558" name="Google Shape;1558;p65"/>
            <p:cNvSpPr/>
            <p:nvPr/>
          </p:nvSpPr>
          <p:spPr>
            <a:xfrm>
              <a:off x="1234524" y="4302704"/>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2.1. Edge-To-AI : Các công cụ tự động hóa mới nổi</a:t>
              </a:r>
              <a:endParaRPr sz="1800">
                <a:solidFill>
                  <a:srgbClr val="A5A5A5"/>
                </a:solidFill>
                <a:latin typeface="Arial"/>
                <a:ea typeface="Arial"/>
                <a:cs typeface="Arial"/>
                <a:sym typeface="Arial"/>
              </a:endParaRPr>
            </a:p>
          </p:txBody>
        </p:sp>
        <p:sp>
          <p:nvSpPr>
            <p:cNvPr id="1559" name="Google Shape;1559;p65"/>
            <p:cNvSpPr/>
            <p:nvPr/>
          </p:nvSpPr>
          <p:spPr>
            <a:xfrm>
              <a:off x="1051644" y="4301531"/>
              <a:ext cx="36000" cy="2520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Arial"/>
                <a:ea typeface="Arial"/>
                <a:cs typeface="Arial"/>
                <a:sym typeface="Arial"/>
              </a:endParaRPr>
            </a:p>
          </p:txBody>
        </p:sp>
      </p:grpSp>
      <p:grpSp>
        <p:nvGrpSpPr>
          <p:cNvPr id="1560" name="Google Shape;1560;p65"/>
          <p:cNvGrpSpPr/>
          <p:nvPr/>
        </p:nvGrpSpPr>
        <p:grpSpPr>
          <a:xfrm>
            <a:off x="1051644" y="4495071"/>
            <a:ext cx="6940888" cy="278172"/>
            <a:chOff x="1051644" y="4746823"/>
            <a:chExt cx="6940888" cy="278172"/>
          </a:xfrm>
        </p:grpSpPr>
        <p:sp>
          <p:nvSpPr>
            <p:cNvPr id="1561" name="Google Shape;1561;p65"/>
            <p:cNvSpPr/>
            <p:nvPr/>
          </p:nvSpPr>
          <p:spPr>
            <a:xfrm>
              <a:off x="1234523" y="4747996"/>
              <a:ext cx="6758009"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2.2. Vai trò mới nổi của Dịch vụ đám mây công cộng trong Big Data</a:t>
              </a:r>
              <a:endParaRPr/>
            </a:p>
          </p:txBody>
        </p:sp>
        <p:sp>
          <p:nvSpPr>
            <p:cNvPr id="1562" name="Google Shape;1562;p65"/>
            <p:cNvSpPr/>
            <p:nvPr/>
          </p:nvSpPr>
          <p:spPr>
            <a:xfrm>
              <a:off x="1051644" y="4746823"/>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Arial"/>
                <a:ea typeface="Arial"/>
                <a:cs typeface="Arial"/>
                <a:sym typeface="Arial"/>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7" name="Shape 1567"/>
        <p:cNvGrpSpPr/>
        <p:nvPr/>
      </p:nvGrpSpPr>
      <p:grpSpPr>
        <a:xfrm>
          <a:off x="0" y="0"/>
          <a:ext cx="0" cy="0"/>
          <a:chOff x="0" y="0"/>
          <a:chExt cx="0" cy="0"/>
        </a:xfrm>
      </p:grpSpPr>
      <p:sp>
        <p:nvSpPr>
          <p:cNvPr id="1568" name="Google Shape;1568;p66"/>
          <p:cNvSpPr txBox="1"/>
          <p:nvPr>
            <p:ph idx="1" type="body"/>
          </p:nvPr>
        </p:nvSpPr>
        <p:spPr>
          <a:xfrm>
            <a:off x="449612" y="447879"/>
            <a:ext cx="7926744" cy="279119"/>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2.2. Vai trò mới nổi của Dịch vụ đám mây công cộng trong Big Data</a:t>
            </a:r>
            <a:endParaRPr/>
          </a:p>
        </p:txBody>
      </p:sp>
      <p:sp>
        <p:nvSpPr>
          <p:cNvPr id="1569" name="Google Shape;1569;p66"/>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Điện toán đám mây</a:t>
            </a:r>
            <a:endParaRPr/>
          </a:p>
        </p:txBody>
      </p:sp>
      <p:sp>
        <p:nvSpPr>
          <p:cNvPr id="1570" name="Google Shape;1570;p66"/>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02</a:t>
            </a:r>
            <a:endParaRPr/>
          </a:p>
        </p:txBody>
      </p:sp>
      <p:sp>
        <p:nvSpPr>
          <p:cNvPr id="1571" name="Google Shape;1571;p66"/>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Điện toán đám mây là gì?</a:t>
            </a:r>
            <a:endParaRPr/>
          </a:p>
          <a:p>
            <a:pPr indent="-182563" lvl="1" marL="360363" rtl="0" algn="l">
              <a:lnSpc>
                <a:spcPct val="138461"/>
              </a:lnSpc>
              <a:spcBef>
                <a:spcPts val="500"/>
              </a:spcBef>
              <a:spcAft>
                <a:spcPts val="0"/>
              </a:spcAft>
              <a:buClr>
                <a:srgbClr val="262626"/>
              </a:buClr>
              <a:buSzPts val="1040"/>
              <a:buChar char="•"/>
            </a:pPr>
            <a:r>
              <a:rPr lang="en-US"/>
              <a:t>Trong kiến trúc này, dữ liệu chủ yếu nằm trên các máy chủ 'ở đâu đó trên Internet' và ứng dụng chạy trên cả 'máy chủ đám mây' và trình duyệt của người dùng. -Eric Schmidt –</a:t>
            </a:r>
            <a:endParaRPr/>
          </a:p>
          <a:p>
            <a:pPr indent="0" lvl="1" marL="177800" rtl="0" algn="l">
              <a:lnSpc>
                <a:spcPct val="138461"/>
              </a:lnSpc>
              <a:spcBef>
                <a:spcPts val="500"/>
              </a:spcBef>
              <a:spcAft>
                <a:spcPts val="0"/>
              </a:spcAft>
              <a:buClr>
                <a:srgbClr val="262626"/>
              </a:buClr>
              <a:buSzPts val="1040"/>
              <a:buNone/>
            </a:pPr>
            <a:r>
              <a:t/>
            </a:r>
            <a:endParaRPr/>
          </a:p>
          <a:p>
            <a:pPr indent="-177800" lvl="0" marL="177800" rtl="0" algn="l">
              <a:lnSpc>
                <a:spcPct val="128571"/>
              </a:lnSpc>
              <a:spcBef>
                <a:spcPts val="1000"/>
              </a:spcBef>
              <a:spcAft>
                <a:spcPts val="0"/>
              </a:spcAft>
              <a:buClr>
                <a:srgbClr val="262626"/>
              </a:buClr>
              <a:buSzPts val="1400"/>
              <a:buFont typeface="Arial"/>
              <a:buChar char="•"/>
            </a:pPr>
            <a:r>
              <a:rPr lang="en-US"/>
              <a:t>Tại sao Google lại nghĩ về điều đó?</a:t>
            </a:r>
            <a:endParaRPr/>
          </a:p>
          <a:p>
            <a:pPr indent="-182563" lvl="1" marL="360363" rtl="0" algn="l">
              <a:lnSpc>
                <a:spcPct val="138461"/>
              </a:lnSpc>
              <a:spcBef>
                <a:spcPts val="500"/>
              </a:spcBef>
              <a:spcAft>
                <a:spcPts val="0"/>
              </a:spcAft>
              <a:buClr>
                <a:srgbClr val="262626"/>
              </a:buClr>
              <a:buSzPts val="1040"/>
              <a:buChar char="•"/>
            </a:pPr>
            <a:r>
              <a:rPr lang="en-US"/>
              <a:t>Một dịch vụ rất thành công để lưu giữ các ứng dụng và dữ liệu của người dùng máy tính trên web thông qua các dịch vụ web tiên tiến nhất của ngành (Google Docs, Google Notes, v.v.).</a:t>
            </a:r>
            <a:endParaRPr/>
          </a:p>
          <a:p>
            <a:pPr indent="-182563" lvl="1" marL="360363" rtl="0" algn="l">
              <a:lnSpc>
                <a:spcPct val="138461"/>
              </a:lnSpc>
              <a:spcBef>
                <a:spcPts val="500"/>
              </a:spcBef>
              <a:spcAft>
                <a:spcPts val="0"/>
              </a:spcAft>
              <a:buClr>
                <a:srgbClr val="262626"/>
              </a:buClr>
              <a:buSzPts val="1040"/>
              <a:buChar char="•"/>
            </a:pPr>
            <a:r>
              <a:rPr lang="en-US"/>
              <a:t>Thông qua đó, người ta dự đoán rằng tất cả các phần mềm sẽ tồn tại trên Internet trong tương lai.</a:t>
            </a:r>
            <a:endParaRPr/>
          </a:p>
          <a:p>
            <a:pPr indent="-182563" lvl="1" marL="360363" rtl="0" algn="l">
              <a:lnSpc>
                <a:spcPct val="138461"/>
              </a:lnSpc>
              <a:spcBef>
                <a:spcPts val="500"/>
              </a:spcBef>
              <a:spcAft>
                <a:spcPts val="0"/>
              </a:spcAft>
              <a:buClr>
                <a:srgbClr val="262626"/>
              </a:buClr>
              <a:buSzPts val="1040"/>
              <a:buChar char="•"/>
            </a:pPr>
            <a:r>
              <a:rPr lang="en-US"/>
              <a:t>Giới thiệu khái niệm “SaaS”</a:t>
            </a:r>
            <a:endParaRPr/>
          </a:p>
          <a:p>
            <a:pPr indent="-182563" lvl="1" marL="360363" rtl="0" algn="l">
              <a:lnSpc>
                <a:spcPct val="138461"/>
              </a:lnSpc>
              <a:spcBef>
                <a:spcPts val="500"/>
              </a:spcBef>
              <a:spcAft>
                <a:spcPts val="0"/>
              </a:spcAft>
              <a:buClr>
                <a:srgbClr val="262626"/>
              </a:buClr>
              <a:buSzPts val="1040"/>
              <a:buChar char="•"/>
            </a:pPr>
            <a:r>
              <a:rPr lang="en-US"/>
              <a:t>Tích lũy kinh nghiệm của Google để giải quyết khối lượng kết nối toàn cầu</a:t>
            </a:r>
            <a:endParaRPr/>
          </a:p>
          <a:p>
            <a:pPr indent="-177800" lvl="0" marL="177800" rtl="0" algn="l">
              <a:lnSpc>
                <a:spcPct val="128571"/>
              </a:lnSpc>
              <a:spcBef>
                <a:spcPts val="1000"/>
              </a:spcBef>
              <a:spcAft>
                <a:spcPts val="0"/>
              </a:spcAft>
              <a:buClr>
                <a:srgbClr val="262626"/>
              </a:buClr>
              <a:buSzPts val="1400"/>
              <a:buFont typeface="Arial"/>
              <a:buChar char="•"/>
            </a:pPr>
            <a:r>
              <a:rPr lang="en-US"/>
              <a:t>Kinh doanh hiện đại trên đám mây là điều bình thường mới.</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6" name="Shape 1576"/>
        <p:cNvGrpSpPr/>
        <p:nvPr/>
      </p:nvGrpSpPr>
      <p:grpSpPr>
        <a:xfrm>
          <a:off x="0" y="0"/>
          <a:ext cx="0" cy="0"/>
          <a:chOff x="0" y="0"/>
          <a:chExt cx="0" cy="0"/>
        </a:xfrm>
      </p:grpSpPr>
      <p:sp>
        <p:nvSpPr>
          <p:cNvPr id="1577" name="Google Shape;1577;p67"/>
          <p:cNvSpPr txBox="1"/>
          <p:nvPr>
            <p:ph idx="1" type="body"/>
          </p:nvPr>
        </p:nvSpPr>
        <p:spPr>
          <a:xfrm>
            <a:off x="449612" y="447879"/>
            <a:ext cx="7960610" cy="279119"/>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2.2. Vai trò mới nổi của Dịch vụ đám mây công cộng trong Big Data</a:t>
            </a:r>
            <a:endParaRPr/>
          </a:p>
        </p:txBody>
      </p:sp>
      <p:sp>
        <p:nvSpPr>
          <p:cNvPr id="1578" name="Google Shape;1578;p67"/>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Hạn chế của kiến trúc truyền thống</a:t>
            </a:r>
            <a:endParaRPr/>
          </a:p>
        </p:txBody>
      </p:sp>
      <p:sp>
        <p:nvSpPr>
          <p:cNvPr id="1579" name="Google Shape;1579;p67"/>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02</a:t>
            </a:r>
            <a:endParaRPr/>
          </a:p>
        </p:txBody>
      </p:sp>
      <p:sp>
        <p:nvSpPr>
          <p:cNvPr id="1580" name="Google Shape;1580;p67"/>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Điện toán tại chỗ</a:t>
            </a:r>
            <a:endParaRPr/>
          </a:p>
          <a:p>
            <a:pPr indent="-182563" lvl="1" marL="360363" rtl="0" algn="l">
              <a:lnSpc>
                <a:spcPct val="138461"/>
              </a:lnSpc>
              <a:spcBef>
                <a:spcPts val="500"/>
              </a:spcBef>
              <a:spcAft>
                <a:spcPts val="0"/>
              </a:spcAft>
              <a:buClr>
                <a:srgbClr val="262626"/>
              </a:buClr>
              <a:buSzPts val="1040"/>
              <a:buChar char="•"/>
            </a:pPr>
            <a:r>
              <a:rPr lang="en-US"/>
              <a:t>Sắp xếp thứ tự lưu trữ và tính toán</a:t>
            </a:r>
            <a:endParaRPr/>
          </a:p>
          <a:p>
            <a:pPr indent="-182563" lvl="1" marL="360363" rtl="0" algn="l">
              <a:lnSpc>
                <a:spcPct val="138461"/>
              </a:lnSpc>
              <a:spcBef>
                <a:spcPts val="500"/>
              </a:spcBef>
              <a:spcAft>
                <a:spcPts val="0"/>
              </a:spcAft>
              <a:buClr>
                <a:srgbClr val="262626"/>
              </a:buClr>
              <a:buSzPts val="1040"/>
              <a:buChar char="•"/>
            </a:pPr>
            <a:r>
              <a:rPr lang="en-US"/>
              <a:t>Hoạt động cụm không hiệu quả do nhiều người thuê</a:t>
            </a:r>
            <a:endParaRPr/>
          </a:p>
          <a:p>
            <a:pPr indent="-182563" lvl="1" marL="360363" rtl="0" algn="l">
              <a:lnSpc>
                <a:spcPct val="138461"/>
              </a:lnSpc>
              <a:spcBef>
                <a:spcPts val="500"/>
              </a:spcBef>
              <a:spcAft>
                <a:spcPts val="0"/>
              </a:spcAft>
              <a:buClr>
                <a:srgbClr val="262626"/>
              </a:buClr>
              <a:buSzPts val="1040"/>
              <a:buChar char="•"/>
            </a:pPr>
            <a:r>
              <a:rPr lang="en-US"/>
              <a:t>Phân bổ nguồn lực không hiệu quả</a:t>
            </a:r>
            <a:endParaRPr/>
          </a:p>
          <a:p>
            <a:pPr indent="-182563" lvl="1" marL="360363" rtl="0" algn="l">
              <a:lnSpc>
                <a:spcPct val="138461"/>
              </a:lnSpc>
              <a:spcBef>
                <a:spcPts val="500"/>
              </a:spcBef>
              <a:spcAft>
                <a:spcPts val="0"/>
              </a:spcAft>
              <a:buClr>
                <a:srgbClr val="262626"/>
              </a:buClr>
              <a:buSzPts val="1040"/>
              <a:buChar char="•"/>
            </a:pPr>
            <a:r>
              <a:rPr lang="en-US"/>
              <a:t>Không thể hỗ trợ tự động mở rộng quy mô theo tải</a:t>
            </a:r>
            <a:endParaRPr/>
          </a:p>
          <a:p>
            <a:pPr indent="-182563" lvl="1" marL="360363" rtl="0" algn="l">
              <a:lnSpc>
                <a:spcPct val="138461"/>
              </a:lnSpc>
              <a:spcBef>
                <a:spcPts val="500"/>
              </a:spcBef>
              <a:spcAft>
                <a:spcPts val="0"/>
              </a:spcAft>
              <a:buClr>
                <a:srgbClr val="262626"/>
              </a:buClr>
              <a:buSzPts val="1040"/>
              <a:buChar char="•"/>
            </a:pPr>
            <a:r>
              <a:rPr lang="en-US"/>
              <a:t>Bảo mật cụm dữ liệu vật lý</a:t>
            </a:r>
            <a:endParaRPr/>
          </a:p>
        </p:txBody>
      </p:sp>
      <p:pic>
        <p:nvPicPr>
          <p:cNvPr id="1581" name="Google Shape;1581;p67"/>
          <p:cNvPicPr preferRelativeResize="0"/>
          <p:nvPr/>
        </p:nvPicPr>
        <p:blipFill rotWithShape="1">
          <a:blip r:embed="rId3">
            <a:alphaModFix/>
          </a:blip>
          <a:srcRect b="0" l="0" r="0" t="0"/>
          <a:stretch/>
        </p:blipFill>
        <p:spPr>
          <a:xfrm>
            <a:off x="4591050" y="2812863"/>
            <a:ext cx="4693874" cy="3460938"/>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6" name="Shape 1586"/>
        <p:cNvGrpSpPr/>
        <p:nvPr/>
      </p:nvGrpSpPr>
      <p:grpSpPr>
        <a:xfrm>
          <a:off x="0" y="0"/>
          <a:ext cx="0" cy="0"/>
          <a:chOff x="0" y="0"/>
          <a:chExt cx="0" cy="0"/>
        </a:xfrm>
      </p:grpSpPr>
      <p:sp>
        <p:nvSpPr>
          <p:cNvPr id="1587" name="Google Shape;1587;p68"/>
          <p:cNvSpPr txBox="1"/>
          <p:nvPr>
            <p:ph idx="1" type="body"/>
          </p:nvPr>
        </p:nvSpPr>
        <p:spPr>
          <a:xfrm>
            <a:off x="449611" y="447880"/>
            <a:ext cx="7971899" cy="246943"/>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2.2. Vai trò mới nổi của Dịch vụ đám mây công cộng trong Big Data</a:t>
            </a:r>
            <a:endParaRPr/>
          </a:p>
        </p:txBody>
      </p:sp>
      <p:sp>
        <p:nvSpPr>
          <p:cNvPr id="1588" name="Google Shape;1588;p68"/>
          <p:cNvSpPr txBox="1"/>
          <p:nvPr>
            <p:ph idx="2" type="body"/>
          </p:nvPr>
        </p:nvSpPr>
        <p:spPr>
          <a:xfrm>
            <a:off x="535871" y="1376295"/>
            <a:ext cx="9127417"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2800"/>
              <a:buNone/>
            </a:pPr>
            <a:r>
              <a:rPr lang="en-US" sz="2800"/>
              <a:t>Các khía cạnh chính của Đám mây công cộng</a:t>
            </a:r>
            <a:endParaRPr sz="2800"/>
          </a:p>
        </p:txBody>
      </p:sp>
      <p:sp>
        <p:nvSpPr>
          <p:cNvPr id="1589" name="Google Shape;1589;p68"/>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02</a:t>
            </a:r>
            <a:endParaRPr/>
          </a:p>
        </p:txBody>
      </p:sp>
      <p:sp>
        <p:nvSpPr>
          <p:cNvPr id="1590" name="Google Shape;1590;p68"/>
          <p:cNvSpPr txBox="1"/>
          <p:nvPr>
            <p:ph idx="4" type="body"/>
          </p:nvPr>
        </p:nvSpPr>
        <p:spPr>
          <a:xfrm>
            <a:off x="535872" y="2226568"/>
            <a:ext cx="46584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Có khả năng hỗ trợ tự động mở rộng quy mô theo tải</a:t>
            </a:r>
            <a:endParaRPr/>
          </a:p>
          <a:p>
            <a:pPr indent="-177800" lvl="0" marL="177800" rtl="0" algn="l">
              <a:lnSpc>
                <a:spcPct val="128571"/>
              </a:lnSpc>
              <a:spcBef>
                <a:spcPts val="1000"/>
              </a:spcBef>
              <a:spcAft>
                <a:spcPts val="0"/>
              </a:spcAft>
              <a:buClr>
                <a:srgbClr val="262626"/>
              </a:buClr>
              <a:buSzPts val="1400"/>
              <a:buFont typeface="Arial"/>
              <a:buChar char="•"/>
            </a:pPr>
            <a:r>
              <a:rPr lang="en-US"/>
              <a:t>Mạng tốc độ cao cho phép tách biệt lưu trữ khỏi tài nguyên máy tính</a:t>
            </a:r>
            <a:endParaRPr/>
          </a:p>
          <a:p>
            <a:pPr indent="-182563" lvl="1" marL="360363" rtl="0" algn="l">
              <a:lnSpc>
                <a:spcPct val="138461"/>
              </a:lnSpc>
              <a:spcBef>
                <a:spcPts val="500"/>
              </a:spcBef>
              <a:spcAft>
                <a:spcPts val="0"/>
              </a:spcAft>
              <a:buClr>
                <a:srgbClr val="262626"/>
              </a:buClr>
              <a:buSzPts val="1040"/>
              <a:buChar char="•"/>
            </a:pPr>
            <a:r>
              <a:rPr lang="en-US"/>
              <a:t>Có thể mở rộng quy mô riêng cho từng yêu cầu</a:t>
            </a:r>
            <a:endParaRPr/>
          </a:p>
          <a:p>
            <a:pPr indent="-177800" lvl="0" marL="177800" rtl="0" algn="l">
              <a:lnSpc>
                <a:spcPct val="128571"/>
              </a:lnSpc>
              <a:spcBef>
                <a:spcPts val="1000"/>
              </a:spcBef>
              <a:spcAft>
                <a:spcPts val="0"/>
              </a:spcAft>
              <a:buClr>
                <a:srgbClr val="262626"/>
              </a:buClr>
              <a:buSzPts val="1400"/>
              <a:buFont typeface="Arial"/>
              <a:buChar char="•"/>
            </a:pPr>
            <a:r>
              <a:rPr lang="en-US"/>
              <a:t>Cửa hàng đối tượng (S3, ADLS) cung cấp một phương pháp hữu ích để lưu trữ và xử lý các loại dữ liệu khác nhau</a:t>
            </a:r>
            <a:endParaRPr/>
          </a:p>
          <a:p>
            <a:pPr indent="-177800" lvl="0" marL="177800" rtl="0" algn="l">
              <a:lnSpc>
                <a:spcPct val="128571"/>
              </a:lnSpc>
              <a:spcBef>
                <a:spcPts val="1000"/>
              </a:spcBef>
              <a:spcAft>
                <a:spcPts val="0"/>
              </a:spcAft>
              <a:buClr>
                <a:srgbClr val="262626"/>
              </a:buClr>
              <a:buSzPts val="1400"/>
              <a:buFont typeface="Arial"/>
              <a:buChar char="•"/>
            </a:pPr>
            <a:r>
              <a:rPr lang="en-US"/>
              <a:t>Công nghệ thùng chứa</a:t>
            </a:r>
            <a:endParaRPr/>
          </a:p>
          <a:p>
            <a:pPr indent="-177800" lvl="0" marL="177800" rtl="0" algn="l">
              <a:lnSpc>
                <a:spcPct val="128571"/>
              </a:lnSpc>
              <a:spcBef>
                <a:spcPts val="1000"/>
              </a:spcBef>
              <a:spcAft>
                <a:spcPts val="0"/>
              </a:spcAft>
              <a:buClr>
                <a:srgbClr val="262626"/>
              </a:buClr>
              <a:buSzPts val="1400"/>
              <a:buFont typeface="Arial"/>
              <a:buChar char="•"/>
            </a:pPr>
            <a:r>
              <a:rPr lang="en-US"/>
              <a:t>Cải tiến bảo mật đáng tin cậy cho các cụm dữ liệu</a:t>
            </a:r>
            <a:endParaRPr/>
          </a:p>
        </p:txBody>
      </p:sp>
      <p:grpSp>
        <p:nvGrpSpPr>
          <p:cNvPr id="1591" name="Google Shape;1591;p68"/>
          <p:cNvGrpSpPr/>
          <p:nvPr/>
        </p:nvGrpSpPr>
        <p:grpSpPr>
          <a:xfrm>
            <a:off x="5287618" y="2551543"/>
            <a:ext cx="3999561" cy="3231419"/>
            <a:chOff x="5287618" y="2551543"/>
            <a:chExt cx="3999561" cy="3231419"/>
          </a:xfrm>
        </p:grpSpPr>
        <p:grpSp>
          <p:nvGrpSpPr>
            <p:cNvPr id="1592" name="Google Shape;1592;p68"/>
            <p:cNvGrpSpPr/>
            <p:nvPr/>
          </p:nvGrpSpPr>
          <p:grpSpPr>
            <a:xfrm>
              <a:off x="5814638" y="2837442"/>
              <a:ext cx="2945520" cy="2945520"/>
              <a:chOff x="6057900" y="2903220"/>
              <a:chExt cx="2945520" cy="2945520"/>
            </a:xfrm>
          </p:grpSpPr>
          <p:grpSp>
            <p:nvGrpSpPr>
              <p:cNvPr id="1593" name="Google Shape;1593;p68"/>
              <p:cNvGrpSpPr/>
              <p:nvPr/>
            </p:nvGrpSpPr>
            <p:grpSpPr>
              <a:xfrm>
                <a:off x="6477942" y="3671989"/>
                <a:ext cx="2105436" cy="1407983"/>
                <a:chOff x="6718572" y="3300772"/>
                <a:chExt cx="2105436" cy="1407983"/>
              </a:xfrm>
            </p:grpSpPr>
            <p:pic>
              <p:nvPicPr>
                <p:cNvPr id="1594" name="Google Shape;1594;p68"/>
                <p:cNvPicPr preferRelativeResize="0"/>
                <p:nvPr/>
              </p:nvPicPr>
              <p:blipFill rotWithShape="1">
                <a:blip r:embed="rId3">
                  <a:alphaModFix/>
                </a:blip>
                <a:srcRect b="0" l="0" r="0" t="0"/>
                <a:stretch/>
              </p:blipFill>
              <p:spPr>
                <a:xfrm>
                  <a:off x="6718572" y="3300772"/>
                  <a:ext cx="2105436" cy="1407983"/>
                </a:xfrm>
                <a:prstGeom prst="rect">
                  <a:avLst/>
                </a:prstGeom>
                <a:noFill/>
                <a:ln>
                  <a:noFill/>
                </a:ln>
              </p:spPr>
            </p:pic>
            <p:sp>
              <p:nvSpPr>
                <p:cNvPr id="1595" name="Google Shape;1595;p68"/>
                <p:cNvSpPr/>
                <p:nvPr/>
              </p:nvSpPr>
              <p:spPr>
                <a:xfrm>
                  <a:off x="7160581" y="3835487"/>
                  <a:ext cx="1221419"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Đám mây</a:t>
                  </a:r>
                  <a:endParaRPr sz="1600">
                    <a:solidFill>
                      <a:schemeClr val="lt1"/>
                    </a:solidFill>
                    <a:latin typeface="Arial"/>
                    <a:ea typeface="Arial"/>
                    <a:cs typeface="Arial"/>
                    <a:sym typeface="Arial"/>
                  </a:endParaRPr>
                </a:p>
              </p:txBody>
            </p:sp>
          </p:grpSp>
          <p:sp>
            <p:nvSpPr>
              <p:cNvPr id="1596" name="Google Shape;1596;p68"/>
              <p:cNvSpPr/>
              <p:nvPr/>
            </p:nvSpPr>
            <p:spPr>
              <a:xfrm>
                <a:off x="6057900" y="2903220"/>
                <a:ext cx="2945520" cy="2945520"/>
              </a:xfrm>
              <a:prstGeom prst="ellipse">
                <a:avLst/>
              </a:prstGeom>
              <a:noFill/>
              <a:ln cap="flat" cmpd="sng" w="57150">
                <a:solidFill>
                  <a:srgbClr val="66A1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597" name="Google Shape;1597;p68"/>
            <p:cNvGrpSpPr/>
            <p:nvPr/>
          </p:nvGrpSpPr>
          <p:grpSpPr>
            <a:xfrm>
              <a:off x="5287618" y="2551543"/>
              <a:ext cx="3999561" cy="3118512"/>
              <a:chOff x="5287618" y="2551543"/>
              <a:chExt cx="3999561" cy="3118512"/>
            </a:xfrm>
          </p:grpSpPr>
          <p:sp>
            <p:nvSpPr>
              <p:cNvPr id="1598" name="Google Shape;1598;p68"/>
              <p:cNvSpPr/>
              <p:nvPr/>
            </p:nvSpPr>
            <p:spPr>
              <a:xfrm>
                <a:off x="6752419" y="2551543"/>
                <a:ext cx="1069959" cy="669182"/>
              </a:xfrm>
              <a:prstGeom prst="roundRect">
                <a:avLst>
                  <a:gd fmla="val 38592"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1F45BC"/>
                    </a:solidFill>
                    <a:latin typeface="Arial"/>
                    <a:ea typeface="Arial"/>
                    <a:cs typeface="Arial"/>
                    <a:sym typeface="Arial"/>
                  </a:rPr>
                  <a:t>Dịch vụ tự phục vụ theo nhu cầu</a:t>
                </a:r>
                <a:endParaRPr sz="1050">
                  <a:solidFill>
                    <a:srgbClr val="1F45BC"/>
                  </a:solidFill>
                  <a:latin typeface="Arial"/>
                  <a:ea typeface="Arial"/>
                  <a:cs typeface="Arial"/>
                  <a:sym typeface="Arial"/>
                </a:endParaRPr>
              </a:p>
            </p:txBody>
          </p:sp>
          <p:grpSp>
            <p:nvGrpSpPr>
              <p:cNvPr id="1599" name="Google Shape;1599;p68"/>
              <p:cNvGrpSpPr/>
              <p:nvPr/>
            </p:nvGrpSpPr>
            <p:grpSpPr>
              <a:xfrm>
                <a:off x="5799025" y="5000873"/>
                <a:ext cx="2976747" cy="669182"/>
                <a:chOff x="5758782" y="5000873"/>
                <a:chExt cx="2976747" cy="669182"/>
              </a:xfrm>
            </p:grpSpPr>
            <p:sp>
              <p:nvSpPr>
                <p:cNvPr id="1600" name="Google Shape;1600;p68"/>
                <p:cNvSpPr/>
                <p:nvPr/>
              </p:nvSpPr>
              <p:spPr>
                <a:xfrm>
                  <a:off x="7665570" y="5000873"/>
                  <a:ext cx="1069959" cy="669182"/>
                </a:xfrm>
                <a:prstGeom prst="roundRect">
                  <a:avLst>
                    <a:gd fmla="val 38592"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1F45BC"/>
                      </a:solidFill>
                      <a:latin typeface="Arial"/>
                      <a:ea typeface="Arial"/>
                      <a:cs typeface="Arial"/>
                      <a:sym typeface="Arial"/>
                    </a:rPr>
                    <a:t>Nguồn tổng hợp</a:t>
                  </a:r>
                  <a:endParaRPr sz="1050">
                    <a:solidFill>
                      <a:srgbClr val="1F45BC"/>
                    </a:solidFill>
                    <a:latin typeface="Arial"/>
                    <a:ea typeface="Arial"/>
                    <a:cs typeface="Arial"/>
                    <a:sym typeface="Arial"/>
                  </a:endParaRPr>
                </a:p>
              </p:txBody>
            </p:sp>
            <p:sp>
              <p:nvSpPr>
                <p:cNvPr id="1601" name="Google Shape;1601;p68"/>
                <p:cNvSpPr/>
                <p:nvPr/>
              </p:nvSpPr>
              <p:spPr>
                <a:xfrm>
                  <a:off x="5758782" y="5000873"/>
                  <a:ext cx="1069959" cy="669182"/>
                </a:xfrm>
                <a:prstGeom prst="roundRect">
                  <a:avLst>
                    <a:gd fmla="val 38592"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1F45BC"/>
                      </a:solidFill>
                      <a:latin typeface="Arial"/>
                      <a:ea typeface="Arial"/>
                      <a:cs typeface="Arial"/>
                      <a:sym typeface="Arial"/>
                    </a:rPr>
                    <a:t>Tính đàn hồi nhanh</a:t>
                  </a:r>
                  <a:endParaRPr sz="1050">
                    <a:solidFill>
                      <a:srgbClr val="1F45BC"/>
                    </a:solidFill>
                    <a:latin typeface="Arial"/>
                    <a:ea typeface="Arial"/>
                    <a:cs typeface="Arial"/>
                    <a:sym typeface="Arial"/>
                  </a:endParaRPr>
                </a:p>
              </p:txBody>
            </p:sp>
          </p:grpSp>
          <p:grpSp>
            <p:nvGrpSpPr>
              <p:cNvPr id="1602" name="Google Shape;1602;p68"/>
              <p:cNvGrpSpPr/>
              <p:nvPr/>
            </p:nvGrpSpPr>
            <p:grpSpPr>
              <a:xfrm>
                <a:off x="5287618" y="3457918"/>
                <a:ext cx="3999561" cy="669182"/>
                <a:chOff x="5287618" y="3457918"/>
                <a:chExt cx="3999561" cy="669182"/>
              </a:xfrm>
            </p:grpSpPr>
            <p:sp>
              <p:nvSpPr>
                <p:cNvPr id="1603" name="Google Shape;1603;p68"/>
                <p:cNvSpPr/>
                <p:nvPr/>
              </p:nvSpPr>
              <p:spPr>
                <a:xfrm>
                  <a:off x="8217220" y="3457918"/>
                  <a:ext cx="1069959" cy="669182"/>
                </a:xfrm>
                <a:prstGeom prst="roundRect">
                  <a:avLst>
                    <a:gd fmla="val 38592"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1F45BC"/>
                      </a:solidFill>
                      <a:latin typeface="Arial"/>
                      <a:ea typeface="Arial"/>
                      <a:cs typeface="Arial"/>
                      <a:sym typeface="Arial"/>
                    </a:rPr>
                    <a:t>Truy cập mạng rộng rãi</a:t>
                  </a:r>
                  <a:endParaRPr sz="1050">
                    <a:solidFill>
                      <a:srgbClr val="1F45BC"/>
                    </a:solidFill>
                    <a:latin typeface="Arial"/>
                    <a:ea typeface="Arial"/>
                    <a:cs typeface="Arial"/>
                    <a:sym typeface="Arial"/>
                  </a:endParaRPr>
                </a:p>
              </p:txBody>
            </p:sp>
            <p:sp>
              <p:nvSpPr>
                <p:cNvPr id="1604" name="Google Shape;1604;p68"/>
                <p:cNvSpPr/>
                <p:nvPr/>
              </p:nvSpPr>
              <p:spPr>
                <a:xfrm>
                  <a:off x="5287618" y="3457918"/>
                  <a:ext cx="1069959" cy="669182"/>
                </a:xfrm>
                <a:prstGeom prst="roundRect">
                  <a:avLst>
                    <a:gd fmla="val 38592"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1F45BC"/>
                      </a:solidFill>
                      <a:latin typeface="Arial"/>
                      <a:ea typeface="Arial"/>
                      <a:cs typeface="Arial"/>
                      <a:sym typeface="Arial"/>
                    </a:rPr>
                    <a:t>Dịch vụ đo lường</a:t>
                  </a:r>
                  <a:endParaRPr sz="1050">
                    <a:solidFill>
                      <a:srgbClr val="1F45BC"/>
                    </a:solidFill>
                    <a:latin typeface="Arial"/>
                    <a:ea typeface="Arial"/>
                    <a:cs typeface="Arial"/>
                    <a:sym typeface="Arial"/>
                  </a:endParaRPr>
                </a:p>
              </p:txBody>
            </p:sp>
          </p:grpSp>
        </p:grpSp>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9" name="Shape 1609"/>
        <p:cNvGrpSpPr/>
        <p:nvPr/>
      </p:nvGrpSpPr>
      <p:grpSpPr>
        <a:xfrm>
          <a:off x="0" y="0"/>
          <a:ext cx="0" cy="0"/>
          <a:chOff x="0" y="0"/>
          <a:chExt cx="0" cy="0"/>
        </a:xfrm>
      </p:grpSpPr>
      <p:sp>
        <p:nvSpPr>
          <p:cNvPr id="1610" name="Google Shape;1610;p69"/>
          <p:cNvSpPr txBox="1"/>
          <p:nvPr>
            <p:ph idx="1" type="body"/>
          </p:nvPr>
        </p:nvSpPr>
        <p:spPr>
          <a:xfrm>
            <a:off x="449612" y="447879"/>
            <a:ext cx="7938032" cy="279119"/>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2.2. Vai trò mới nổi của Dịch vụ đám mây công cộng trong Big Data</a:t>
            </a:r>
            <a:endParaRPr/>
          </a:p>
        </p:txBody>
      </p:sp>
      <p:sp>
        <p:nvSpPr>
          <p:cNvPr id="1611" name="Google Shape;1611;p69"/>
          <p:cNvSpPr txBox="1"/>
          <p:nvPr>
            <p:ph idx="2" type="body"/>
          </p:nvPr>
        </p:nvSpPr>
        <p:spPr>
          <a:xfrm>
            <a:off x="231422" y="1534341"/>
            <a:ext cx="967457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2600"/>
              <a:buNone/>
            </a:pPr>
            <a:r>
              <a:rPr lang="en-US" sz="2600"/>
              <a:t>Chiến lược đám mây doanh nghiệp trên toàn thế giới</a:t>
            </a:r>
            <a:endParaRPr sz="2600"/>
          </a:p>
        </p:txBody>
      </p:sp>
      <p:sp>
        <p:nvSpPr>
          <p:cNvPr id="1612" name="Google Shape;1612;p69"/>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02</a:t>
            </a:r>
            <a:endParaRPr/>
          </a:p>
        </p:txBody>
      </p:sp>
      <p:pic>
        <p:nvPicPr>
          <p:cNvPr id="1613" name="Google Shape;1613;p69"/>
          <p:cNvPicPr preferRelativeResize="0"/>
          <p:nvPr/>
        </p:nvPicPr>
        <p:blipFill rotWithShape="1">
          <a:blip r:embed="rId3">
            <a:alphaModFix/>
          </a:blip>
          <a:srcRect b="0" l="0" r="0" t="0"/>
          <a:stretch/>
        </p:blipFill>
        <p:spPr>
          <a:xfrm>
            <a:off x="1396491" y="2548624"/>
            <a:ext cx="7227688" cy="3504179"/>
          </a:xfrm>
          <a:prstGeom prst="rect">
            <a:avLst/>
          </a:prstGeom>
          <a:noFill/>
          <a:ln>
            <a:noFill/>
          </a:ln>
        </p:spPr>
      </p:pic>
      <p:sp>
        <p:nvSpPr>
          <p:cNvPr id="1614" name="Google Shape;1614;p69"/>
          <p:cNvSpPr txBox="1"/>
          <p:nvPr/>
        </p:nvSpPr>
        <p:spPr>
          <a:xfrm>
            <a:off x="7446937" y="2564122"/>
            <a:ext cx="1766806" cy="29238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rgbClr val="0070C0"/>
                </a:solidFill>
                <a:latin typeface="Arial"/>
                <a:ea typeface="Arial"/>
                <a:cs typeface="Arial"/>
                <a:sym typeface="Arial"/>
              </a:rPr>
              <a:t>Không có kế hoạch</a:t>
            </a:r>
            <a:endParaRPr sz="1300">
              <a:solidFill>
                <a:srgbClr val="0070C0"/>
              </a:solidFill>
              <a:latin typeface="Arial"/>
              <a:ea typeface="Arial"/>
              <a:cs typeface="Arial"/>
              <a:sym typeface="Arial"/>
            </a:endParaRPr>
          </a:p>
        </p:txBody>
      </p:sp>
      <p:sp>
        <p:nvSpPr>
          <p:cNvPr id="1615" name="Google Shape;1615;p69"/>
          <p:cNvSpPr txBox="1"/>
          <p:nvPr/>
        </p:nvSpPr>
        <p:spPr>
          <a:xfrm>
            <a:off x="7446937" y="2879757"/>
            <a:ext cx="1766806" cy="29238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rgbClr val="0070C0"/>
                </a:solidFill>
                <a:latin typeface="Arial"/>
                <a:ea typeface="Arial"/>
                <a:cs typeface="Arial"/>
                <a:sym typeface="Arial"/>
              </a:rPr>
              <a:t>Riêng tư</a:t>
            </a:r>
            <a:endParaRPr sz="1300">
              <a:solidFill>
                <a:srgbClr val="0070C0"/>
              </a:solidFill>
              <a:latin typeface="Arial"/>
              <a:ea typeface="Arial"/>
              <a:cs typeface="Arial"/>
              <a:sym typeface="Arial"/>
            </a:endParaRPr>
          </a:p>
        </p:txBody>
      </p:sp>
      <p:sp>
        <p:nvSpPr>
          <p:cNvPr id="1616" name="Google Shape;1616;p69"/>
          <p:cNvSpPr txBox="1"/>
          <p:nvPr/>
        </p:nvSpPr>
        <p:spPr>
          <a:xfrm>
            <a:off x="7446937" y="3195392"/>
            <a:ext cx="1766806" cy="29238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rgbClr val="0070C0"/>
                </a:solidFill>
                <a:latin typeface="Arial"/>
                <a:ea typeface="Arial"/>
                <a:cs typeface="Arial"/>
                <a:sym typeface="Arial"/>
              </a:rPr>
              <a:t>Single public</a:t>
            </a:r>
            <a:endParaRPr/>
          </a:p>
        </p:txBody>
      </p:sp>
      <p:sp>
        <p:nvSpPr>
          <p:cNvPr id="1617" name="Google Shape;1617;p69"/>
          <p:cNvSpPr txBox="1"/>
          <p:nvPr/>
        </p:nvSpPr>
        <p:spPr>
          <a:xfrm>
            <a:off x="7446937" y="3541274"/>
            <a:ext cx="1766806" cy="29238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rgbClr val="0070C0"/>
                </a:solidFill>
                <a:latin typeface="Arial"/>
                <a:ea typeface="Arial"/>
                <a:cs typeface="Arial"/>
                <a:sym typeface="Arial"/>
              </a:rPr>
              <a:t>Đa riêng tư</a:t>
            </a:r>
            <a:endParaRPr sz="1300">
              <a:solidFill>
                <a:srgbClr val="0070C0"/>
              </a:solidFill>
              <a:latin typeface="Arial"/>
              <a:ea typeface="Arial"/>
              <a:cs typeface="Arial"/>
              <a:sym typeface="Arial"/>
            </a:endParaRPr>
          </a:p>
        </p:txBody>
      </p:sp>
      <p:sp>
        <p:nvSpPr>
          <p:cNvPr id="1618" name="Google Shape;1618;p69"/>
          <p:cNvSpPr txBox="1"/>
          <p:nvPr/>
        </p:nvSpPr>
        <p:spPr>
          <a:xfrm>
            <a:off x="7446937" y="3887156"/>
            <a:ext cx="1766806" cy="29238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rgbClr val="0070C0"/>
                </a:solidFill>
                <a:latin typeface="Arial"/>
                <a:ea typeface="Arial"/>
                <a:cs typeface="Arial"/>
                <a:sym typeface="Arial"/>
              </a:rPr>
              <a:t>Đa công cộng</a:t>
            </a:r>
            <a:endParaRPr sz="1300">
              <a:solidFill>
                <a:srgbClr val="0070C0"/>
              </a:solidFill>
              <a:latin typeface="Arial"/>
              <a:ea typeface="Arial"/>
              <a:cs typeface="Arial"/>
              <a:sym typeface="Arial"/>
            </a:endParaRPr>
          </a:p>
        </p:txBody>
      </p:sp>
      <p:sp>
        <p:nvSpPr>
          <p:cNvPr id="1619" name="Google Shape;1619;p69"/>
          <p:cNvSpPr txBox="1"/>
          <p:nvPr/>
        </p:nvSpPr>
        <p:spPr>
          <a:xfrm>
            <a:off x="7446937" y="4207975"/>
            <a:ext cx="1766806" cy="29238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rgbClr val="0070C0"/>
                </a:solidFill>
                <a:latin typeface="Arial"/>
                <a:ea typeface="Arial"/>
                <a:cs typeface="Arial"/>
                <a:sym typeface="Arial"/>
              </a:rPr>
              <a:t>Đám mây lai</a:t>
            </a:r>
            <a:endParaRPr sz="1300">
              <a:solidFill>
                <a:srgbClr val="0070C0"/>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4" name="Shape 1624"/>
        <p:cNvGrpSpPr/>
        <p:nvPr/>
      </p:nvGrpSpPr>
      <p:grpSpPr>
        <a:xfrm>
          <a:off x="0" y="0"/>
          <a:ext cx="0" cy="0"/>
          <a:chOff x="0" y="0"/>
          <a:chExt cx="0" cy="0"/>
        </a:xfrm>
      </p:grpSpPr>
      <p:sp>
        <p:nvSpPr>
          <p:cNvPr id="1625" name="Google Shape;1625;p70"/>
          <p:cNvSpPr txBox="1"/>
          <p:nvPr>
            <p:ph idx="1" type="body"/>
          </p:nvPr>
        </p:nvSpPr>
        <p:spPr>
          <a:xfrm>
            <a:off x="449612" y="447880"/>
            <a:ext cx="7926744" cy="273424"/>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2.2. Vai trò mới nổi của Dịch vụ đám mây công cộng trong Big Data</a:t>
            </a:r>
            <a:endParaRPr/>
          </a:p>
        </p:txBody>
      </p:sp>
      <p:sp>
        <p:nvSpPr>
          <p:cNvPr id="1626" name="Google Shape;1626;p70"/>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Sự phát triển của Kiến trúc (1/2)</a:t>
            </a:r>
            <a:endParaRPr/>
          </a:p>
        </p:txBody>
      </p:sp>
      <p:sp>
        <p:nvSpPr>
          <p:cNvPr id="1627" name="Google Shape;1627;p70"/>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02</a:t>
            </a:r>
            <a:endParaRPr/>
          </a:p>
        </p:txBody>
      </p:sp>
      <p:sp>
        <p:nvSpPr>
          <p:cNvPr id="1628" name="Google Shape;1628;p70"/>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Nhiều đám mây công cộng</a:t>
            </a:r>
            <a:endParaRPr/>
          </a:p>
          <a:p>
            <a:pPr indent="-182563" lvl="1" marL="360363" rtl="0" algn="l">
              <a:lnSpc>
                <a:spcPct val="138461"/>
              </a:lnSpc>
              <a:spcBef>
                <a:spcPts val="500"/>
              </a:spcBef>
              <a:spcAft>
                <a:spcPts val="0"/>
              </a:spcAft>
              <a:buClr>
                <a:srgbClr val="262626"/>
              </a:buClr>
              <a:buSzPts val="1040"/>
              <a:buChar char="•"/>
            </a:pPr>
            <a:r>
              <a:rPr lang="en-US"/>
              <a:t>Nhiều đám mây đề cập đến việc triển khai hai hoặc nhiều đám mây cùng loại được cung cấp bởi các nhà cung cấp khác nhau.</a:t>
            </a:r>
            <a:endParaRPr/>
          </a:p>
          <a:p>
            <a:pPr indent="-177800" lvl="0" marL="177800" rtl="0" algn="l">
              <a:lnSpc>
                <a:spcPct val="128571"/>
              </a:lnSpc>
              <a:spcBef>
                <a:spcPts val="1000"/>
              </a:spcBef>
              <a:spcAft>
                <a:spcPts val="0"/>
              </a:spcAft>
              <a:buClr>
                <a:srgbClr val="262626"/>
              </a:buClr>
              <a:buSzPts val="1400"/>
              <a:buFont typeface="Arial"/>
              <a:buChar char="•"/>
            </a:pPr>
            <a:r>
              <a:rPr lang="en-US"/>
              <a:t>Đám mây riêng</a:t>
            </a:r>
            <a:endParaRPr/>
          </a:p>
          <a:p>
            <a:pPr indent="-182563" lvl="1" marL="360363" rtl="0" algn="l">
              <a:lnSpc>
                <a:spcPct val="138461"/>
              </a:lnSpc>
              <a:spcBef>
                <a:spcPts val="500"/>
              </a:spcBef>
              <a:spcAft>
                <a:spcPts val="0"/>
              </a:spcAft>
              <a:buClr>
                <a:srgbClr val="262626"/>
              </a:buClr>
              <a:buSzPts val="1040"/>
              <a:buChar char="•"/>
            </a:pPr>
            <a:r>
              <a:rPr lang="en-US"/>
              <a:t>Đám mây riêng là môi trường đám mây dành riêng cho người dùng cuối, thường nằm trong tường lửa của người dùng.</a:t>
            </a:r>
            <a:endParaRPr/>
          </a:p>
          <a:p>
            <a:pPr indent="-177800" lvl="0" marL="177800" rtl="0" algn="l">
              <a:lnSpc>
                <a:spcPct val="128571"/>
              </a:lnSpc>
              <a:spcBef>
                <a:spcPts val="1000"/>
              </a:spcBef>
              <a:spcAft>
                <a:spcPts val="0"/>
              </a:spcAft>
              <a:buClr>
                <a:srgbClr val="262626"/>
              </a:buClr>
              <a:buSzPts val="1400"/>
              <a:buFont typeface="Arial"/>
              <a:buChar char="•"/>
            </a:pPr>
            <a:r>
              <a:rPr lang="en-US"/>
              <a:t>Đám mây kết hợp</a:t>
            </a:r>
            <a:endParaRPr/>
          </a:p>
          <a:p>
            <a:pPr indent="-182563" lvl="1" marL="360363" rtl="0" algn="l">
              <a:lnSpc>
                <a:spcPct val="138461"/>
              </a:lnSpc>
              <a:spcBef>
                <a:spcPts val="500"/>
              </a:spcBef>
              <a:spcAft>
                <a:spcPts val="0"/>
              </a:spcAft>
              <a:buClr>
                <a:srgbClr val="262626"/>
              </a:buClr>
              <a:buSzPts val="1040"/>
              <a:buChar char="•"/>
            </a:pPr>
            <a:r>
              <a:rPr lang="en-US"/>
              <a:t>Đám mây kết hợp tích hợp một số mức độ tính di động, điều phối và quản lý khối lượng công việc trên hai hoặc nhiều môi trường (công khai và riêng tư)</a:t>
            </a:r>
            <a:endParaRPr/>
          </a:p>
          <a:p>
            <a:pPr indent="-182563" lvl="1" marL="360363" rtl="0" algn="l">
              <a:lnSpc>
                <a:spcPct val="138461"/>
              </a:lnSpc>
              <a:spcBef>
                <a:spcPts val="500"/>
              </a:spcBef>
              <a:spcAft>
                <a:spcPts val="0"/>
              </a:spcAft>
              <a:buClr>
                <a:srgbClr val="262626"/>
              </a:buClr>
              <a:buSzPts val="1040"/>
              <a:buChar char="•"/>
            </a:pPr>
            <a:r>
              <a:rPr lang="en-US"/>
              <a:t>Nhiều người thuê, container hóa</a:t>
            </a:r>
            <a:endParaRPr/>
          </a:p>
        </p:txBody>
      </p:sp>
      <p:grpSp>
        <p:nvGrpSpPr>
          <p:cNvPr id="1629" name="Google Shape;1629;p70"/>
          <p:cNvGrpSpPr/>
          <p:nvPr/>
        </p:nvGrpSpPr>
        <p:grpSpPr>
          <a:xfrm>
            <a:off x="3447420" y="5094389"/>
            <a:ext cx="6020582" cy="1309252"/>
            <a:chOff x="2303519" y="4588984"/>
            <a:chExt cx="6020582" cy="1652679"/>
          </a:xfrm>
        </p:grpSpPr>
        <p:grpSp>
          <p:nvGrpSpPr>
            <p:cNvPr id="1630" name="Google Shape;1630;p70"/>
            <p:cNvGrpSpPr/>
            <p:nvPr/>
          </p:nvGrpSpPr>
          <p:grpSpPr>
            <a:xfrm>
              <a:off x="2303519" y="4588984"/>
              <a:ext cx="2645597" cy="1652679"/>
              <a:chOff x="2303519" y="4588984"/>
              <a:chExt cx="2645597" cy="1652679"/>
            </a:xfrm>
          </p:grpSpPr>
          <p:sp>
            <p:nvSpPr>
              <p:cNvPr id="1631" name="Google Shape;1631;p70"/>
              <p:cNvSpPr/>
              <p:nvPr/>
            </p:nvSpPr>
            <p:spPr>
              <a:xfrm>
                <a:off x="3229414" y="4588984"/>
                <a:ext cx="585417"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1F45BC"/>
                    </a:solidFill>
                    <a:latin typeface="Arial"/>
                    <a:ea typeface="Arial"/>
                    <a:cs typeface="Arial"/>
                    <a:sym typeface="Arial"/>
                  </a:rPr>
                  <a:t>Tại chỗ</a:t>
                </a:r>
                <a:endParaRPr sz="1000">
                  <a:solidFill>
                    <a:schemeClr val="dk1"/>
                  </a:solidFill>
                  <a:latin typeface="Arial"/>
                  <a:ea typeface="Arial"/>
                  <a:cs typeface="Arial"/>
                  <a:sym typeface="Arial"/>
                </a:endParaRPr>
              </a:p>
            </p:txBody>
          </p:sp>
          <p:pic>
            <p:nvPicPr>
              <p:cNvPr id="1632" name="Google Shape;1632;p70"/>
              <p:cNvPicPr preferRelativeResize="0"/>
              <p:nvPr/>
            </p:nvPicPr>
            <p:blipFill rotWithShape="1">
              <a:blip r:embed="rId3">
                <a:alphaModFix/>
              </a:blip>
              <a:srcRect b="0" l="0" r="0" t="0"/>
              <a:stretch/>
            </p:blipFill>
            <p:spPr>
              <a:xfrm>
                <a:off x="2303519" y="4835205"/>
                <a:ext cx="2645597" cy="1191014"/>
              </a:xfrm>
              <a:prstGeom prst="rect">
                <a:avLst/>
              </a:prstGeom>
              <a:noFill/>
              <a:ln>
                <a:noFill/>
              </a:ln>
            </p:spPr>
          </p:pic>
          <p:sp>
            <p:nvSpPr>
              <p:cNvPr id="1633" name="Google Shape;1633;p70"/>
              <p:cNvSpPr/>
              <p:nvPr/>
            </p:nvSpPr>
            <p:spPr>
              <a:xfrm>
                <a:off x="2892783" y="6026219"/>
                <a:ext cx="1465466"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rgbClr val="1F45BC"/>
                    </a:solidFill>
                    <a:latin typeface="Arial"/>
                    <a:ea typeface="Arial"/>
                    <a:cs typeface="Arial"/>
                    <a:sym typeface="Arial"/>
                  </a:rPr>
                  <a:t>Lưu trữ/Tính toán đồng vị trí</a:t>
                </a:r>
                <a:endParaRPr sz="800">
                  <a:solidFill>
                    <a:schemeClr val="dk1"/>
                  </a:solidFill>
                  <a:latin typeface="Arial"/>
                  <a:ea typeface="Arial"/>
                  <a:cs typeface="Arial"/>
                  <a:sym typeface="Arial"/>
                </a:endParaRPr>
              </a:p>
            </p:txBody>
          </p:sp>
        </p:grpSp>
        <p:grpSp>
          <p:nvGrpSpPr>
            <p:cNvPr id="1634" name="Google Shape;1634;p70"/>
            <p:cNvGrpSpPr/>
            <p:nvPr/>
          </p:nvGrpSpPr>
          <p:grpSpPr>
            <a:xfrm>
              <a:off x="5676522" y="4588984"/>
              <a:ext cx="2647579" cy="1652679"/>
              <a:chOff x="5676522" y="4588984"/>
              <a:chExt cx="2647579" cy="1652679"/>
            </a:xfrm>
          </p:grpSpPr>
          <p:pic>
            <p:nvPicPr>
              <p:cNvPr id="1635" name="Google Shape;1635;p70"/>
              <p:cNvPicPr preferRelativeResize="0"/>
              <p:nvPr/>
            </p:nvPicPr>
            <p:blipFill rotWithShape="1">
              <a:blip r:embed="rId4">
                <a:alphaModFix/>
              </a:blip>
              <a:srcRect b="0" l="0" r="0" t="0"/>
              <a:stretch/>
            </p:blipFill>
            <p:spPr>
              <a:xfrm>
                <a:off x="5676522" y="4839168"/>
                <a:ext cx="2647579" cy="1187051"/>
              </a:xfrm>
              <a:prstGeom prst="rect">
                <a:avLst/>
              </a:prstGeom>
              <a:noFill/>
              <a:ln>
                <a:noFill/>
              </a:ln>
            </p:spPr>
          </p:pic>
          <p:sp>
            <p:nvSpPr>
              <p:cNvPr id="1636" name="Google Shape;1636;p70"/>
              <p:cNvSpPr/>
              <p:nvPr/>
            </p:nvSpPr>
            <p:spPr>
              <a:xfrm>
                <a:off x="5733818" y="4588984"/>
                <a:ext cx="2544286"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1F45BC"/>
                    </a:solidFill>
                    <a:latin typeface="Arial"/>
                    <a:ea typeface="Arial"/>
                    <a:cs typeface="Arial"/>
                    <a:sym typeface="Arial"/>
                  </a:rPr>
                  <a:t>Đám mây Đa công cộng/Riêng tư/Kết hợp</a:t>
                </a:r>
                <a:endParaRPr sz="1000">
                  <a:solidFill>
                    <a:schemeClr val="dk1"/>
                  </a:solidFill>
                  <a:latin typeface="Arial"/>
                  <a:ea typeface="Arial"/>
                  <a:cs typeface="Arial"/>
                  <a:sym typeface="Arial"/>
                </a:endParaRPr>
              </a:p>
            </p:txBody>
          </p:sp>
          <p:sp>
            <p:nvSpPr>
              <p:cNvPr id="1637" name="Google Shape;1637;p70"/>
              <p:cNvSpPr/>
              <p:nvPr/>
            </p:nvSpPr>
            <p:spPr>
              <a:xfrm>
                <a:off x="6205061" y="6026219"/>
                <a:ext cx="1455848"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rgbClr val="1F45BC"/>
                    </a:solidFill>
                    <a:latin typeface="Arial"/>
                    <a:ea typeface="Arial"/>
                    <a:cs typeface="Arial"/>
                    <a:sym typeface="Arial"/>
                  </a:rPr>
                  <a:t>Lưu trữ/Tính toán phân tách</a:t>
                </a:r>
                <a:endParaRPr sz="800">
                  <a:solidFill>
                    <a:schemeClr val="dk1"/>
                  </a:solidFill>
                  <a:latin typeface="Arial"/>
                  <a:ea typeface="Arial"/>
                  <a:cs typeface="Arial"/>
                  <a:sym typeface="Arial"/>
                </a:endParaRPr>
              </a:p>
            </p:txBody>
          </p:sp>
        </p:grpSp>
        <p:sp>
          <p:nvSpPr>
            <p:cNvPr id="1638" name="Google Shape;1638;p70"/>
            <p:cNvSpPr/>
            <p:nvPr/>
          </p:nvSpPr>
          <p:spPr>
            <a:xfrm>
              <a:off x="5096576" y="5236150"/>
              <a:ext cx="432486" cy="358346"/>
            </a:xfrm>
            <a:prstGeom prst="rightArrow">
              <a:avLst>
                <a:gd fmla="val 50000" name="adj1"/>
                <a:gd fmla="val 50000" name="adj2"/>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7"/>
          <p:cNvSpPr/>
          <p:nvPr/>
        </p:nvSpPr>
        <p:spPr>
          <a:xfrm>
            <a:off x="449999" y="450000"/>
            <a:ext cx="5522175"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Dữ liệu trong Lịch sử loài người</a:t>
            </a:r>
            <a:endParaRPr sz="1800">
              <a:solidFill>
                <a:schemeClr val="lt1"/>
              </a:solidFill>
              <a:latin typeface="Arial"/>
              <a:ea typeface="Arial"/>
              <a:cs typeface="Arial"/>
              <a:sym typeface="Arial"/>
            </a:endParaRPr>
          </a:p>
        </p:txBody>
      </p:sp>
      <p:sp>
        <p:nvSpPr>
          <p:cNvPr id="158" name="Google Shape;158;p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159" name="Google Shape;159;p7"/>
          <p:cNvSpPr/>
          <p:nvPr/>
        </p:nvSpPr>
        <p:spPr>
          <a:xfrm>
            <a:off x="546895" y="1523719"/>
            <a:ext cx="8797130"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rgbClr val="0C0C0C"/>
                </a:solidFill>
                <a:latin typeface="Arial"/>
                <a:ea typeface="Arial"/>
                <a:cs typeface="Arial"/>
                <a:sym typeface="Arial"/>
              </a:rPr>
              <a:t>Hành trình với dữ liệu và thông tin</a:t>
            </a:r>
            <a:endParaRPr/>
          </a:p>
        </p:txBody>
      </p:sp>
      <p:grpSp>
        <p:nvGrpSpPr>
          <p:cNvPr id="160" name="Google Shape;160;p7"/>
          <p:cNvGrpSpPr/>
          <p:nvPr/>
        </p:nvGrpSpPr>
        <p:grpSpPr>
          <a:xfrm>
            <a:off x="558800" y="2232686"/>
            <a:ext cx="5321299" cy="215444"/>
            <a:chOff x="558800" y="2232686"/>
            <a:chExt cx="5321299" cy="215444"/>
          </a:xfrm>
        </p:grpSpPr>
        <p:sp>
          <p:nvSpPr>
            <p:cNvPr id="161" name="Google Shape;161;p7"/>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62" name="Google Shape;162;p7"/>
            <p:cNvSpPr/>
            <p:nvPr/>
          </p:nvSpPr>
          <p:spPr>
            <a:xfrm>
              <a:off x="711200" y="2232686"/>
              <a:ext cx="5168899"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150,000 năm trước</a:t>
              </a:r>
              <a:endParaRPr sz="1400">
                <a:solidFill>
                  <a:srgbClr val="262626"/>
                </a:solidFill>
                <a:latin typeface="Arial"/>
                <a:ea typeface="Arial"/>
                <a:cs typeface="Arial"/>
                <a:sym typeface="Arial"/>
              </a:endParaRPr>
            </a:p>
          </p:txBody>
        </p:sp>
      </p:grpSp>
      <p:sp>
        <p:nvSpPr>
          <p:cNvPr id="163" name="Google Shape;163;p7"/>
          <p:cNvSpPr/>
          <p:nvPr/>
        </p:nvSpPr>
        <p:spPr>
          <a:xfrm>
            <a:off x="711201" y="2563519"/>
            <a:ext cx="7963260" cy="272758"/>
          </a:xfrm>
          <a:prstGeom prst="rect">
            <a:avLst/>
          </a:prstGeom>
          <a:noFill/>
          <a:ln>
            <a:noFill/>
          </a:ln>
        </p:spPr>
        <p:txBody>
          <a:bodyPr anchorCtr="0" anchor="t" bIns="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Con người đã lưu giữ "hồ sơ" và thu thập "dữ liệu" một cách hiệu quả từ thời tiền sử.</a:t>
            </a:r>
            <a:endParaRPr sz="1300">
              <a:solidFill>
                <a:srgbClr val="262626"/>
              </a:solidFill>
              <a:latin typeface="Arial"/>
              <a:ea typeface="Arial"/>
              <a:cs typeface="Arial"/>
              <a:sym typeface="Arial"/>
            </a:endParaRPr>
          </a:p>
        </p:txBody>
      </p:sp>
      <p:grpSp>
        <p:nvGrpSpPr>
          <p:cNvPr id="164" name="Google Shape;164;p7"/>
          <p:cNvGrpSpPr/>
          <p:nvPr/>
        </p:nvGrpSpPr>
        <p:grpSpPr>
          <a:xfrm>
            <a:off x="1133834" y="3305430"/>
            <a:ext cx="2632917" cy="2451614"/>
            <a:chOff x="1210034" y="3305430"/>
            <a:chExt cx="2632917" cy="2451614"/>
          </a:xfrm>
        </p:grpSpPr>
        <p:sp>
          <p:nvSpPr>
            <p:cNvPr id="165" name="Google Shape;165;p7"/>
            <p:cNvSpPr/>
            <p:nvPr/>
          </p:nvSpPr>
          <p:spPr>
            <a:xfrm>
              <a:off x="1210034" y="3305430"/>
              <a:ext cx="2632917" cy="290384"/>
            </a:xfrm>
            <a:prstGeom prst="roundRect">
              <a:avLst>
                <a:gd fmla="val 16667" name="adj"/>
              </a:avLst>
            </a:prstGeom>
            <a:no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rgbClr val="1F45BC"/>
                  </a:solidFill>
                  <a:latin typeface="Arial"/>
                  <a:ea typeface="Arial"/>
                  <a:cs typeface="Arial"/>
                  <a:sym typeface="Arial"/>
                </a:rPr>
                <a:t>Hình ảnh</a:t>
              </a:r>
              <a:endParaRPr sz="1300">
                <a:solidFill>
                  <a:srgbClr val="1F45BC"/>
                </a:solidFill>
                <a:latin typeface="Arial"/>
                <a:ea typeface="Arial"/>
                <a:cs typeface="Arial"/>
                <a:sym typeface="Arial"/>
              </a:endParaRPr>
            </a:p>
          </p:txBody>
        </p:sp>
        <p:sp>
          <p:nvSpPr>
            <p:cNvPr id="166" name="Google Shape;166;p7"/>
            <p:cNvSpPr/>
            <p:nvPr/>
          </p:nvSpPr>
          <p:spPr>
            <a:xfrm>
              <a:off x="1210034" y="3845737"/>
              <a:ext cx="2632917" cy="290384"/>
            </a:xfrm>
            <a:prstGeom prst="roundRect">
              <a:avLst>
                <a:gd fmla="val 16667" name="adj"/>
              </a:avLst>
            </a:prstGeom>
            <a:no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rgbClr val="1F45BC"/>
                  </a:solidFill>
                  <a:latin typeface="Arial"/>
                  <a:ea typeface="Arial"/>
                  <a:cs typeface="Arial"/>
                  <a:sym typeface="Arial"/>
                </a:rPr>
                <a:t>Kể truyện</a:t>
              </a:r>
              <a:endParaRPr sz="1300">
                <a:solidFill>
                  <a:srgbClr val="1F45BC"/>
                </a:solidFill>
                <a:latin typeface="Arial"/>
                <a:ea typeface="Arial"/>
                <a:cs typeface="Arial"/>
                <a:sym typeface="Arial"/>
              </a:endParaRPr>
            </a:p>
          </p:txBody>
        </p:sp>
        <p:sp>
          <p:nvSpPr>
            <p:cNvPr id="167" name="Google Shape;167;p7"/>
            <p:cNvSpPr/>
            <p:nvPr/>
          </p:nvSpPr>
          <p:spPr>
            <a:xfrm>
              <a:off x="1210034" y="4386044"/>
              <a:ext cx="2632917" cy="290384"/>
            </a:xfrm>
            <a:prstGeom prst="roundRect">
              <a:avLst>
                <a:gd fmla="val 16667" name="adj"/>
              </a:avLst>
            </a:prstGeom>
            <a:no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rgbClr val="1F45BC"/>
                  </a:solidFill>
                  <a:latin typeface="Arial"/>
                  <a:ea typeface="Arial"/>
                  <a:cs typeface="Arial"/>
                  <a:sym typeface="Arial"/>
                </a:rPr>
                <a:t>Thần thoại</a:t>
              </a:r>
              <a:endParaRPr sz="1300">
                <a:solidFill>
                  <a:srgbClr val="1F45BC"/>
                </a:solidFill>
                <a:latin typeface="Arial"/>
                <a:ea typeface="Arial"/>
                <a:cs typeface="Arial"/>
                <a:sym typeface="Arial"/>
              </a:endParaRPr>
            </a:p>
          </p:txBody>
        </p:sp>
        <p:sp>
          <p:nvSpPr>
            <p:cNvPr id="168" name="Google Shape;168;p7"/>
            <p:cNvSpPr/>
            <p:nvPr/>
          </p:nvSpPr>
          <p:spPr>
            <a:xfrm>
              <a:off x="1210034" y="4926351"/>
              <a:ext cx="2632917" cy="290384"/>
            </a:xfrm>
            <a:prstGeom prst="roundRect">
              <a:avLst>
                <a:gd fmla="val 16667" name="adj"/>
              </a:avLst>
            </a:prstGeom>
            <a:no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rgbClr val="1F45BC"/>
                  </a:solidFill>
                  <a:latin typeface="Arial"/>
                  <a:ea typeface="Arial"/>
                  <a:cs typeface="Arial"/>
                  <a:sym typeface="Arial"/>
                </a:rPr>
                <a:t>Tập thể xã hội</a:t>
              </a:r>
              <a:endParaRPr sz="1300">
                <a:solidFill>
                  <a:srgbClr val="1F45BC"/>
                </a:solidFill>
                <a:latin typeface="Arial"/>
                <a:ea typeface="Arial"/>
                <a:cs typeface="Arial"/>
                <a:sym typeface="Arial"/>
              </a:endParaRPr>
            </a:p>
          </p:txBody>
        </p:sp>
        <p:sp>
          <p:nvSpPr>
            <p:cNvPr id="169" name="Google Shape;169;p7"/>
            <p:cNvSpPr/>
            <p:nvPr/>
          </p:nvSpPr>
          <p:spPr>
            <a:xfrm>
              <a:off x="1210034" y="5466660"/>
              <a:ext cx="2632917" cy="290384"/>
            </a:xfrm>
            <a:prstGeom prst="roundRect">
              <a:avLst>
                <a:gd fmla="val 16667" name="adj"/>
              </a:avLst>
            </a:prstGeom>
            <a:no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rgbClr val="1F45BC"/>
                  </a:solidFill>
                  <a:latin typeface="Arial"/>
                  <a:ea typeface="Arial"/>
                  <a:cs typeface="Arial"/>
                  <a:sym typeface="Arial"/>
                </a:rPr>
                <a:t>Sự hợp tác</a:t>
              </a:r>
              <a:endParaRPr sz="1300">
                <a:solidFill>
                  <a:srgbClr val="1F45BC"/>
                </a:solidFill>
                <a:latin typeface="Arial"/>
                <a:ea typeface="Arial"/>
                <a:cs typeface="Arial"/>
                <a:sym typeface="Arial"/>
              </a:endParaRPr>
            </a:p>
          </p:txBody>
        </p:sp>
      </p:grpSp>
      <p:pic>
        <p:nvPicPr>
          <p:cNvPr id="170" name="Google Shape;170;p7"/>
          <p:cNvPicPr preferRelativeResize="0"/>
          <p:nvPr/>
        </p:nvPicPr>
        <p:blipFill rotWithShape="1">
          <a:blip r:embed="rId3">
            <a:alphaModFix/>
          </a:blip>
          <a:srcRect b="16025" l="12588" r="14207" t="2805"/>
          <a:stretch/>
        </p:blipFill>
        <p:spPr>
          <a:xfrm>
            <a:off x="4687772" y="3305430"/>
            <a:ext cx="4334030" cy="2451614"/>
          </a:xfrm>
          <a:prstGeom prst="roundRect">
            <a:avLst>
              <a:gd fmla="val 6306" name="adj"/>
            </a:avLst>
          </a:prstGeom>
          <a:noFill/>
          <a:ln cap="flat" cmpd="sng" w="19050">
            <a:solidFill>
              <a:srgbClr val="1F45BC"/>
            </a:solidFill>
            <a:prstDash val="solid"/>
            <a:round/>
            <a:headEnd len="sm" w="sm" type="none"/>
            <a:tailEnd len="sm" w="sm" type="none"/>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3" name="Shape 1643"/>
        <p:cNvGrpSpPr/>
        <p:nvPr/>
      </p:nvGrpSpPr>
      <p:grpSpPr>
        <a:xfrm>
          <a:off x="0" y="0"/>
          <a:ext cx="0" cy="0"/>
          <a:chOff x="0" y="0"/>
          <a:chExt cx="0" cy="0"/>
        </a:xfrm>
      </p:grpSpPr>
      <p:sp>
        <p:nvSpPr>
          <p:cNvPr id="1644" name="Google Shape;1644;p71"/>
          <p:cNvSpPr txBox="1"/>
          <p:nvPr>
            <p:ph idx="1" type="body"/>
          </p:nvPr>
        </p:nvSpPr>
        <p:spPr>
          <a:xfrm>
            <a:off x="449611" y="447879"/>
            <a:ext cx="7949321" cy="279119"/>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2.2. Vai trò mới nổi của Dịch vụ đám mây công cộng trong Big Data</a:t>
            </a:r>
            <a:endParaRPr/>
          </a:p>
        </p:txBody>
      </p:sp>
      <p:sp>
        <p:nvSpPr>
          <p:cNvPr id="1645" name="Google Shape;1645;p71"/>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Sự phát triển của Kiến trúc (2/2)</a:t>
            </a:r>
            <a:endParaRPr/>
          </a:p>
        </p:txBody>
      </p:sp>
      <p:sp>
        <p:nvSpPr>
          <p:cNvPr id="1646" name="Google Shape;1646;p71"/>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02</a:t>
            </a:r>
            <a:endParaRPr/>
          </a:p>
        </p:txBody>
      </p:sp>
      <p:sp>
        <p:nvSpPr>
          <p:cNvPr id="1647" name="Google Shape;1647;p71"/>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Những lợi thế quan trọng với Đám mây kết hợp</a:t>
            </a:r>
            <a:endParaRPr/>
          </a:p>
          <a:p>
            <a:pPr indent="-182563" lvl="1" marL="360363" rtl="0" algn="l">
              <a:lnSpc>
                <a:spcPct val="138461"/>
              </a:lnSpc>
              <a:spcBef>
                <a:spcPts val="500"/>
              </a:spcBef>
              <a:spcAft>
                <a:spcPts val="0"/>
              </a:spcAft>
              <a:buClr>
                <a:srgbClr val="262626"/>
              </a:buClr>
              <a:buSzPts val="1040"/>
              <a:buChar char="•"/>
            </a:pPr>
            <a:r>
              <a:rPr lang="en-US"/>
              <a:t>Phân tách ngăn xếp phần mềm – lưu trữ, tính toán, bảo mật và quản trị</a:t>
            </a:r>
            <a:endParaRPr/>
          </a:p>
          <a:p>
            <a:pPr indent="-182563" lvl="1" marL="360363" rtl="0" algn="l">
              <a:lnSpc>
                <a:spcPct val="138461"/>
              </a:lnSpc>
              <a:spcBef>
                <a:spcPts val="500"/>
              </a:spcBef>
              <a:spcAft>
                <a:spcPts val="0"/>
              </a:spcAft>
              <a:buClr>
                <a:srgbClr val="262626"/>
              </a:buClr>
              <a:buSzPts val="1040"/>
              <a:buChar char="•"/>
            </a:pPr>
            <a:r>
              <a:rPr lang="en-US"/>
              <a:t>Nhiều tùy chọn hơn để triển khai tài nguyên tính toán và lưu trữ</a:t>
            </a:r>
            <a:endParaRPr/>
          </a:p>
          <a:p>
            <a:pPr indent="-182563" lvl="1" marL="360363" rtl="0" algn="l">
              <a:lnSpc>
                <a:spcPct val="138461"/>
              </a:lnSpc>
              <a:spcBef>
                <a:spcPts val="500"/>
              </a:spcBef>
              <a:spcAft>
                <a:spcPts val="0"/>
              </a:spcAft>
              <a:buClr>
                <a:srgbClr val="262626"/>
              </a:buClr>
              <a:buSzPts val="1040"/>
              <a:buChar char="•"/>
            </a:pPr>
            <a:r>
              <a:rPr lang="en-US"/>
              <a:t>Tùy chỉnh tài nguyên triển khai bằng máy chủ tại chỗ, bộ chứa, máy ảo hoặc tài nguyên đám mây</a:t>
            </a:r>
            <a:endParaRPr/>
          </a:p>
          <a:p>
            <a:pPr indent="-116523" lvl="1" marL="360363" rtl="0" algn="l">
              <a:lnSpc>
                <a:spcPct val="138461"/>
              </a:lnSpc>
              <a:spcBef>
                <a:spcPts val="500"/>
              </a:spcBef>
              <a:spcAft>
                <a:spcPts val="0"/>
              </a:spcAft>
              <a:buClr>
                <a:srgbClr val="262626"/>
              </a:buClr>
              <a:buSzPts val="1040"/>
              <a:buNone/>
            </a:pPr>
            <a:r>
              <a:t/>
            </a:r>
            <a:endParaRPr/>
          </a:p>
          <a:p>
            <a:pPr indent="-177800" lvl="0" marL="177800" rtl="0" algn="l">
              <a:lnSpc>
                <a:spcPct val="128571"/>
              </a:lnSpc>
              <a:spcBef>
                <a:spcPts val="1000"/>
              </a:spcBef>
              <a:spcAft>
                <a:spcPts val="0"/>
              </a:spcAft>
              <a:buClr>
                <a:srgbClr val="262626"/>
              </a:buClr>
              <a:buSzPts val="1400"/>
              <a:buFont typeface="Arial"/>
              <a:buChar char="•"/>
            </a:pPr>
            <a:r>
              <a:rPr lang="en-US"/>
              <a:t>Cách ly khối lượng công việc</a:t>
            </a:r>
            <a:endParaRPr/>
          </a:p>
          <a:p>
            <a:pPr indent="-182563" lvl="1" marL="360363" rtl="0" algn="l">
              <a:lnSpc>
                <a:spcPct val="138461"/>
              </a:lnSpc>
              <a:spcBef>
                <a:spcPts val="500"/>
              </a:spcBef>
              <a:spcAft>
                <a:spcPts val="0"/>
              </a:spcAft>
              <a:buClr>
                <a:srgbClr val="262626"/>
              </a:buClr>
              <a:buSzPts val="1040"/>
              <a:buChar char="•"/>
            </a:pPr>
            <a:r>
              <a:rPr lang="en-US"/>
              <a:t>Khi triển khai một cụm cho cơ sở hạ tầng đám mây của mình, bạn có thể tạm thời chấm dứt cụm điện toán của mình để tránh các chi phí không cần thiết.</a:t>
            </a:r>
            <a:endParaRPr/>
          </a:p>
          <a:p>
            <a:pPr indent="-182563" lvl="1" marL="360363" rtl="0" algn="l">
              <a:lnSpc>
                <a:spcPct val="138461"/>
              </a:lnSpc>
              <a:spcBef>
                <a:spcPts val="500"/>
              </a:spcBef>
              <a:spcAft>
                <a:spcPts val="0"/>
              </a:spcAft>
              <a:buClr>
                <a:srgbClr val="262626"/>
              </a:buClr>
              <a:buSzPts val="1040"/>
              <a:buChar char="•"/>
            </a:pPr>
            <a:r>
              <a:rPr lang="en-US"/>
              <a:t>Trong khi vẫn giữ dữ liệu từ các ứng dụng khác để tiếp tục sử dụng</a:t>
            </a:r>
            <a:endParaRPr/>
          </a:p>
          <a:p>
            <a:pPr indent="-182563" lvl="1" marL="360363" rtl="0" algn="l">
              <a:lnSpc>
                <a:spcPct val="138461"/>
              </a:lnSpc>
              <a:spcBef>
                <a:spcPts val="500"/>
              </a:spcBef>
              <a:spcAft>
                <a:spcPts val="0"/>
              </a:spcAft>
              <a:buClr>
                <a:srgbClr val="262626"/>
              </a:buClr>
              <a:buSzPts val="1040"/>
              <a:buChar char="•"/>
            </a:pPr>
            <a:r>
              <a:rPr lang="en-US"/>
              <a:t>Các cụm điện toán có thể giúp giải quyết tranh chấp tài nguyên</a:t>
            </a:r>
            <a:endParaRPr/>
          </a:p>
          <a:p>
            <a:pPr indent="-182563" lvl="1" marL="360363" rtl="0" algn="l">
              <a:lnSpc>
                <a:spcPct val="138461"/>
              </a:lnSpc>
              <a:spcBef>
                <a:spcPts val="500"/>
              </a:spcBef>
              <a:spcAft>
                <a:spcPts val="0"/>
              </a:spcAft>
              <a:buClr>
                <a:srgbClr val="262626"/>
              </a:buClr>
              <a:buSzPts val="1040"/>
              <a:buChar char="•"/>
            </a:pPr>
            <a:r>
              <a:rPr lang="en-US"/>
              <a:t>Có thể tách biệt các khối lượng công việc dài hạn hoặc sử dụng nhiều tài nguyên để chạy trong một cụm máy tính chuyên dụng</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2" name="Shape 1652"/>
        <p:cNvGrpSpPr/>
        <p:nvPr/>
      </p:nvGrpSpPr>
      <p:grpSpPr>
        <a:xfrm>
          <a:off x="0" y="0"/>
          <a:ext cx="0" cy="0"/>
          <a:chOff x="0" y="0"/>
          <a:chExt cx="0" cy="0"/>
        </a:xfrm>
      </p:grpSpPr>
      <p:sp>
        <p:nvSpPr>
          <p:cNvPr id="1653" name="Google Shape;1653;p72"/>
          <p:cNvSpPr txBox="1"/>
          <p:nvPr>
            <p:ph idx="1" type="body"/>
          </p:nvPr>
        </p:nvSpPr>
        <p:spPr>
          <a:xfrm>
            <a:off x="449611" y="447879"/>
            <a:ext cx="7949321" cy="279119"/>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2.2. Vai trò mới nổi của Dịch vụ đám mây công cộng trong Big Data</a:t>
            </a:r>
            <a:endParaRPr/>
          </a:p>
        </p:txBody>
      </p:sp>
      <p:sp>
        <p:nvSpPr>
          <p:cNvPr id="1654" name="Google Shape;1654;p72"/>
          <p:cNvSpPr txBox="1"/>
          <p:nvPr>
            <p:ph idx="2" type="body"/>
          </p:nvPr>
        </p:nvSpPr>
        <p:spPr>
          <a:xfrm>
            <a:off x="158936" y="1381034"/>
            <a:ext cx="9550400"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2800"/>
              <a:buNone/>
            </a:pPr>
            <a:r>
              <a:rPr lang="en-US" sz="2800"/>
              <a:t>Làm thế nào để xây dựng một đám mây kết hợp?</a:t>
            </a:r>
            <a:endParaRPr sz="2800"/>
          </a:p>
        </p:txBody>
      </p:sp>
      <p:sp>
        <p:nvSpPr>
          <p:cNvPr id="1655" name="Google Shape;1655;p72"/>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02</a:t>
            </a:r>
            <a:endParaRPr/>
          </a:p>
        </p:txBody>
      </p:sp>
      <p:sp>
        <p:nvSpPr>
          <p:cNvPr id="1656" name="Google Shape;1656;p72"/>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Kiến trúc đám mây kết hợp truyền thống</a:t>
            </a:r>
            <a:endParaRPr/>
          </a:p>
          <a:p>
            <a:pPr indent="-182563" lvl="1" marL="360363" rtl="0" algn="l">
              <a:lnSpc>
                <a:spcPct val="138461"/>
              </a:lnSpc>
              <a:spcBef>
                <a:spcPts val="500"/>
              </a:spcBef>
              <a:spcAft>
                <a:spcPts val="0"/>
              </a:spcAft>
              <a:buClr>
                <a:srgbClr val="262626"/>
              </a:buClr>
              <a:buSzPts val="1040"/>
              <a:buChar char="•"/>
            </a:pPr>
            <a:r>
              <a:rPr lang="en-US"/>
              <a:t>Đám mây kết hợp ban đầu theo đúng nghĩa đen là kết nối môi trường đám mây riêng với môi trường đám mây công cộng như một sự lặp lại của phần mềm trung gian lớn và phức tạp</a:t>
            </a:r>
            <a:endParaRPr/>
          </a:p>
          <a:p>
            <a:pPr indent="-182563" lvl="1" marL="360363" rtl="0" algn="l">
              <a:lnSpc>
                <a:spcPct val="138461"/>
              </a:lnSpc>
              <a:spcBef>
                <a:spcPts val="500"/>
              </a:spcBef>
              <a:spcAft>
                <a:spcPts val="0"/>
              </a:spcAft>
              <a:buClr>
                <a:srgbClr val="262626"/>
              </a:buClr>
              <a:buSzPts val="1040"/>
              <a:buChar char="•"/>
            </a:pPr>
            <a:r>
              <a:rPr lang="en-US"/>
              <a:t>Bạn có thể xây dựng đám mây riêng của mình hoặc sử dụng cơ sở hạ tầng đám mây được đóng gói sẵn, bạn cũng cần một đám mây công cộng như bên dưới</a:t>
            </a:r>
            <a:endParaRPr/>
          </a:p>
          <a:p>
            <a:pPr indent="0" lvl="1" marL="177800" rtl="0" algn="l">
              <a:lnSpc>
                <a:spcPct val="138461"/>
              </a:lnSpc>
              <a:spcBef>
                <a:spcPts val="500"/>
              </a:spcBef>
              <a:spcAft>
                <a:spcPts val="0"/>
              </a:spcAft>
              <a:buClr>
                <a:srgbClr val="262626"/>
              </a:buClr>
              <a:buSzPts val="1040"/>
              <a:buNone/>
            </a:pPr>
            <a:r>
              <a:t/>
            </a:r>
            <a:endParaRPr/>
          </a:p>
          <a:p>
            <a:pPr indent="-116523" lvl="1" marL="360363" rtl="0" algn="l">
              <a:lnSpc>
                <a:spcPct val="138461"/>
              </a:lnSpc>
              <a:spcBef>
                <a:spcPts val="500"/>
              </a:spcBef>
              <a:spcAft>
                <a:spcPts val="0"/>
              </a:spcAft>
              <a:buClr>
                <a:srgbClr val="262626"/>
              </a:buClr>
              <a:buSzPts val="1040"/>
              <a:buNone/>
            </a:pPr>
            <a:r>
              <a:t/>
            </a:r>
            <a:endParaRPr/>
          </a:p>
          <a:p>
            <a:pPr indent="-116523" lvl="1" marL="360363" rtl="0" algn="l">
              <a:lnSpc>
                <a:spcPct val="138461"/>
              </a:lnSpc>
              <a:spcBef>
                <a:spcPts val="500"/>
              </a:spcBef>
              <a:spcAft>
                <a:spcPts val="0"/>
              </a:spcAft>
              <a:buClr>
                <a:srgbClr val="262626"/>
              </a:buClr>
              <a:buSzPts val="1040"/>
              <a:buNone/>
            </a:pPr>
            <a:r>
              <a:t/>
            </a:r>
            <a:endParaRPr/>
          </a:p>
          <a:p>
            <a:pPr indent="-177800" lvl="0" marL="177800" rtl="0" algn="l">
              <a:lnSpc>
                <a:spcPct val="128571"/>
              </a:lnSpc>
              <a:spcBef>
                <a:spcPts val="1000"/>
              </a:spcBef>
              <a:spcAft>
                <a:spcPts val="0"/>
              </a:spcAft>
              <a:buClr>
                <a:srgbClr val="262626"/>
              </a:buClr>
              <a:buSzPts val="1400"/>
              <a:buFont typeface="Arial"/>
              <a:buChar char="•"/>
            </a:pPr>
            <a:r>
              <a:rPr lang="en-US"/>
              <a:t>Kiến trúc đám mây kết hợp hiện đại</a:t>
            </a:r>
            <a:endParaRPr/>
          </a:p>
          <a:p>
            <a:pPr indent="-182563" lvl="1" marL="360363" rtl="0" algn="l">
              <a:lnSpc>
                <a:spcPct val="138461"/>
              </a:lnSpc>
              <a:spcBef>
                <a:spcPts val="500"/>
              </a:spcBef>
              <a:spcAft>
                <a:spcPts val="0"/>
              </a:spcAft>
              <a:buClr>
                <a:srgbClr val="262626"/>
              </a:buClr>
              <a:buSzPts val="1040"/>
              <a:buChar char="•"/>
            </a:pPr>
            <a:r>
              <a:rPr lang="en-US"/>
              <a:t>Tất cả các môi trường CNTT đều chạy cùng một hệ điều hành và quản lý mọi thứ thông qua một nền tảng hợp nhất, đồng thời cho phép mở rộng tính phổ biến của các ứng dụng sang các môi trường con</a:t>
            </a:r>
            <a:endParaRPr/>
          </a:p>
          <a:p>
            <a:pPr indent="-182563" lvl="1" marL="360363" rtl="0" algn="l">
              <a:lnSpc>
                <a:spcPct val="138461"/>
              </a:lnSpc>
              <a:spcBef>
                <a:spcPts val="500"/>
              </a:spcBef>
              <a:spcAft>
                <a:spcPts val="0"/>
              </a:spcAft>
              <a:buClr>
                <a:srgbClr val="262626"/>
              </a:buClr>
              <a:buSzPts val="1040"/>
              <a:buChar char="•"/>
            </a:pPr>
            <a:r>
              <a:rPr lang="en-US"/>
              <a:t>Tất cả các yêu cầu phần cứng được trừu tượng hóa bằng cách sử dụng cùng một hệ điều hành và nền tảng điều phối trừu tượng hóa tất cả các yêu cầu ứng dụng.</a:t>
            </a:r>
            <a:endParaRPr/>
          </a:p>
        </p:txBody>
      </p:sp>
      <p:pic>
        <p:nvPicPr>
          <p:cNvPr id="1657" name="Google Shape;1657;p72"/>
          <p:cNvPicPr preferRelativeResize="0"/>
          <p:nvPr/>
        </p:nvPicPr>
        <p:blipFill rotWithShape="1">
          <a:blip r:embed="rId3">
            <a:alphaModFix/>
          </a:blip>
          <a:srcRect b="0" l="0" r="0" t="0"/>
          <a:stretch/>
        </p:blipFill>
        <p:spPr>
          <a:xfrm>
            <a:off x="2916794" y="3714695"/>
            <a:ext cx="827914" cy="496748"/>
          </a:xfrm>
          <a:prstGeom prst="rect">
            <a:avLst/>
          </a:prstGeom>
          <a:noFill/>
          <a:ln>
            <a:noFill/>
          </a:ln>
        </p:spPr>
      </p:pic>
      <p:pic>
        <p:nvPicPr>
          <p:cNvPr id="1658" name="Google Shape;1658;p72"/>
          <p:cNvPicPr preferRelativeResize="0"/>
          <p:nvPr/>
        </p:nvPicPr>
        <p:blipFill rotWithShape="1">
          <a:blip r:embed="rId4">
            <a:alphaModFix/>
          </a:blip>
          <a:srcRect b="0" l="0" r="0" t="0"/>
          <a:stretch/>
        </p:blipFill>
        <p:spPr>
          <a:xfrm>
            <a:off x="4168414" y="3350708"/>
            <a:ext cx="1837081" cy="1224720"/>
          </a:xfrm>
          <a:prstGeom prst="rect">
            <a:avLst/>
          </a:prstGeom>
          <a:noFill/>
          <a:ln>
            <a:noFill/>
          </a:ln>
        </p:spPr>
      </p:pic>
      <p:pic>
        <p:nvPicPr>
          <p:cNvPr id="1659" name="Google Shape;1659;p72"/>
          <p:cNvPicPr preferRelativeResize="0"/>
          <p:nvPr/>
        </p:nvPicPr>
        <p:blipFill rotWithShape="1">
          <a:blip r:embed="rId5">
            <a:alphaModFix/>
          </a:blip>
          <a:srcRect b="0" l="0" r="0" t="0"/>
          <a:stretch/>
        </p:blipFill>
        <p:spPr>
          <a:xfrm>
            <a:off x="6015365" y="3407420"/>
            <a:ext cx="1111299" cy="1111299"/>
          </a:xfrm>
          <a:prstGeom prst="rect">
            <a:avLst/>
          </a:prstGeom>
          <a:noFill/>
          <a:ln>
            <a:noFill/>
          </a:ln>
        </p:spPr>
      </p:pic>
      <p:pic>
        <p:nvPicPr>
          <p:cNvPr id="1660" name="Google Shape;1660;p72"/>
          <p:cNvPicPr preferRelativeResize="0"/>
          <p:nvPr/>
        </p:nvPicPr>
        <p:blipFill rotWithShape="1">
          <a:blip r:embed="rId6">
            <a:alphaModFix/>
          </a:blip>
          <a:srcRect b="0" l="0" r="0" t="0"/>
          <a:stretch/>
        </p:blipFill>
        <p:spPr>
          <a:xfrm>
            <a:off x="7307982" y="3350708"/>
            <a:ext cx="1837083" cy="1224722"/>
          </a:xfrm>
          <a:prstGeom prst="rect">
            <a:avLst/>
          </a:prstGeom>
          <a:noFill/>
          <a:ln>
            <a:noFill/>
          </a:ln>
        </p:spPr>
      </p:pic>
      <p:pic>
        <p:nvPicPr>
          <p:cNvPr id="1661" name="Google Shape;1661;p72"/>
          <p:cNvPicPr preferRelativeResize="0"/>
          <p:nvPr/>
        </p:nvPicPr>
        <p:blipFill rotWithShape="1">
          <a:blip r:embed="rId7">
            <a:alphaModFix/>
          </a:blip>
          <a:srcRect b="0" l="0" r="0" t="0"/>
          <a:stretch/>
        </p:blipFill>
        <p:spPr>
          <a:xfrm>
            <a:off x="959246" y="3865403"/>
            <a:ext cx="1533834" cy="195332"/>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6" name="Shape 1666"/>
        <p:cNvGrpSpPr/>
        <p:nvPr/>
      </p:nvGrpSpPr>
      <p:grpSpPr>
        <a:xfrm>
          <a:off x="0" y="0"/>
          <a:ext cx="0" cy="0"/>
          <a:chOff x="0" y="0"/>
          <a:chExt cx="0" cy="0"/>
        </a:xfrm>
      </p:grpSpPr>
      <p:sp>
        <p:nvSpPr>
          <p:cNvPr id="1667" name="Google Shape;1667;p73"/>
          <p:cNvSpPr txBox="1"/>
          <p:nvPr>
            <p:ph idx="1" type="body"/>
          </p:nvPr>
        </p:nvSpPr>
        <p:spPr>
          <a:xfrm>
            <a:off x="449611" y="447880"/>
            <a:ext cx="7949321" cy="367508"/>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2.2. Vai trò mới nổi của Dịch vụ đám mây công cộng trong Big Data</a:t>
            </a:r>
            <a:endParaRPr/>
          </a:p>
        </p:txBody>
      </p:sp>
      <p:sp>
        <p:nvSpPr>
          <p:cNvPr id="1668" name="Google Shape;1668;p73"/>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Tiếp theo là gì?</a:t>
            </a:r>
            <a:endParaRPr/>
          </a:p>
        </p:txBody>
      </p:sp>
      <p:sp>
        <p:nvSpPr>
          <p:cNvPr id="1669" name="Google Shape;1669;p73"/>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02</a:t>
            </a:r>
            <a:endParaRPr/>
          </a:p>
        </p:txBody>
      </p:sp>
      <p:sp>
        <p:nvSpPr>
          <p:cNvPr id="1670" name="Google Shape;1670;p73"/>
          <p:cNvSpPr txBox="1"/>
          <p:nvPr>
            <p:ph idx="4" type="body"/>
          </p:nvPr>
        </p:nvSpPr>
        <p:spPr>
          <a:xfrm>
            <a:off x="535872" y="2226568"/>
            <a:ext cx="8796528" cy="1304032"/>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Chương 1 là phần giới thiệu về Big Data</a:t>
            </a:r>
            <a:endParaRPr/>
          </a:p>
          <a:p>
            <a:pPr indent="-182563" lvl="1" marL="360363" rtl="0" algn="l">
              <a:lnSpc>
                <a:spcPct val="138461"/>
              </a:lnSpc>
              <a:spcBef>
                <a:spcPts val="500"/>
              </a:spcBef>
              <a:spcAft>
                <a:spcPts val="0"/>
              </a:spcAft>
              <a:buClr>
                <a:srgbClr val="262626"/>
              </a:buClr>
              <a:buSzPts val="1040"/>
              <a:buChar char="•"/>
            </a:pPr>
            <a:r>
              <a:rPr lang="en-US"/>
              <a:t>Tổng quan và nền tảng của Big Data</a:t>
            </a:r>
            <a:endParaRPr/>
          </a:p>
          <a:p>
            <a:pPr indent="-182563" lvl="1" marL="360363" rtl="0" algn="l">
              <a:lnSpc>
                <a:spcPct val="138461"/>
              </a:lnSpc>
              <a:spcBef>
                <a:spcPts val="500"/>
              </a:spcBef>
              <a:spcAft>
                <a:spcPts val="0"/>
              </a:spcAft>
              <a:buClr>
                <a:srgbClr val="262626"/>
              </a:buClr>
              <a:buSzPts val="1040"/>
              <a:buChar char="•"/>
            </a:pPr>
            <a:r>
              <a:rPr lang="en-US"/>
              <a:t>Xu hướng hiện tại trong Big Data</a:t>
            </a:r>
            <a:endParaRPr/>
          </a:p>
          <a:p>
            <a:pPr indent="-177800" lvl="0" marL="177800" rtl="0" algn="l">
              <a:lnSpc>
                <a:spcPct val="128571"/>
              </a:lnSpc>
              <a:spcBef>
                <a:spcPts val="1000"/>
              </a:spcBef>
              <a:spcAft>
                <a:spcPts val="0"/>
              </a:spcAft>
              <a:buClr>
                <a:srgbClr val="262626"/>
              </a:buClr>
              <a:buSzPts val="1400"/>
              <a:buChar char="•"/>
            </a:pPr>
            <a:r>
              <a:rPr lang="en-US"/>
              <a:t>Chương 2 ~ Chương 9 có nội dung kỹ thuật chi tiết hơn</a:t>
            </a:r>
            <a:endParaRPr/>
          </a:p>
        </p:txBody>
      </p:sp>
      <p:grpSp>
        <p:nvGrpSpPr>
          <p:cNvPr id="1671" name="Google Shape;1671;p73"/>
          <p:cNvGrpSpPr/>
          <p:nvPr/>
        </p:nvGrpSpPr>
        <p:grpSpPr>
          <a:xfrm>
            <a:off x="801511" y="3451578"/>
            <a:ext cx="8139289" cy="2868831"/>
            <a:chOff x="1149940" y="2453446"/>
            <a:chExt cx="7515691" cy="3514185"/>
          </a:xfrm>
        </p:grpSpPr>
        <p:sp>
          <p:nvSpPr>
            <p:cNvPr id="1672" name="Google Shape;1672;p73"/>
            <p:cNvSpPr/>
            <p:nvPr/>
          </p:nvSpPr>
          <p:spPr>
            <a:xfrm>
              <a:off x="3288949" y="5439918"/>
              <a:ext cx="5376682" cy="523430"/>
            </a:xfrm>
            <a:prstGeom prst="roundRect">
              <a:avLst>
                <a:gd fmla="val 5927"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HDFS (Hadoop Distributed File System)</a:t>
              </a:r>
              <a:endParaRPr/>
            </a:p>
            <a:p>
              <a:pPr indent="0" lvl="0" marL="0" marR="0" rtl="0" algn="ctr">
                <a:spcBef>
                  <a:spcPts val="0"/>
                </a:spcBef>
                <a:spcAft>
                  <a:spcPts val="0"/>
                </a:spcAft>
                <a:buNone/>
              </a:pPr>
              <a:r>
                <a:rPr lang="en-US" sz="1400">
                  <a:solidFill>
                    <a:srgbClr val="0043B2"/>
                  </a:solidFill>
                  <a:latin typeface="Arial"/>
                  <a:ea typeface="Arial"/>
                  <a:cs typeface="Arial"/>
                  <a:sym typeface="Arial"/>
                </a:rPr>
                <a:t>(Hệ thống file phân tán)</a:t>
              </a:r>
              <a:endParaRPr/>
            </a:p>
          </p:txBody>
        </p:sp>
        <p:sp>
          <p:nvSpPr>
            <p:cNvPr id="1673" name="Google Shape;1673;p73"/>
            <p:cNvSpPr/>
            <p:nvPr/>
          </p:nvSpPr>
          <p:spPr>
            <a:xfrm>
              <a:off x="3280181" y="2453446"/>
              <a:ext cx="5385450" cy="415336"/>
            </a:xfrm>
            <a:prstGeom prst="roundRect">
              <a:avLst>
                <a:gd fmla="val 5927" name="adj"/>
              </a:avLst>
            </a:prstGeom>
            <a:solidFill>
              <a:srgbClr val="66A1FE"/>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Công cụ BI</a:t>
              </a:r>
              <a:endParaRPr/>
            </a:p>
          </p:txBody>
        </p:sp>
        <p:sp>
          <p:nvSpPr>
            <p:cNvPr id="1674" name="Google Shape;1674;p73"/>
            <p:cNvSpPr/>
            <p:nvPr/>
          </p:nvSpPr>
          <p:spPr>
            <a:xfrm>
              <a:off x="3280181" y="2912862"/>
              <a:ext cx="5385450" cy="415336"/>
            </a:xfrm>
            <a:prstGeom prst="roundRect">
              <a:avLst>
                <a:gd fmla="val 5927" name="adj"/>
              </a:avLst>
            </a:prstGeom>
            <a:solidFill>
              <a:srgbClr val="A5A5A5"/>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Công cụ ETL</a:t>
              </a:r>
              <a:endParaRPr/>
            </a:p>
          </p:txBody>
        </p:sp>
        <p:sp>
          <p:nvSpPr>
            <p:cNvPr id="1675" name="Google Shape;1675;p73"/>
            <p:cNvSpPr/>
            <p:nvPr/>
          </p:nvSpPr>
          <p:spPr>
            <a:xfrm>
              <a:off x="1149940" y="3382025"/>
              <a:ext cx="823650" cy="783015"/>
            </a:xfrm>
            <a:prstGeom prst="roundRect">
              <a:avLst>
                <a:gd fmla="val 5927"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Sqoop</a:t>
              </a:r>
              <a:endParaRPr sz="1400">
                <a:solidFill>
                  <a:srgbClr val="0043B2"/>
                </a:solidFill>
                <a:latin typeface="Arial"/>
                <a:ea typeface="Arial"/>
                <a:cs typeface="Arial"/>
                <a:sym typeface="Arial"/>
              </a:endParaRPr>
            </a:p>
          </p:txBody>
        </p:sp>
        <p:sp>
          <p:nvSpPr>
            <p:cNvPr id="1676" name="Google Shape;1676;p73"/>
            <p:cNvSpPr/>
            <p:nvPr/>
          </p:nvSpPr>
          <p:spPr>
            <a:xfrm>
              <a:off x="2037340" y="3377743"/>
              <a:ext cx="1203600" cy="2576713"/>
            </a:xfrm>
            <a:prstGeom prst="roundRect">
              <a:avLst>
                <a:gd fmla="val 5927"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ZooKeeper </a:t>
              </a:r>
              <a:r>
                <a:rPr lang="en-US" sz="1200">
                  <a:solidFill>
                    <a:srgbClr val="0043B2"/>
                  </a:solidFill>
                  <a:latin typeface="Arial"/>
                  <a:ea typeface="Arial"/>
                  <a:cs typeface="Arial"/>
                  <a:sym typeface="Arial"/>
                </a:rPr>
                <a:t>(điều phối viên)</a:t>
              </a:r>
              <a:endParaRPr sz="1200">
                <a:solidFill>
                  <a:srgbClr val="0043B2"/>
                </a:solidFill>
                <a:latin typeface="Arial"/>
                <a:ea typeface="Arial"/>
                <a:cs typeface="Arial"/>
                <a:sym typeface="Arial"/>
              </a:endParaRPr>
            </a:p>
          </p:txBody>
        </p:sp>
        <p:sp>
          <p:nvSpPr>
            <p:cNvPr id="1677" name="Google Shape;1677;p73"/>
            <p:cNvSpPr/>
            <p:nvPr/>
          </p:nvSpPr>
          <p:spPr>
            <a:xfrm>
              <a:off x="3280181" y="3377744"/>
              <a:ext cx="852320" cy="1436031"/>
            </a:xfrm>
            <a:prstGeom prst="roundRect">
              <a:avLst>
                <a:gd fmla="val 5927"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OOZIE</a:t>
              </a:r>
              <a:endParaRPr/>
            </a:p>
          </p:txBody>
        </p:sp>
        <p:sp>
          <p:nvSpPr>
            <p:cNvPr id="1678" name="Google Shape;1678;p73"/>
            <p:cNvSpPr/>
            <p:nvPr/>
          </p:nvSpPr>
          <p:spPr>
            <a:xfrm>
              <a:off x="3288949" y="4866942"/>
              <a:ext cx="5376682" cy="523430"/>
            </a:xfrm>
            <a:prstGeom prst="roundRect">
              <a:avLst>
                <a:gd fmla="val 5927"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YARN &amp; MapReduce</a:t>
              </a:r>
              <a:endParaRPr/>
            </a:p>
          </p:txBody>
        </p:sp>
        <p:sp>
          <p:nvSpPr>
            <p:cNvPr id="1679" name="Google Shape;1679;p73"/>
            <p:cNvSpPr/>
            <p:nvPr/>
          </p:nvSpPr>
          <p:spPr>
            <a:xfrm>
              <a:off x="4180510" y="3377744"/>
              <a:ext cx="852320" cy="1436031"/>
            </a:xfrm>
            <a:prstGeom prst="roundRect">
              <a:avLst>
                <a:gd fmla="val 5927"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HBASE</a:t>
              </a:r>
              <a:endParaRPr/>
            </a:p>
          </p:txBody>
        </p:sp>
        <p:sp>
          <p:nvSpPr>
            <p:cNvPr id="1680" name="Google Shape;1680;p73"/>
            <p:cNvSpPr/>
            <p:nvPr/>
          </p:nvSpPr>
          <p:spPr>
            <a:xfrm>
              <a:off x="5080841" y="3377744"/>
              <a:ext cx="852320" cy="1436031"/>
            </a:xfrm>
            <a:prstGeom prst="roundRect">
              <a:avLst>
                <a:gd fmla="val 5927"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HIVE (SQL)</a:t>
              </a:r>
              <a:endParaRPr/>
            </a:p>
          </p:txBody>
        </p:sp>
        <p:sp>
          <p:nvSpPr>
            <p:cNvPr id="1681" name="Google Shape;1681;p73"/>
            <p:cNvSpPr/>
            <p:nvPr/>
          </p:nvSpPr>
          <p:spPr>
            <a:xfrm>
              <a:off x="5996911" y="3377744"/>
              <a:ext cx="852320" cy="1436031"/>
            </a:xfrm>
            <a:prstGeom prst="roundRect">
              <a:avLst>
                <a:gd fmla="val 5927"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PIG</a:t>
              </a:r>
              <a:endParaRPr/>
            </a:p>
          </p:txBody>
        </p:sp>
        <p:sp>
          <p:nvSpPr>
            <p:cNvPr id="1682" name="Google Shape;1682;p73"/>
            <p:cNvSpPr/>
            <p:nvPr/>
          </p:nvSpPr>
          <p:spPr>
            <a:xfrm>
              <a:off x="6912981" y="3377744"/>
              <a:ext cx="852320" cy="1436031"/>
            </a:xfrm>
            <a:prstGeom prst="roundRect">
              <a:avLst>
                <a:gd fmla="val 5927"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IMPALA</a:t>
              </a:r>
              <a:endParaRPr/>
            </a:p>
          </p:txBody>
        </p:sp>
        <p:sp>
          <p:nvSpPr>
            <p:cNvPr id="1683" name="Google Shape;1683;p73"/>
            <p:cNvSpPr/>
            <p:nvPr/>
          </p:nvSpPr>
          <p:spPr>
            <a:xfrm>
              <a:off x="7813311" y="3377744"/>
              <a:ext cx="852320" cy="1436031"/>
            </a:xfrm>
            <a:prstGeom prst="roundRect">
              <a:avLst>
                <a:gd fmla="val 5927"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SPARK</a:t>
              </a:r>
              <a:endParaRPr/>
            </a:p>
          </p:txBody>
        </p:sp>
        <p:sp>
          <p:nvSpPr>
            <p:cNvPr id="1684" name="Google Shape;1684;p73"/>
            <p:cNvSpPr/>
            <p:nvPr/>
          </p:nvSpPr>
          <p:spPr>
            <a:xfrm>
              <a:off x="1149940" y="4278874"/>
              <a:ext cx="823650" cy="783015"/>
            </a:xfrm>
            <a:prstGeom prst="roundRect">
              <a:avLst>
                <a:gd fmla="val 5927"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Flume</a:t>
              </a:r>
              <a:endParaRPr sz="1400">
                <a:solidFill>
                  <a:srgbClr val="0043B2"/>
                </a:solidFill>
                <a:latin typeface="Arial"/>
                <a:ea typeface="Arial"/>
                <a:cs typeface="Arial"/>
                <a:sym typeface="Arial"/>
              </a:endParaRPr>
            </a:p>
          </p:txBody>
        </p:sp>
        <p:sp>
          <p:nvSpPr>
            <p:cNvPr id="1685" name="Google Shape;1685;p73"/>
            <p:cNvSpPr/>
            <p:nvPr/>
          </p:nvSpPr>
          <p:spPr>
            <a:xfrm>
              <a:off x="1149940" y="5184616"/>
              <a:ext cx="823650" cy="783015"/>
            </a:xfrm>
            <a:prstGeom prst="roundRect">
              <a:avLst>
                <a:gd fmla="val 5927"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NiFi</a:t>
              </a:r>
              <a:endParaRPr sz="1400">
                <a:solidFill>
                  <a:srgbClr val="0043B2"/>
                </a:solidFill>
                <a:latin typeface="Arial"/>
                <a:ea typeface="Arial"/>
                <a:cs typeface="Arial"/>
                <a:sym typeface="Arial"/>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0" name="Shape 1690"/>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8"/>
          <p:cNvSpPr/>
          <p:nvPr/>
        </p:nvSpPr>
        <p:spPr>
          <a:xfrm>
            <a:off x="449999" y="450000"/>
            <a:ext cx="5522175"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Dữ liệu trong Lịch sử loài người</a:t>
            </a:r>
            <a:endParaRPr sz="1800">
              <a:solidFill>
                <a:schemeClr val="lt1"/>
              </a:solidFill>
              <a:latin typeface="Arial"/>
              <a:ea typeface="Arial"/>
              <a:cs typeface="Arial"/>
              <a:sym typeface="Arial"/>
            </a:endParaRPr>
          </a:p>
        </p:txBody>
      </p:sp>
      <p:sp>
        <p:nvSpPr>
          <p:cNvPr id="177" name="Google Shape;177;p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178" name="Google Shape;178;p8"/>
          <p:cNvSpPr/>
          <p:nvPr/>
        </p:nvSpPr>
        <p:spPr>
          <a:xfrm>
            <a:off x="546895" y="1523719"/>
            <a:ext cx="8797130"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rgbClr val="0C0C0C"/>
                </a:solidFill>
                <a:latin typeface="Arial"/>
                <a:ea typeface="Arial"/>
                <a:cs typeface="Arial"/>
                <a:sym typeface="Arial"/>
              </a:rPr>
              <a:t>Hành trình với dữ liệu và thông tin</a:t>
            </a:r>
            <a:endParaRPr/>
          </a:p>
        </p:txBody>
      </p:sp>
      <p:grpSp>
        <p:nvGrpSpPr>
          <p:cNvPr id="179" name="Google Shape;179;p8"/>
          <p:cNvGrpSpPr/>
          <p:nvPr/>
        </p:nvGrpSpPr>
        <p:grpSpPr>
          <a:xfrm>
            <a:off x="558800" y="2232686"/>
            <a:ext cx="3860400" cy="215444"/>
            <a:chOff x="558800" y="2232686"/>
            <a:chExt cx="3860400" cy="215444"/>
          </a:xfrm>
        </p:grpSpPr>
        <p:sp>
          <p:nvSpPr>
            <p:cNvPr id="180" name="Google Shape;180;p8"/>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81" name="Google Shape;181;p8"/>
            <p:cNvSpPr/>
            <p:nvPr/>
          </p:nvSpPr>
          <p:spPr>
            <a:xfrm>
              <a:off x="711200" y="2232686"/>
              <a:ext cx="3708000"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150.000 ~ 40.000 năm trước</a:t>
              </a:r>
              <a:endParaRPr sz="1400">
                <a:solidFill>
                  <a:srgbClr val="262626"/>
                </a:solidFill>
                <a:latin typeface="Arial"/>
                <a:ea typeface="Arial"/>
                <a:cs typeface="Arial"/>
                <a:sym typeface="Arial"/>
              </a:endParaRPr>
            </a:p>
          </p:txBody>
        </p:sp>
      </p:grpSp>
      <p:grpSp>
        <p:nvGrpSpPr>
          <p:cNvPr id="182" name="Google Shape;182;p8"/>
          <p:cNvGrpSpPr/>
          <p:nvPr/>
        </p:nvGrpSpPr>
        <p:grpSpPr>
          <a:xfrm>
            <a:off x="5078070" y="2232686"/>
            <a:ext cx="3860400" cy="215444"/>
            <a:chOff x="558800" y="2232686"/>
            <a:chExt cx="3860400" cy="215444"/>
          </a:xfrm>
        </p:grpSpPr>
        <p:sp>
          <p:nvSpPr>
            <p:cNvPr id="183" name="Google Shape;183;p8"/>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84" name="Google Shape;184;p8"/>
            <p:cNvSpPr/>
            <p:nvPr/>
          </p:nvSpPr>
          <p:spPr>
            <a:xfrm>
              <a:off x="711200" y="2232686"/>
              <a:ext cx="3708000"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40,000 ~ 12,000 năm trước</a:t>
              </a:r>
              <a:endParaRPr sz="1400">
                <a:solidFill>
                  <a:srgbClr val="262626"/>
                </a:solidFill>
                <a:latin typeface="Arial"/>
                <a:ea typeface="Arial"/>
                <a:cs typeface="Arial"/>
                <a:sym typeface="Arial"/>
              </a:endParaRPr>
            </a:p>
          </p:txBody>
        </p:sp>
      </p:grpSp>
      <p:pic>
        <p:nvPicPr>
          <p:cNvPr descr="The Meaning of European Upper Paleolithic Rock Art - World History  Encyclopedia" id="185" name="Google Shape;185;p8"/>
          <p:cNvPicPr preferRelativeResize="0"/>
          <p:nvPr/>
        </p:nvPicPr>
        <p:blipFill rotWithShape="1">
          <a:blip r:embed="rId3">
            <a:alphaModFix/>
          </a:blip>
          <a:srcRect b="0" l="8050" r="3329" t="0"/>
          <a:stretch/>
        </p:blipFill>
        <p:spPr>
          <a:xfrm>
            <a:off x="711200" y="3429000"/>
            <a:ext cx="3741989" cy="2330532"/>
          </a:xfrm>
          <a:prstGeom prst="roundRect">
            <a:avLst>
              <a:gd fmla="val 4678" name="adj"/>
            </a:avLst>
          </a:prstGeom>
          <a:noFill/>
          <a:ln cap="flat" cmpd="sng" w="19050">
            <a:solidFill>
              <a:srgbClr val="1F45BC"/>
            </a:solidFill>
            <a:prstDash val="solid"/>
            <a:round/>
            <a:headEnd len="sm" w="sm" type="none"/>
            <a:tailEnd len="sm" w="sm" type="none"/>
          </a:ln>
        </p:spPr>
      </p:pic>
      <p:sp>
        <p:nvSpPr>
          <p:cNvPr id="186" name="Google Shape;186;p8"/>
          <p:cNvSpPr/>
          <p:nvPr/>
        </p:nvSpPr>
        <p:spPr>
          <a:xfrm>
            <a:off x="711201" y="2926773"/>
            <a:ext cx="3259550"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1F45BC"/>
                </a:solidFill>
                <a:latin typeface="Arial"/>
                <a:ea typeface="Arial"/>
                <a:cs typeface="Arial"/>
                <a:sym typeface="Arial"/>
              </a:rPr>
              <a:t>Tranh hang động thời tiền sử</a:t>
            </a:r>
            <a:endParaRPr sz="1300">
              <a:solidFill>
                <a:srgbClr val="1F45BC"/>
              </a:solidFill>
              <a:latin typeface="Arial"/>
              <a:ea typeface="Arial"/>
              <a:cs typeface="Arial"/>
              <a:sym typeface="Arial"/>
            </a:endParaRPr>
          </a:p>
        </p:txBody>
      </p:sp>
      <p:sp>
        <p:nvSpPr>
          <p:cNvPr descr="Ancient Egypt Early Dynastic Period Abydos PNG, Clipart, Abydos, Abydos  Egypt, Ancient Egypt, Art Of Ancient" id="187" name="Google Shape;187;p8"/>
          <p:cNvSpPr/>
          <p:nvPr/>
        </p:nvSpPr>
        <p:spPr>
          <a:xfrm>
            <a:off x="4800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descr="British Agricultural Revolution - Wikipedia" id="188" name="Google Shape;188;p8"/>
          <p:cNvPicPr preferRelativeResize="0"/>
          <p:nvPr/>
        </p:nvPicPr>
        <p:blipFill rotWithShape="1">
          <a:blip r:embed="rId4">
            <a:alphaModFix/>
          </a:blip>
          <a:srcRect b="0" l="0" r="0" t="0"/>
          <a:stretch/>
        </p:blipFill>
        <p:spPr>
          <a:xfrm>
            <a:off x="5138822" y="3429000"/>
            <a:ext cx="3786516" cy="2348939"/>
          </a:xfrm>
          <a:prstGeom prst="roundRect">
            <a:avLst>
              <a:gd fmla="val 2984" name="adj"/>
            </a:avLst>
          </a:prstGeom>
          <a:noFill/>
          <a:ln cap="flat" cmpd="sng" w="19050">
            <a:solidFill>
              <a:srgbClr val="1F45BC"/>
            </a:solidFill>
            <a:prstDash val="solid"/>
            <a:round/>
            <a:headEnd len="sm" w="sm" type="none"/>
            <a:tailEnd len="sm" w="sm" type="none"/>
          </a:ln>
        </p:spPr>
      </p:pic>
      <p:sp>
        <p:nvSpPr>
          <p:cNvPr id="189" name="Google Shape;189;p8"/>
          <p:cNvSpPr/>
          <p:nvPr/>
        </p:nvSpPr>
        <p:spPr>
          <a:xfrm>
            <a:off x="5138822" y="2926773"/>
            <a:ext cx="3908926"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1F45BC"/>
                </a:solidFill>
                <a:latin typeface="Arial"/>
                <a:ea typeface="Arial"/>
                <a:cs typeface="Arial"/>
                <a:sym typeface="Arial"/>
              </a:rPr>
              <a:t>Cách mạng nông nghiệp thông qua các bản vẽ thời tiền sử</a:t>
            </a:r>
            <a:endParaRPr sz="1300">
              <a:solidFill>
                <a:srgbClr val="1F45BC"/>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9"/>
          <p:cNvSpPr/>
          <p:nvPr/>
        </p:nvSpPr>
        <p:spPr>
          <a:xfrm>
            <a:off x="449999" y="450000"/>
            <a:ext cx="5522175"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Dữ liệu trong Lịch sử loài người</a:t>
            </a:r>
            <a:endParaRPr sz="1800">
              <a:solidFill>
                <a:schemeClr val="lt1"/>
              </a:solidFill>
              <a:latin typeface="Arial"/>
              <a:ea typeface="Arial"/>
              <a:cs typeface="Arial"/>
              <a:sym typeface="Arial"/>
            </a:endParaRPr>
          </a:p>
        </p:txBody>
      </p:sp>
      <p:sp>
        <p:nvSpPr>
          <p:cNvPr id="196" name="Google Shape;196;p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197" name="Google Shape;197;p9"/>
          <p:cNvSpPr/>
          <p:nvPr/>
        </p:nvSpPr>
        <p:spPr>
          <a:xfrm>
            <a:off x="370977" y="1597288"/>
            <a:ext cx="9335911" cy="40011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600">
                <a:solidFill>
                  <a:srgbClr val="0C0C0C"/>
                </a:solidFill>
                <a:latin typeface="Arial"/>
                <a:ea typeface="Arial"/>
                <a:cs typeface="Arial"/>
                <a:sym typeface="Arial"/>
              </a:rPr>
              <a:t>Các công cụ cổ xưa để lưu giữ hồ sơ và xử lý dữ liệu</a:t>
            </a:r>
            <a:endParaRPr sz="2600">
              <a:solidFill>
                <a:srgbClr val="0C0C0C"/>
              </a:solidFill>
              <a:latin typeface="Arial"/>
              <a:ea typeface="Arial"/>
              <a:cs typeface="Arial"/>
              <a:sym typeface="Arial"/>
            </a:endParaRPr>
          </a:p>
        </p:txBody>
      </p:sp>
      <p:grpSp>
        <p:nvGrpSpPr>
          <p:cNvPr id="198" name="Google Shape;198;p9"/>
          <p:cNvGrpSpPr/>
          <p:nvPr/>
        </p:nvGrpSpPr>
        <p:grpSpPr>
          <a:xfrm>
            <a:off x="558800" y="2537035"/>
            <a:ext cx="5321299" cy="215444"/>
            <a:chOff x="558800" y="2232686"/>
            <a:chExt cx="5321299" cy="215444"/>
          </a:xfrm>
        </p:grpSpPr>
        <p:sp>
          <p:nvSpPr>
            <p:cNvPr id="199" name="Google Shape;199;p9"/>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00" name="Google Shape;200;p9"/>
            <p:cNvSpPr/>
            <p:nvPr/>
          </p:nvSpPr>
          <p:spPr>
            <a:xfrm>
              <a:off x="711200" y="2232686"/>
              <a:ext cx="5168899"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12,000 ~ 5,000 năm trước</a:t>
              </a:r>
              <a:endParaRPr sz="1400">
                <a:solidFill>
                  <a:srgbClr val="262626"/>
                </a:solidFill>
                <a:latin typeface="Arial"/>
                <a:ea typeface="Arial"/>
                <a:cs typeface="Arial"/>
                <a:sym typeface="Arial"/>
              </a:endParaRPr>
            </a:p>
          </p:txBody>
        </p:sp>
      </p:grpSp>
      <p:pic>
        <p:nvPicPr>
          <p:cNvPr descr="텍스트이(가) 표시된 사진&#10;&#10;자동 생성된 설명" id="201" name="Google Shape;201;p9"/>
          <p:cNvPicPr preferRelativeResize="0"/>
          <p:nvPr/>
        </p:nvPicPr>
        <p:blipFill rotWithShape="1">
          <a:blip r:embed="rId3">
            <a:alphaModFix/>
          </a:blip>
          <a:srcRect b="0" l="0" r="0" t="0"/>
          <a:stretch/>
        </p:blipFill>
        <p:spPr>
          <a:xfrm>
            <a:off x="711200" y="3431644"/>
            <a:ext cx="3570108" cy="2380072"/>
          </a:xfrm>
          <a:prstGeom prst="roundRect">
            <a:avLst>
              <a:gd fmla="val 3491" name="adj"/>
            </a:avLst>
          </a:prstGeom>
          <a:noFill/>
          <a:ln cap="flat" cmpd="sng" w="19050">
            <a:solidFill>
              <a:srgbClr val="1F45BC"/>
            </a:solidFill>
            <a:prstDash val="solid"/>
            <a:round/>
            <a:headEnd len="sm" w="sm" type="none"/>
            <a:tailEnd len="sm" w="sm" type="none"/>
          </a:ln>
        </p:spPr>
      </p:pic>
      <p:sp>
        <p:nvSpPr>
          <p:cNvPr id="202" name="Google Shape;202;p9"/>
          <p:cNvSpPr/>
          <p:nvPr/>
        </p:nvSpPr>
        <p:spPr>
          <a:xfrm>
            <a:off x="711201" y="3013462"/>
            <a:ext cx="5260973"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1F45BC"/>
                </a:solidFill>
                <a:latin typeface="Arial"/>
                <a:ea typeface="Arial"/>
                <a:cs typeface="Arial"/>
                <a:sym typeface="Arial"/>
              </a:rPr>
              <a:t>Phiến đá</a:t>
            </a:r>
            <a:endParaRPr sz="1300">
              <a:solidFill>
                <a:srgbClr val="1F45BC"/>
              </a:solidFill>
              <a:latin typeface="Arial"/>
              <a:ea typeface="Arial"/>
              <a:cs typeface="Arial"/>
              <a:sym typeface="Arial"/>
            </a:endParaRPr>
          </a:p>
        </p:txBody>
      </p:sp>
      <p:pic>
        <p:nvPicPr>
          <p:cNvPr descr="Roman Abacus (Illustration) - World History Encyclopedia" id="203" name="Google Shape;203;p9"/>
          <p:cNvPicPr preferRelativeResize="0"/>
          <p:nvPr/>
        </p:nvPicPr>
        <p:blipFill rotWithShape="1">
          <a:blip r:embed="rId4">
            <a:alphaModFix/>
          </a:blip>
          <a:srcRect b="0" l="0" r="0" t="0"/>
          <a:stretch/>
        </p:blipFill>
        <p:spPr>
          <a:xfrm>
            <a:off x="5147084" y="3432232"/>
            <a:ext cx="3570108" cy="2380072"/>
          </a:xfrm>
          <a:prstGeom prst="roundRect">
            <a:avLst>
              <a:gd fmla="val 2779" name="adj"/>
            </a:avLst>
          </a:prstGeom>
          <a:noFill/>
          <a:ln cap="flat" cmpd="sng" w="19050">
            <a:solidFill>
              <a:srgbClr val="1F45BC"/>
            </a:solidFill>
            <a:prstDash val="solid"/>
            <a:round/>
            <a:headEnd len="sm" w="sm" type="none"/>
            <a:tailEnd len="sm" w="sm" type="none"/>
          </a:ln>
        </p:spPr>
      </p:pic>
      <p:sp>
        <p:nvSpPr>
          <p:cNvPr id="204" name="Google Shape;204;p9"/>
          <p:cNvSpPr/>
          <p:nvPr/>
        </p:nvSpPr>
        <p:spPr>
          <a:xfrm>
            <a:off x="5147084" y="3013461"/>
            <a:ext cx="2676050"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1F45BC"/>
                </a:solidFill>
                <a:latin typeface="Arial"/>
                <a:ea typeface="Arial"/>
                <a:cs typeface="Arial"/>
                <a:sym typeface="Arial"/>
              </a:rPr>
              <a:t>Bàn tính cổ đại</a:t>
            </a:r>
            <a:endParaRPr sz="1300">
              <a:solidFill>
                <a:srgbClr val="1F45BC"/>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2_Custom Office Theme">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2021-04-14T02:15:55Z</dcterms:created>
  <dc:creator>강성희/사회공헌단/Senior Professional/삼성전자</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
    <vt:lpwstr>NSCCustomProperty</vt:lpwstr>
  </property>
  <property fmtid="{D5CDD505-2E9C-101B-9397-08002B2CF9AE}" pid="3" name="NSCPROP_SA">
    <vt:lpwstr>D:\1. 이노베이션 캠퍼스\2. 교육컨텐츠\2. IoT\[IoT] Course Guide\SIC Course Guide for CC Managers_IoT_V1.5.pptx</vt:lpwstr>
  </property>
</Properties>
</file>